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theme/themeOverride4.xml" ContentType="application/vnd.openxmlformats-officedocument.themeOverride+xml"/>
  <Override PartName="/ppt/notesSlides/notesSlide4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notesSlides/notesSlide5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theme/themeOverride5.xml" ContentType="application/vnd.openxmlformats-officedocument.themeOverride+xml"/>
  <Override PartName="/ppt/charts/chart17.xml" ContentType="application/vnd.openxmlformats-officedocument.drawingml.chart+xml"/>
  <Override PartName="/ppt/theme/themeOverride6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notesSlides/notesSlide6.xml" ContentType="application/vnd.openxmlformats-officedocument.presentationml.notesSlide+xml"/>
  <Override PartName="/ppt/charts/chart22.xml" ContentType="application/vnd.openxmlformats-officedocument.drawingml.chart+xml"/>
  <Override PartName="/ppt/charts/chart23.xml" ContentType="application/vnd.openxmlformats-officedocument.drawingml.chart+xml"/>
  <Override PartName="/ppt/theme/themeOverride7.xml" ContentType="application/vnd.openxmlformats-officedocument.themeOverr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theme/themeOverride8.xml" ContentType="application/vnd.openxmlformats-officedocument.themeOverr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theme/themeOverride9.xml" ContentType="application/vnd.openxmlformats-officedocument.themeOverride+xml"/>
  <Override PartName="/ppt/charts/chart37.xml" ContentType="application/vnd.openxmlformats-officedocument.drawingml.chart+xml"/>
  <Override PartName="/ppt/theme/themeOverride10.xml" ContentType="application/vnd.openxmlformats-officedocument.themeOverr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32"/>
  </p:notesMasterIdLst>
  <p:sldIdLst>
    <p:sldId id="256" r:id="rId2"/>
    <p:sldId id="270" r:id="rId3"/>
    <p:sldId id="259" r:id="rId4"/>
    <p:sldId id="260" r:id="rId5"/>
    <p:sldId id="321" r:id="rId6"/>
    <p:sldId id="261" r:id="rId7"/>
    <p:sldId id="262" r:id="rId8"/>
    <p:sldId id="325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304" r:id="rId17"/>
    <p:sldId id="275" r:id="rId18"/>
    <p:sldId id="326" r:id="rId19"/>
    <p:sldId id="330" r:id="rId20"/>
    <p:sldId id="327" r:id="rId21"/>
    <p:sldId id="298" r:id="rId22"/>
    <p:sldId id="328" r:id="rId23"/>
    <p:sldId id="285" r:id="rId24"/>
    <p:sldId id="318" r:id="rId25"/>
    <p:sldId id="288" r:id="rId26"/>
    <p:sldId id="289" r:id="rId27"/>
    <p:sldId id="305" r:id="rId28"/>
    <p:sldId id="281" r:id="rId29"/>
    <p:sldId id="282" r:id="rId30"/>
    <p:sldId id="299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0000"/>
    <a:srgbClr val="0033CC"/>
    <a:srgbClr val="33CC33"/>
    <a:srgbClr val="FF6600"/>
    <a:srgbClr val="FF5050"/>
    <a:srgbClr val="000099"/>
    <a:srgbClr val="006600"/>
    <a:srgbClr val="FF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Темный стиль 2 - акцент 3/акцент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Темный стиль 1 - акцент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660B408-B3CF-4A94-85FC-2B1E0A45F4A2}" styleName="Темный стиль 2 - акцент 1/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Средний стиль 3 - 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Помір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Темни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B4B98B0-60AC-42C2-AFA5-B58CD77FA1E5}" styleName="Світлий стиль 1 –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799B23B-EC83-4686-B30A-512413B5E67A}" styleName="Світлий стиль 3 –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Помірний стиль 1 –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17" autoAdjust="0"/>
    <p:restoredTop sz="96238" autoAdjust="0"/>
  </p:normalViewPr>
  <p:slideViewPr>
    <p:cSldViewPr>
      <p:cViewPr varScale="1">
        <p:scale>
          <a:sx n="70" d="100"/>
          <a:sy n="70" d="100"/>
        </p:scale>
        <p:origin x="132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5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6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2.xml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1.xlsx"/></Relationships>
</file>

<file path=ppt/charts/_rels/chart2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2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3.xlsx"/><Relationship Id="rId1" Type="http://schemas.openxmlformats.org/officeDocument/2006/relationships/themeOverride" Target="../theme/themeOverride7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5.xlsx"/><Relationship Id="rId1" Type="http://schemas.openxmlformats.org/officeDocument/2006/relationships/themeOverride" Target="../theme/themeOverride8.xml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9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3.xml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2.xlsx"/></Relationships>
</file>

<file path=ppt/charts/_rels/chart3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3.xlsx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5.xlsx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4.xm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4694051847643753"/>
          <c:y val="4.7592361532479303E-2"/>
          <c:w val="0.7342707837207656"/>
          <c:h val="0.6634919837966721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>
                <a:alpha val="99000"/>
              </a:srgbClr>
            </a:solidFill>
          </c:spPr>
          <c:invertIfNegative val="0"/>
          <c:dLbls>
            <c:dLbl>
              <c:idx val="0"/>
              <c:layout>
                <c:manualLayout>
                  <c:x val="-2.9902750134738966E-3"/>
                  <c:y val="-2.374202011742285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290.8</c:v>
                </c:pt>
                <c:pt idx="1">
                  <c:v>486.3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4000"/>
              </a:srgbClr>
            </a:solidFill>
          </c:spPr>
          <c:invertIfNegative val="0"/>
          <c:dLbls>
            <c:dLbl>
              <c:idx val="0"/>
              <c:layout>
                <c:manualLayout>
                  <c:x val="8.3727700377269107E-2"/>
                  <c:y val="-6.783434319263671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Лікарями</c:v>
                </c:pt>
                <c:pt idx="1">
                  <c:v>Середніми мед. працівниками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230.5</c:v>
                </c:pt>
                <c:pt idx="1">
                  <c:v>492.1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2807584"/>
        <c:axId val="352808144"/>
        <c:axId val="0"/>
      </c:bar3DChart>
      <c:catAx>
        <c:axId val="35280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600" b="1">
                <a:solidFill>
                  <a:srgbClr val="000714"/>
                </a:solidFill>
                <a:latin typeface="Times New Roman" pitchFamily="18" charset="0"/>
                <a:cs typeface="Times New Roman" pitchFamily="18" charset="0"/>
              </a:defRPr>
            </a:pPr>
            <a:endParaRPr lang="uk-UA"/>
          </a:p>
        </c:txPr>
        <c:crossAx val="352808144"/>
        <c:crosses val="autoZero"/>
        <c:auto val="1"/>
        <c:lblAlgn val="ctr"/>
        <c:lblOffset val="100"/>
        <c:noMultiLvlLbl val="0"/>
      </c:catAx>
      <c:valAx>
        <c:axId val="3528081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352807584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4.4445203839620952E-2"/>
          <c:y val="1.5182464278285586E-4"/>
          <c:w val="0.1723701933459004"/>
          <c:h val="0.17396209829014547"/>
        </c:manualLayout>
      </c:layout>
      <c:overlay val="0"/>
      <c:txPr>
        <a:bodyPr/>
        <a:lstStyle/>
        <a:p>
          <a:pPr>
            <a:defRPr sz="2000" b="1">
              <a:solidFill>
                <a:schemeClr val="bg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2.5195613185836484E-2"/>
                  <c:y val="-3.42672123038179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246911718803729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33117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617977191246828"/>
                  <c:y val="1.14225540015889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75808155354872"/>
                      <c:h val="0.1865278589737824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27303.5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37200"/>
        <c:axId val="423237760"/>
        <c:axId val="0"/>
      </c:bar3DChart>
      <c:catAx>
        <c:axId val="42323720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3237760"/>
        <c:crosses val="autoZero"/>
        <c:auto val="1"/>
        <c:lblAlgn val="ctr"/>
        <c:lblOffset val="100"/>
        <c:noMultiLvlLbl val="0"/>
      </c:catAx>
      <c:valAx>
        <c:axId val="42323776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4232372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2.0474770930627214E-2"/>
                  <c:y val="-3.8074045234564514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057241934122423"/>
                      <c:h val="0.15749851531842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23564.3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720177915283522"/>
                  <c:y val="-3.86117202004282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612360702221012"/>
                      <c:h val="0.15749851531842049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18526.900000000001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40560"/>
        <c:axId val="423241120"/>
        <c:axId val="0"/>
      </c:bar3DChart>
      <c:catAx>
        <c:axId val="42324056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3241120"/>
        <c:crosses val="autoZero"/>
        <c:auto val="1"/>
        <c:lblAlgn val="ctr"/>
        <c:lblOffset val="100"/>
        <c:noMultiLvlLbl val="0"/>
      </c:catAx>
      <c:valAx>
        <c:axId val="423241120"/>
        <c:scaling>
          <c:logBase val="10"/>
          <c:orientation val="minMax"/>
          <c:min val="1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423240560"/>
        <c:crosses val="autoZero"/>
        <c:crossBetween val="between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188214837133306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39130.300000000003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8386352133713533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32146.5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4268592"/>
        <c:axId val="424269152"/>
        <c:axId val="0"/>
      </c:bar3DChart>
      <c:catAx>
        <c:axId val="42426859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4269152"/>
        <c:crosses val="autoZero"/>
        <c:auto val="1"/>
        <c:lblAlgn val="ctr"/>
        <c:lblOffset val="100"/>
        <c:noMultiLvlLbl val="0"/>
      </c:catAx>
      <c:valAx>
        <c:axId val="42426915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424268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611134917989716"/>
          <c:y val="0.12166049078070396"/>
          <c:w val="0.26875238909424376"/>
          <c:h val="0.2627018108259471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  <a:ln>
          <a:noFill/>
        </a:ln>
      </c:spPr>
    </c:floor>
    <c:sideWall>
      <c:thickness val="0"/>
      <c:spPr>
        <a:noFill/>
        <a:ln>
          <a:noFill/>
        </a:ln>
      </c:spPr>
    </c:sideWall>
    <c:backWall>
      <c:thickness val="0"/>
      <c:spPr>
        <a:noFill/>
        <a:ln>
          <a:noFill/>
        </a:ln>
      </c:spPr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0"/>
                  <c:y val="-4.87829957427898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33991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43007261919945"/>
                  <c:y val="-3.0020305072486049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3939794471047"/>
                      <c:h val="0.18383684318763632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26790.2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4271952"/>
        <c:axId val="424272512"/>
        <c:axId val="0"/>
      </c:bar3DChart>
      <c:catAx>
        <c:axId val="4242719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4272512"/>
        <c:crosses val="autoZero"/>
        <c:auto val="1"/>
        <c:lblAlgn val="ctr"/>
        <c:lblOffset val="100"/>
        <c:noMultiLvlLbl val="0"/>
      </c:catAx>
      <c:valAx>
        <c:axId val="424272512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50000"/>
                  </a:schemeClr>
                </a:solidFill>
              </a:defRPr>
            </a:pPr>
            <a:endParaRPr lang="uk-UA"/>
          </a:p>
        </c:txPr>
        <c:crossAx val="424271952"/>
        <c:crosses val="autoZero"/>
        <c:crossBetween val="between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 algn="ctr" rtl="0">
              <a:defRPr sz="1975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2000" dirty="0" err="1">
                <a:solidFill>
                  <a:srgbClr val="000714"/>
                </a:solidFill>
              </a:rPr>
              <a:t>Захворюваність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злоякісними</a:t>
            </a:r>
            <a:r>
              <a:rPr lang="ru-RU" sz="2000" dirty="0">
                <a:solidFill>
                  <a:srgbClr val="000714"/>
                </a:solidFill>
              </a:rPr>
              <a:t> </a:t>
            </a:r>
            <a:r>
              <a:rPr lang="ru-RU" sz="2000" dirty="0" err="1">
                <a:solidFill>
                  <a:srgbClr val="000714"/>
                </a:solidFill>
              </a:rPr>
              <a:t>новоутвореннями</a:t>
            </a:r>
            <a:r>
              <a:rPr lang="ru-RU" sz="2000" dirty="0">
                <a:solidFill>
                  <a:srgbClr val="000714"/>
                </a:solidFill>
              </a:rPr>
              <a:t> на 
100 </a:t>
            </a:r>
            <a:r>
              <a:rPr lang="ru-RU" sz="2000" dirty="0" err="1">
                <a:solidFill>
                  <a:srgbClr val="000714"/>
                </a:solidFill>
              </a:rPr>
              <a:t>тис.населення</a:t>
            </a:r>
            <a:endParaRPr lang="ru-RU" sz="2000" dirty="0">
              <a:solidFill>
                <a:srgbClr val="000714"/>
              </a:solidFill>
            </a:endParaRPr>
          </a:p>
        </c:rich>
      </c:tx>
      <c:layout>
        <c:manualLayout>
          <c:xMode val="edge"/>
          <c:yMode val="edge"/>
          <c:x val="4.9797665848286883E-2"/>
          <c:y val="0"/>
        </c:manualLayout>
      </c:layout>
      <c:overlay val="0"/>
      <c:spPr>
        <a:noFill/>
        <a:ln w="30408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3500806303490273E-2"/>
          <c:y val="0.28248704069825348"/>
          <c:w val="0.63087248322147649"/>
          <c:h val="0.515520936509045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C4CAE6BD-3E51-41B2-9415-E576652B20FC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C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94.4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5204">
              <a:noFill/>
              <a:prstDash val="solid"/>
            </a:ln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fld id="{4EF2401B-9B2C-4FEE-89BA-BB2B0E946ED9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30408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118.6</c:v>
                </c:pt>
              </c:numCache>
            </c:numRef>
          </c:val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overlap val="-38"/>
        <c:axId val="354336096"/>
        <c:axId val="354335536"/>
      </c:barChart>
      <c:catAx>
        <c:axId val="354336096"/>
        <c:scaling>
          <c:orientation val="minMax"/>
        </c:scaling>
        <c:delete val="0"/>
        <c:axPos val="l"/>
        <c:numFmt formatCode="0" sourceLinked="0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-180000" vert="horz"/>
          <a:lstStyle/>
          <a:p>
            <a:pPr>
              <a:defRPr sz="1437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4335536"/>
        <c:crosses val="autoZero"/>
        <c:auto val="0"/>
        <c:lblAlgn val="ctr"/>
        <c:lblOffset val="100"/>
        <c:tickLblSkip val="1"/>
        <c:tickMarkSkip val="1"/>
        <c:noMultiLvlLbl val="0"/>
      </c:catAx>
      <c:valAx>
        <c:axId val="354335536"/>
        <c:scaling>
          <c:orientation val="minMax"/>
        </c:scaling>
        <c:delete val="0"/>
        <c:axPos val="b"/>
        <c:majorGridlines>
          <c:spPr>
            <a:ln w="3801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3801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354336096"/>
        <c:crosses val="autoZero"/>
        <c:crossBetween val="between"/>
      </c:valAx>
      <c:spPr>
        <a:noFill/>
        <a:ln w="30408">
          <a:solidFill>
            <a:schemeClr val="tx1"/>
          </a:solidFill>
        </a:ln>
      </c:spPr>
    </c:plotArea>
    <c:legend>
      <c:legendPos val="r"/>
      <c:layout>
        <c:manualLayout>
          <c:xMode val="edge"/>
          <c:yMode val="edge"/>
          <c:x val="0.76735216505546389"/>
          <c:y val="0.49661025417551363"/>
          <c:w val="0.23264784231142124"/>
          <c:h val="0.2788621412922957"/>
        </c:manualLayout>
      </c:layout>
      <c:overlay val="0"/>
      <c:spPr>
        <a:noFill/>
        <a:ln w="30408">
          <a:noFill/>
        </a:ln>
      </c:spPr>
      <c:txPr>
        <a:bodyPr/>
        <a:lstStyle/>
        <a:p>
          <a:pPr>
            <a:defRPr sz="2000" b="1" i="0" u="none" strike="noStrike" baseline="0">
              <a:solidFill>
                <a:srgbClr val="000714"/>
              </a:solidFill>
              <a:latin typeface="Times New Roman"/>
              <a:ea typeface="Times New Roman"/>
              <a:cs typeface="Times New Roman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424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форм 
(І</a:t>
            </a:r>
            <a:r>
              <a:rPr lang="en-US"/>
              <a:t>V</a:t>
            </a:r>
            <a:r>
              <a:rPr lang="ru-RU"/>
              <a:t>ст. всі форми та ІІІ ст. візуальної локалізації)</a:t>
            </a:r>
          </a:p>
        </c:rich>
      </c:tx>
      <c:layout>
        <c:manualLayout>
          <c:xMode val="edge"/>
          <c:yMode val="edge"/>
          <c:x val="0.142280702563571"/>
          <c:y val="2.7548090862532893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584453630672613E-2"/>
          <c:y val="0.31304253552099809"/>
          <c:w val="0.81453634085213034"/>
          <c:h val="0.524672262210968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6711EC3-C788-4BEA-A3E3-8E7C51A31F53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34.4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220016114110625"/>
                  <c:y val="-6.6559341074003469E-3"/>
                </c:manualLayout>
              </c:layout>
              <c:tx>
                <c:rich>
                  <a:bodyPr/>
                  <a:lstStyle/>
                  <a:p>
                    <a:fld id="{FFF854AC-627B-43CF-AF3A-899B9B8ADBD4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8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33.5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354340016"/>
        <c:axId val="354339456"/>
      </c:barChart>
      <c:catAx>
        <c:axId val="3543400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433945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339456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  <a:effectLst>
              <a:glow rad="127000">
                <a:schemeClr val="accent1">
                  <a:alpha val="99000"/>
                </a:schemeClr>
              </a:glow>
            </a:effectLst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4340016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  <a:effectLst>
          <a:softEdge rad="25400"/>
        </a:effectLst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8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r>
              <a:rPr lang="ru-RU" sz="1800" dirty="0" err="1">
                <a:solidFill>
                  <a:srgbClr val="000714"/>
                </a:solidFill>
              </a:rPr>
              <a:t>Питома</a:t>
            </a:r>
            <a:r>
              <a:rPr lang="ru-RU" sz="1800" dirty="0">
                <a:solidFill>
                  <a:srgbClr val="000714"/>
                </a:solidFill>
              </a:rPr>
              <a:t> вага </a:t>
            </a:r>
            <a:r>
              <a:rPr lang="ru-RU" sz="1800" dirty="0" err="1">
                <a:solidFill>
                  <a:srgbClr val="000714"/>
                </a:solidFill>
              </a:rPr>
              <a:t>занедбаних</a:t>
            </a:r>
            <a:r>
              <a:rPr lang="ru-RU" sz="1800" dirty="0">
                <a:solidFill>
                  <a:srgbClr val="000714"/>
                </a:solidFill>
              </a:rPr>
              <a:t> </a:t>
            </a:r>
            <a:r>
              <a:rPr lang="ru-RU" sz="1800" dirty="0" err="1" smtClean="0">
                <a:solidFill>
                  <a:srgbClr val="000714"/>
                </a:solidFill>
              </a:rPr>
              <a:t>випадків</a:t>
            </a:r>
            <a:r>
              <a:rPr lang="ru-RU" sz="1800" dirty="0" smtClean="0">
                <a:solidFill>
                  <a:srgbClr val="000714"/>
                </a:solidFill>
              </a:rPr>
              <a:t> у </a:t>
            </a:r>
            <a:r>
              <a:rPr lang="ru-RU" sz="1800" dirty="0">
                <a:solidFill>
                  <a:srgbClr val="000714"/>
                </a:solidFill>
              </a:rPr>
              <a:t>ІV ст.</a:t>
            </a:r>
          </a:p>
        </c:rich>
      </c:tx>
      <c:layout>
        <c:manualLayout>
          <c:xMode val="edge"/>
          <c:yMode val="edge"/>
          <c:x val="5.471225085593346E-2"/>
          <c:y val="3.6558752787092468E-2"/>
        </c:manualLayout>
      </c:layout>
      <c:overlay val="0"/>
      <c:spPr>
        <a:noFill/>
        <a:ln w="25441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8282208588957052E-2"/>
          <c:y val="0.35634930332863268"/>
          <c:w val="0.74289250154959818"/>
          <c:h val="0.43536920707648347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25441">
                <a:solidFill>
                  <a:schemeClr val="tx1"/>
                </a:solidFill>
              </a:ln>
            </c:spPr>
          </c:dPt>
          <c:dLbls>
            <c:dLbl>
              <c:idx val="0"/>
              <c:layout>
                <c:manualLayout>
                  <c:x val="-0.2774012163579036"/>
                  <c:y val="-6.5529432622880726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C00000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9D48179E-BCDC-40CA-AE43-97380198829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C00000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400" b="1" i="0" u="none" strike="noStrike" baseline="0">
                    <a:solidFill>
                      <a:schemeClr val="tx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19.8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441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7128000827081838"/>
                  <c:y val="2.8567008624855298E-3"/>
                </c:manualLayout>
              </c:layout>
              <c:tx>
                <c:rich>
                  <a:bodyPr/>
                  <a:lstStyle/>
                  <a:p>
                    <a:pPr>
                      <a:defRPr sz="2400" b="1" i="0" u="none" strike="noStrike" baseline="0">
                        <a:solidFill>
                          <a:srgbClr val="33CC33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661D489A-6B43-4DFB-9718-3D3DD8CEEE73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400" b="1" i="0" u="none" strike="noStrike" baseline="0">
                          <a:solidFill>
                            <a:srgbClr val="33CC33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" sourceLinked="0"/>
              <c:spPr>
                <a:noFill/>
                <a:ln w="25441">
                  <a:noFill/>
                </a:ln>
              </c:sp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#,##0.0" sourceLinked="0"/>
            <c:spPr>
              <a:noFill/>
              <a:ln w="25441">
                <a:noFill/>
              </a:ln>
            </c:spPr>
            <c:txPr>
              <a:bodyPr/>
              <a:lstStyle/>
              <a:p>
                <a:pPr>
                  <a:defRPr sz="2800" b="1" i="0" u="none" strike="noStrike" baseline="0">
                    <a:solidFill>
                      <a:srgbClr val="33CC33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19.5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-38"/>
        <c:axId val="354343376"/>
        <c:axId val="354342256"/>
      </c:barChart>
      <c:catAx>
        <c:axId val="35434337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ln w="318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28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uk-UA"/>
          </a:p>
        </c:txPr>
        <c:crossAx val="354342256"/>
        <c:crossesAt val="1"/>
        <c:auto val="1"/>
        <c:lblAlgn val="ctr"/>
        <c:lblOffset val="100"/>
        <c:tickLblSkip val="1"/>
        <c:tickMarkSkip val="1"/>
        <c:noMultiLvlLbl val="0"/>
      </c:catAx>
      <c:valAx>
        <c:axId val="354342256"/>
        <c:scaling>
          <c:orientation val="minMax"/>
        </c:scaling>
        <c:delete val="0"/>
        <c:axPos val="b"/>
        <c:majorGridlines>
          <c:spPr>
            <a:ln>
              <a:solidFill>
                <a:schemeClr val="tx1"/>
              </a:solidFill>
            </a:ln>
          </c:spPr>
        </c:majorGridlines>
        <c:numFmt formatCode="#,##0" sourceLinked="0"/>
        <c:majorTickMark val="none"/>
        <c:minorTickMark val="in"/>
        <c:tickLblPos val="low"/>
        <c:spPr>
          <a:ln w="9540">
            <a:noFill/>
          </a:ln>
        </c:spPr>
        <c:txPr>
          <a:bodyPr rot="0" vert="horz"/>
          <a:lstStyle/>
          <a:p>
            <a:pPr>
              <a:defRPr sz="1477" b="1" i="0" u="none" strike="noStrike" baseline="0">
                <a:solidFill>
                  <a:srgbClr val="000714"/>
                </a:solidFill>
                <a:latin typeface="+mn-lt"/>
                <a:ea typeface="Arial"/>
                <a:cs typeface="Arial"/>
              </a:defRPr>
            </a:pPr>
            <a:endParaRPr lang="uk-UA"/>
          </a:p>
        </c:txPr>
        <c:crossAx val="354343376"/>
        <c:crosses val="autoZero"/>
        <c:crossBetween val="between"/>
        <c:minorUnit val="0.5"/>
      </c:valAx>
      <c:spPr>
        <a:noFill/>
        <a:ln w="12721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77" b="1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/>
              <a:t>Питома вага занедбаних візуальних форм </a:t>
            </a:r>
          </a:p>
        </c:rich>
      </c:tx>
      <c:layout>
        <c:manualLayout>
          <c:xMode val="edge"/>
          <c:yMode val="edge"/>
          <c:x val="0.20196907601832173"/>
          <c:y val="6.0365754618076577E-2"/>
        </c:manualLayout>
      </c:layout>
      <c:overlay val="0"/>
      <c:spPr>
        <a:noFill/>
        <a:ln w="25275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8.2706766917293228E-2"/>
          <c:y val="0.34774042791961374"/>
          <c:w val="0.81453634085213034"/>
          <c:h val="0.45068994285545533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06198300662893"/>
                  <c:y val="-2.6575433931298699E-3"/>
                </c:manualLayout>
              </c:layout>
              <c:tx>
                <c:rich>
                  <a:bodyPr/>
                  <a:lstStyle/>
                  <a:p>
                    <a:fld id="{B99F09C4-AF57-436E-A0FA-5A2394C30745}" type="VALUE">
                      <a:rPr lang="en-US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numFmt formatCode="0.0" sourceLinked="0"/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C00000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Sheet1!$B$2:$B$2</c:f>
              <c:numCache>
                <c:formatCode>General</c:formatCode>
                <c:ptCount val="1"/>
                <c:pt idx="0">
                  <c:v>18.7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25275">
              <a:noFill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0.23955690813264005"/>
                  <c:y val="-1.1344004252617279E-2"/>
                </c:manualLayout>
              </c:layout>
              <c:tx>
                <c:rich>
                  <a:bodyPr/>
                  <a:lstStyle/>
                  <a:p>
                    <a:fld id="{657C0329-D304-4D4C-8D6F-37E718BB3CE9}" type="VALUE">
                      <a:rPr lang="en-US" dirty="0">
                        <a:solidFill>
                          <a:schemeClr val="bg1"/>
                        </a:solidFill>
                      </a:rPr>
                      <a:pPr/>
                      <a:t>[ЗНАЧЕННЯ]</a:t>
                    </a:fld>
                    <a:endParaRPr lang="uk-UA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25275">
                <a:noFill/>
              </a:ln>
            </c:spPr>
            <c:txPr>
              <a:bodyPr/>
              <a:lstStyle/>
              <a:p>
                <a:pPr>
                  <a:defRPr sz="2400">
                    <a:solidFill>
                      <a:srgbClr val="33CC33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Sheet1!$B$1:$B$1</c:f>
              <c:numCache>
                <c:formatCode>General</c:formatCode>
                <c:ptCount val="1"/>
              </c:numCache>
            </c:numRef>
          </c:cat>
          <c:val>
            <c:numRef>
              <c:f>Sheet1!$B$3:$B$3</c:f>
              <c:numCache>
                <c:formatCode>General</c:formatCode>
                <c:ptCount val="1"/>
                <c:pt idx="0">
                  <c:v>22.7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2"/>
        <c:overlap val="-38"/>
        <c:axId val="354314256"/>
        <c:axId val="354315936"/>
      </c:barChart>
      <c:catAx>
        <c:axId val="354314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3159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43159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354315936"/>
        <c:scaling>
          <c:orientation val="minMax"/>
        </c:scaling>
        <c:delete val="0"/>
        <c:axPos val="b"/>
        <c:majorGridlines>
          <c:spPr>
            <a:ln w="12637">
              <a:solidFill>
                <a:schemeClr val="tx1"/>
              </a:solidFill>
              <a:prstDash val="solid"/>
            </a:ln>
          </c:spPr>
        </c:majorGridlines>
        <c:numFmt formatCode="General" sourceLinked="1"/>
        <c:majorTickMark val="out"/>
        <c:minorTickMark val="none"/>
        <c:tickLblPos val="nextTo"/>
        <c:spPr>
          <a:ln w="9478">
            <a:noFill/>
          </a:ln>
        </c:spPr>
        <c:txPr>
          <a:bodyPr rot="0" vert="horz"/>
          <a:lstStyle/>
          <a:p>
            <a:pPr>
              <a:defRPr/>
            </a:pPr>
            <a:endParaRPr lang="uk-UA"/>
          </a:p>
        </c:txPr>
        <c:crossAx val="354314256"/>
        <c:crosses val="autoZero"/>
        <c:crossBetween val="between"/>
      </c:valAx>
      <c:spPr>
        <a:noFill/>
        <a:ln w="12637">
          <a:solidFill>
            <a:schemeClr val="tx1"/>
          </a:solidFill>
          <a:prstDash val="solid"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00" b="1" i="0" u="none" strike="noStrike" baseline="0">
          <a:solidFill>
            <a:schemeClr val="bg1"/>
          </a:solidFill>
          <a:latin typeface="+mn-lt"/>
          <a:ea typeface="Arial"/>
          <a:cs typeface="Arial"/>
        </a:defRPr>
      </a:pPr>
      <a:endParaRPr lang="uk-UA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8751114873546885"/>
          <c:y val="6.2784194613296929E-2"/>
          <c:w val="0.712488851264531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4.40923230752139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Ревакцинація: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33.1</c:v>
                </c:pt>
                <c:pt idx="1">
                  <c:v>25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2.399170080573234E-2"/>
                  <c:y val="-7.967567095719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0396572782425389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Ревакцинація: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28.3</c:v>
                </c:pt>
                <c:pt idx="1">
                  <c:v>20.6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320416"/>
        <c:axId val="354325456"/>
        <c:axId val="0"/>
      </c:bar3DChart>
      <c:catAx>
        <c:axId val="354320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354325456"/>
        <c:crosses val="autoZero"/>
        <c:auto val="1"/>
        <c:lblAlgn val="ctr"/>
        <c:lblOffset val="100"/>
        <c:noMultiLvlLbl val="0"/>
      </c:catAx>
      <c:valAx>
        <c:axId val="3543254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54320416"/>
        <c:crosses val="autoZero"/>
        <c:crossBetween val="between"/>
      </c:valAx>
    </c:plotArea>
    <c:legend>
      <c:legendPos val="l"/>
      <c:layout>
        <c:manualLayout>
          <c:xMode val="edge"/>
          <c:yMode val="edge"/>
          <c:x val="5.2795876101646232E-2"/>
          <c:y val="0.1225478915041186"/>
          <c:w val="0.18522092278245919"/>
          <c:h val="0.64008463345342581"/>
        </c:manualLayout>
      </c:layout>
      <c:overlay val="0"/>
      <c:txPr>
        <a:bodyPr/>
        <a:lstStyle/>
        <a:p>
          <a:pPr>
            <a:defRPr sz="22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8262660660737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2309231147976343E-2"/>
                  <c:y val="-4.40923230752138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26.2</c:v>
                </c:pt>
                <c:pt idx="1">
                  <c:v>16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895856150641732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23.4</c:v>
                </c:pt>
                <c:pt idx="1">
                  <c:v>15.8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329376"/>
        <c:axId val="354331056"/>
        <c:axId val="0"/>
      </c:bar3DChart>
      <c:catAx>
        <c:axId val="35432937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354331056"/>
        <c:crosses val="autoZero"/>
        <c:auto val="1"/>
        <c:lblAlgn val="ctr"/>
        <c:lblOffset val="100"/>
        <c:noMultiLvlLbl val="0"/>
      </c:catAx>
      <c:valAx>
        <c:axId val="35433105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5432937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5826622685833666"/>
          <c:y val="2.5195000886367665E-2"/>
          <c:w val="0.79522614790523427"/>
          <c:h val="0.8384861439173617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1995373529925248E-2"/>
                  <c:y val="-2.35713982691328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5195613185836495E-3"/>
                  <c:y val="-3.03060834888851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3417124901806758E-2"/>
                  <c:y val="-3.374103305478826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2669</c:v>
                </c:pt>
                <c:pt idx="1">
                  <c:v>517</c:v>
                </c:pt>
                <c:pt idx="2">
                  <c:v>28</c:v>
                </c:pt>
                <c:pt idx="3">
                  <c:v>1104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7.4823336127635656E-2"/>
                  <c:y val="-3.802996401826396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9394882050142578E-2"/>
                  <c:y val="-7.605992803652793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"/>
                  <c:y val="-1.01020278296283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Всього</c:v>
                </c:pt>
                <c:pt idx="1">
                  <c:v>Лікарі</c:v>
                </c:pt>
                <c:pt idx="2">
                  <c:v>Лікарі організатори</c:v>
                </c:pt>
                <c:pt idx="3">
                  <c:v>Середні мед. працівників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2716</c:v>
                </c:pt>
                <c:pt idx="1">
                  <c:v>512</c:v>
                </c:pt>
                <c:pt idx="2">
                  <c:v>27</c:v>
                </c:pt>
                <c:pt idx="3">
                  <c:v>1149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4"/>
        <c:gapDepth val="44"/>
        <c:shape val="cylinder"/>
        <c:axId val="423210880"/>
        <c:axId val="423211440"/>
        <c:axId val="0"/>
      </c:bar3DChart>
      <c:catAx>
        <c:axId val="42321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200" b="1">
                <a:solidFill>
                  <a:srgbClr val="000714"/>
                </a:solidFill>
              </a:defRPr>
            </a:pPr>
            <a:endParaRPr lang="uk-UA"/>
          </a:p>
        </c:txPr>
        <c:crossAx val="423211440"/>
        <c:crosses val="autoZero"/>
        <c:auto val="1"/>
        <c:lblAlgn val="ctr"/>
        <c:lblOffset val="100"/>
        <c:noMultiLvlLbl val="0"/>
      </c:catAx>
      <c:valAx>
        <c:axId val="423211440"/>
        <c:scaling>
          <c:orientation val="minMax"/>
          <c:max val="3500"/>
          <c:min val="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100" b="1">
                <a:solidFill>
                  <a:srgbClr val="000714"/>
                </a:solidFill>
              </a:defRPr>
            </a:pPr>
            <a:endParaRPr lang="uk-UA"/>
          </a:p>
        </c:txPr>
        <c:crossAx val="423210880"/>
        <c:crosses val="autoZero"/>
        <c:crossBetween val="between"/>
        <c:majorUnit val="500"/>
        <c:minorUnit val="1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0967672874128805"/>
          <c:y val="6.2784194613296929E-2"/>
          <c:w val="0.89032327125871191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19805030481622E-2"/>
                  <c:y val="-3.42672123038179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3"/>
                  <c:y val="-1.88967098893773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30</c:v>
                </c:pt>
                <c:pt idx="1">
                  <c:v>13.3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6.7188301828897318E-2"/>
                  <c:y val="-4.1882148371333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6.279319974368508E-2"/>
                  <c:y val="-3.1494516482295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Вакцинація</c:v>
                </c:pt>
                <c:pt idx="1">
                  <c:v>Ревакцинація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28</c:v>
                </c:pt>
                <c:pt idx="1">
                  <c:v>24.6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337216"/>
        <c:axId val="354332736"/>
        <c:axId val="0"/>
      </c:bar3DChart>
      <c:catAx>
        <c:axId val="354337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354332736"/>
        <c:crosses val="autoZero"/>
        <c:auto val="1"/>
        <c:lblAlgn val="ctr"/>
        <c:lblOffset val="100"/>
        <c:noMultiLvlLbl val="0"/>
      </c:catAx>
      <c:valAx>
        <c:axId val="35433273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5433721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2266882163004822E-2"/>
          <c:y val="7.6025543013895761E-2"/>
          <c:w val="0.83876593558388546"/>
          <c:h val="0.88602359430978395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7011199679131634E-2"/>
                  <c:y val="-6.576154236830829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21.8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8.1528975714456053E-2"/>
                  <c:y val="-9.22734775501134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Вакцинація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22.3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4328256"/>
        <c:axId val="354326576"/>
        <c:axId val="0"/>
      </c:bar3DChart>
      <c:catAx>
        <c:axId val="35432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660066"/>
                </a:solidFill>
              </a:defRPr>
            </a:pPr>
            <a:endParaRPr lang="uk-UA"/>
          </a:p>
        </c:txPr>
        <c:crossAx val="354326576"/>
        <c:crosses val="autoZero"/>
        <c:auto val="1"/>
        <c:lblAlgn val="ctr"/>
        <c:lblOffset val="100"/>
        <c:noMultiLvlLbl val="0"/>
      </c:catAx>
      <c:valAx>
        <c:axId val="354326576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uk-UA"/>
          </a:p>
        </c:txPr>
        <c:crossAx val="35432825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Проліковано</a:t>
            </a:r>
            <a:r>
              <a:rPr lang="ru-RU" sz="2200" baseline="0" dirty="0" smtClean="0">
                <a:solidFill>
                  <a:schemeClr val="bg1"/>
                </a:solidFill>
              </a:rPr>
              <a:t> хворих </a:t>
            </a:r>
          </a:p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baseline="0" dirty="0" smtClean="0">
                <a:solidFill>
                  <a:schemeClr val="bg1"/>
                </a:solidFill>
              </a:rPr>
              <a:t>в </a:t>
            </a:r>
            <a:r>
              <a:rPr lang="ru-RU" sz="2200" baseline="0" dirty="0" err="1" smtClean="0">
                <a:solidFill>
                  <a:schemeClr val="bg1"/>
                </a:solidFill>
              </a:rPr>
              <a:t>абс.ч</a:t>
            </a:r>
            <a:r>
              <a:rPr lang="ru-RU" sz="2200" baseline="0" dirty="0" smtClean="0">
                <a:solidFill>
                  <a:schemeClr val="bg1"/>
                </a:solidFill>
              </a:rPr>
              <a:t>.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17380413119081045"/>
          <c:y val="0.69754533702677746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3822475112192922"/>
          <c:y val="3.693739612188366E-2"/>
          <c:w val="0.6120096003442298"/>
          <c:h val="0.6182420683287166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6.1526589011265023E-2"/>
                  <c:y val="-1.438241163434141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8570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7019178162594092"/>
                  <c:y val="-2.8678855032317294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Проліковано хворих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7853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4280352"/>
        <c:axId val="424280912"/>
        <c:axId val="0"/>
      </c:bar3DChart>
      <c:catAx>
        <c:axId val="424280352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4280912"/>
        <c:crosses val="autoZero"/>
        <c:auto val="1"/>
        <c:lblAlgn val="ctr"/>
        <c:lblOffset val="100"/>
        <c:noMultiLvlLbl val="0"/>
      </c:catAx>
      <c:valAx>
        <c:axId val="424280912"/>
        <c:scaling>
          <c:orientation val="minMax"/>
          <c:max val="1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424280352"/>
        <c:crosses val="autoZero"/>
        <c:crossBetween val="between"/>
        <c:majorUnit val="2000"/>
        <c:minorUnit val="1000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7372484928575187"/>
          <c:y val="0.4579182271468144"/>
          <c:w val="0.20821592213659762"/>
          <c:h val="0.24248317636195751"/>
        </c:manualLayout>
      </c:layout>
      <c:overlay val="0"/>
      <c:txPr>
        <a:bodyPr/>
        <a:lstStyle/>
        <a:p>
          <a:pPr>
            <a:defRPr sz="2400"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20"/>
      <c:rotY val="20"/>
      <c:depthPercent val="90"/>
      <c:rAngAx val="1"/>
    </c:view3D>
    <c:floor>
      <c:thickness val="0"/>
      <c:spPr>
        <a:solidFill>
          <a:srgbClr val="C0C0C0"/>
        </a:solidFill>
        <a:ln w="3175">
          <a:solidFill>
            <a:schemeClr val="tx1"/>
          </a:solidFill>
          <a:prstDash val="solid"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.16592860015757663"/>
          <c:y val="3.8517828142507357E-2"/>
          <c:w val="0.83407150614306635"/>
          <c:h val="0.678480562561563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9281">
              <a:noFill/>
              <a:prstDash val="solid"/>
            </a:ln>
          </c:spPr>
          <c:invertIfNegative val="0"/>
          <c:dLbls>
            <c:dLbl>
              <c:idx val="0"/>
              <c:layout>
                <c:manualLayout>
                  <c:x val="-2.8895021005074455E-2"/>
                  <c:y val="-2.040735947371753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209401709401712E-3"/>
                  <c:y val="-5.7891366307681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330011236977635E-2"/>
                  <c:y val="-3.01367369634425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Sheet1!$B$2:$C$2</c:f>
              <c:numCache>
                <c:formatCode>0.0</c:formatCode>
                <c:ptCount val="2"/>
                <c:pt idx="0">
                  <c:v>82.5</c:v>
                </c:pt>
                <c:pt idx="1">
                  <c:v>98.5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18562">
              <a:noFill/>
            </a:ln>
          </c:spPr>
          <c:invertIfNegative val="0"/>
          <c:dLbls>
            <c:dLbl>
              <c:idx val="0"/>
              <c:layout>
                <c:manualLayout>
                  <c:x val="5.6036303738970263E-2"/>
                  <c:y val="-4.68115653634214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0369651392113466"/>
                  <c:y val="-1.48544515090308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7.6501406264122551E-2"/>
                  <c:y val="-2.051978992635435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General" sourceLinked="0"/>
            <c:spPr>
              <a:noFill/>
              <a:ln w="18562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accent6">
                        <a:lumMod val="75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Робота ліжка</c:v>
                </c:pt>
                <c:pt idx="1">
                  <c:v>План виконання </c:v>
                </c:pt>
              </c:strCache>
            </c:strRef>
          </c:cat>
          <c:val>
            <c:numRef>
              <c:f>Sheet1!$B$3:$C$3</c:f>
              <c:numCache>
                <c:formatCode>0.0</c:formatCode>
                <c:ptCount val="2"/>
                <c:pt idx="0">
                  <c:v>74.3</c:v>
                </c:pt>
                <c:pt idx="1">
                  <c:v>88.7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34"/>
        <c:gapDepth val="72"/>
        <c:shape val="cylinder"/>
        <c:axId val="356074640"/>
        <c:axId val="356093120"/>
        <c:axId val="0"/>
      </c:bar3DChart>
      <c:catAx>
        <c:axId val="3560746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2000" b="1" i="0" u="none" strike="noStrike" baseline="0">
                <a:solidFill>
                  <a:srgbClr val="000714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6093120"/>
        <c:crosses val="min"/>
        <c:auto val="1"/>
        <c:lblAlgn val="ctr"/>
        <c:lblOffset val="100"/>
        <c:tickLblSkip val="1"/>
        <c:tickMarkSkip val="1"/>
        <c:noMultiLvlLbl val="0"/>
      </c:catAx>
      <c:valAx>
        <c:axId val="356093120"/>
        <c:scaling>
          <c:orientation val="minMax"/>
          <c:max val="150"/>
          <c:min val="1"/>
        </c:scaling>
        <c:delete val="0"/>
        <c:axPos val="l"/>
        <c:majorGridlines>
          <c:spPr>
            <a:ln w="9281">
              <a:noFill/>
              <a:prstDash val="solid"/>
            </a:ln>
          </c:spPr>
        </c:majorGridlines>
        <c:numFmt formatCode="General" sourceLinked="0"/>
        <c:majorTickMark val="out"/>
        <c:minorTickMark val="none"/>
        <c:tickLblPos val="nextTo"/>
        <c:spPr>
          <a:ln w="2320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6074640"/>
        <c:crosses val="autoZero"/>
        <c:crossBetween val="between"/>
        <c:majorUnit val="30"/>
        <c:minorUnit val="30"/>
      </c:valAx>
      <c:spPr>
        <a:noFill/>
        <a:ln w="18562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42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err="1" smtClean="0">
                <a:solidFill>
                  <a:schemeClr val="bg1"/>
                </a:solidFill>
              </a:rPr>
              <a:t>Летальність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815530571008312"/>
          <c:y val="0.76417711706436919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3375751360210105E-2"/>
          <c:y val="0.12092090955800643"/>
          <c:w val="0.83600243285473619"/>
          <c:h val="0.6207775215380755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4.5375206058937329E-2"/>
                  <c:y val="-1.39840910766020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2.4900000000000002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266386378833769"/>
                  <c:y val="7.0547736514757859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2.2999999999999998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075760"/>
        <c:axId val="356077440"/>
        <c:axId val="0"/>
      </c:bar3DChart>
      <c:catAx>
        <c:axId val="35607576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077440"/>
        <c:crossesAt val="1"/>
        <c:auto val="1"/>
        <c:lblAlgn val="ctr"/>
        <c:lblOffset val="100"/>
        <c:noMultiLvlLbl val="0"/>
      </c:catAx>
      <c:valAx>
        <c:axId val="356077440"/>
        <c:scaling>
          <c:logBase val="2"/>
          <c:orientation val="minMax"/>
          <c:max val="8"/>
          <c:min val="1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356075760"/>
        <c:crosses val="autoZero"/>
        <c:crossBetween val="between"/>
        <c:majorUnit val="1"/>
        <c:minorUnit val="1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200">
                <a:solidFill>
                  <a:schemeClr val="bg1"/>
                </a:solidFill>
              </a:defRPr>
            </a:pPr>
            <a:r>
              <a:rPr lang="ru-RU" sz="2200" dirty="0" smtClean="0">
                <a:solidFill>
                  <a:schemeClr val="bg1"/>
                </a:solidFill>
              </a:rPr>
              <a:t>Проведено </a:t>
            </a:r>
            <a:r>
              <a:rPr lang="ru-RU" sz="2200" dirty="0" err="1" smtClean="0">
                <a:solidFill>
                  <a:schemeClr val="bg1"/>
                </a:solidFill>
              </a:rPr>
              <a:t>хворими</a:t>
            </a:r>
            <a:r>
              <a:rPr lang="ru-RU" sz="2200" dirty="0" smtClean="0">
                <a:solidFill>
                  <a:schemeClr val="bg1"/>
                </a:solidFill>
              </a:rPr>
              <a:t> </a:t>
            </a:r>
            <a:r>
              <a:rPr lang="ru-RU" sz="2200" dirty="0" err="1" smtClean="0">
                <a:solidFill>
                  <a:schemeClr val="bg1"/>
                </a:solidFill>
              </a:rPr>
              <a:t>ліжко-днів</a:t>
            </a:r>
            <a:endParaRPr lang="ru-RU" sz="2200" dirty="0">
              <a:solidFill>
                <a:schemeClr val="bg1"/>
              </a:solidFill>
            </a:endParaRPr>
          </a:p>
        </c:rich>
      </c:tx>
      <c:layout>
        <c:manualLayout>
          <c:xMode val="edge"/>
          <c:yMode val="edge"/>
          <c:x val="0.21012032409695841"/>
          <c:y val="0.7462558279748418"/>
        </c:manualLayout>
      </c:layout>
      <c:overlay val="0"/>
    </c:title>
    <c:autoTitleDeleted val="0"/>
    <c:view3D>
      <c:rotX val="10"/>
      <c:hPercent val="10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25493456601943754"/>
          <c:y val="9.6645068088499264E-2"/>
          <c:w val="0.71396042685479"/>
          <c:h val="0.6070101664698092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0938404410212694E-2"/>
                  <c:y val="-1.7703593407286247E-2"/>
                </c:manualLayout>
              </c:layout>
              <c:spPr/>
              <c:txPr>
                <a:bodyPr/>
                <a:lstStyle/>
                <a:p>
                  <a:pPr>
                    <a:defRPr sz="2400" b="1">
                      <a:solidFill>
                        <a:schemeClr val="accent6">
                          <a:lumMod val="75000"/>
                        </a:schemeClr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70784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39318255805218"/>
                  <c:y val="-2.5490885051263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accent6">
                        <a:lumMod val="7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68028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356083040"/>
        <c:axId val="356084720"/>
        <c:axId val="0"/>
      </c:bar3DChart>
      <c:catAx>
        <c:axId val="356083040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356084720"/>
        <c:crosses val="autoZero"/>
        <c:auto val="1"/>
        <c:lblAlgn val="ctr"/>
        <c:lblOffset val="100"/>
        <c:noMultiLvlLbl val="0"/>
      </c:catAx>
      <c:valAx>
        <c:axId val="356084720"/>
        <c:scaling>
          <c:orientation val="minMax"/>
          <c:max val="100000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solidFill>
                  <a:srgbClr val="000714"/>
                </a:solidFill>
              </a:defRPr>
            </a:pPr>
            <a:endParaRPr lang="uk-UA"/>
          </a:p>
        </c:txPr>
        <c:crossAx val="356083040"/>
        <c:crosses val="autoZero"/>
        <c:crossBetween val="between"/>
        <c:majorUnit val="20000"/>
        <c:minorUnit val="1000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5388889446096725E-2"/>
          <c:y val="3.9663228633511002E-2"/>
          <c:w val="0.75923036093105101"/>
          <c:h val="0.650791384936557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7.5471698113207544E-2"/>
                  <c:y val="3.834116207533749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2.2029924971083248E-2"/>
                  <c:y val="-2.79087207364556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17.2</c:v>
                </c:pt>
                <c:pt idx="1">
                  <c:v>74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3.7706205813040065E-2"/>
                  <c:y val="-3.281289159085683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2361524330275678E-2"/>
                  <c:y val="-7.400663492170120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Оперовані в плановому порядку</c:v>
                </c:pt>
                <c:pt idx="1">
                  <c:v>Оперовані в терміновій хірургії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7</c:v>
                </c:pt>
                <c:pt idx="1">
                  <c:v>71.8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356081360"/>
        <c:axId val="356087520"/>
        <c:axId val="0"/>
      </c:bar3DChart>
      <c:catAx>
        <c:axId val="3560813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356087520"/>
        <c:crosses val="autoZero"/>
        <c:auto val="1"/>
        <c:lblAlgn val="ctr"/>
        <c:lblOffset val="100"/>
        <c:noMultiLvlLbl val="0"/>
      </c:catAx>
      <c:valAx>
        <c:axId val="356087520"/>
        <c:scaling>
          <c:orientation val="minMax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56081360"/>
        <c:crosses val="autoZero"/>
        <c:crossBetween val="between"/>
        <c:majorUnit val="30"/>
        <c:minorUnit val="10"/>
      </c:valAx>
    </c:plotArea>
    <c:legend>
      <c:legendPos val="r"/>
      <c:layout>
        <c:manualLayout>
          <c:xMode val="edge"/>
          <c:yMode val="edge"/>
          <c:x val="0.81784869132527682"/>
          <c:y val="0.3075381805122428"/>
          <c:w val="0.16466809324984655"/>
          <c:h val="0.22906240391894442"/>
        </c:manualLayout>
      </c:layout>
      <c:overlay val="0"/>
      <c:txPr>
        <a:bodyPr/>
        <a:lstStyle/>
        <a:p>
          <a:pPr>
            <a:defRPr sz="2000" b="1">
              <a:solidFill>
                <a:schemeClr val="accent6">
                  <a:lumMod val="50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rAngAx val="1"/>
    </c:view3D>
    <c:floor>
      <c:thickness val="0"/>
      <c:spPr>
        <a:solidFill>
          <a:schemeClr val="tx1">
            <a:lumMod val="8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381326022972938"/>
          <c:y val="4.6795574626498693E-2"/>
          <c:w val="0.79716544465570982"/>
          <c:h val="0.7606195762199260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0.10062893081761007"/>
                  <c:y val="9.93817429114317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251572327044E-2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1006289308176101"/>
                  <c:y val="-2.68388134527363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1635220125786164"/>
                  <c:y val="-1.15023486226013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"Хірургія одного дня"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2"/>
        <c:gapDepth val="144"/>
        <c:shape val="cylinder"/>
        <c:axId val="354323216"/>
        <c:axId val="354327136"/>
        <c:axId val="0"/>
      </c:bar3DChart>
      <c:catAx>
        <c:axId val="3543232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/>
                </a:solidFill>
              </a:defRPr>
            </a:pPr>
            <a:endParaRPr lang="uk-UA"/>
          </a:p>
        </c:txPr>
        <c:crossAx val="354327136"/>
        <c:crosses val="autoZero"/>
        <c:auto val="1"/>
        <c:lblAlgn val="ctr"/>
        <c:lblOffset val="100"/>
        <c:noMultiLvlLbl val="0"/>
      </c:catAx>
      <c:valAx>
        <c:axId val="354327136"/>
        <c:scaling>
          <c:orientation val="minMax"/>
          <c:max val="12"/>
          <c:min val="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54323216"/>
        <c:crosses val="autoZero"/>
        <c:crossBetween val="between"/>
        <c:majorUnit val="2"/>
        <c:minorUnit val="2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7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35955568081361872"/>
          <c:y val="4.0139361576994451E-2"/>
          <c:w val="0.38493199568535535"/>
          <c:h val="0.76226906054147603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2653107030762118"/>
                  <c:y val="1.3163330873897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750553523491294"/>
                  <c:y val="5.7840498264299001E-4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rgbClr val="000000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Sheet1!$B$2:$C$2</c:f>
              <c:numCache>
                <c:formatCode>0</c:formatCode>
                <c:ptCount val="2"/>
                <c:pt idx="0">
                  <c:v>316</c:v>
                </c:pt>
                <c:pt idx="1">
                  <c:v>312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Pt>
            <c:idx val="1"/>
            <c:invertIfNegative val="0"/>
            <c:bubble3D val="0"/>
            <c:spPr>
              <a:solidFill>
                <a:srgbClr val="00B0F0"/>
              </a:solidFill>
              <a:ln w="12253">
                <a:noFill/>
              </a:ln>
            </c:spPr>
          </c:dPt>
          <c:dLbls>
            <c:dLbl>
              <c:idx val="0"/>
              <c:layout>
                <c:manualLayout>
                  <c:x val="-0.1525277284005481"/>
                  <c:y val="-2.0164916605184483E-4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684DD59F-35F6-4197-931C-3CF4BD924989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546270914266713"/>
                  <c:y val="2.5757728558509555E-4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3E0AA1F0-B395-490A-8C7A-64474ACA9C68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Пологи</c:v>
                </c:pt>
              </c:strCache>
            </c:strRef>
          </c:cat>
          <c:val>
            <c:numRef>
              <c:f>Sheet1!$B$3:$C$3</c:f>
              <c:numCache>
                <c:formatCode>0</c:formatCode>
                <c:ptCount val="2"/>
                <c:pt idx="0">
                  <c:v>298</c:v>
                </c:pt>
                <c:pt idx="1">
                  <c:v>295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26"/>
        <c:shape val="cylinder"/>
        <c:axId val="354318176"/>
        <c:axId val="354316496"/>
        <c:axId val="0"/>
      </c:bar3DChart>
      <c:catAx>
        <c:axId val="354318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431649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354316496"/>
        <c:scaling>
          <c:orientation val="minMax"/>
          <c:max val="450"/>
          <c:min val="0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354318176"/>
        <c:crosses val="autoZero"/>
        <c:crossBetween val="between"/>
        <c:majorUnit val="200"/>
        <c:minorUnit val="50"/>
      </c:valAx>
      <c:spPr>
        <a:noFill/>
        <a:ln w="25400">
          <a:solidFill>
            <a:srgbClr val="0033CC"/>
          </a:solidFill>
        </a:ln>
      </c:spPr>
    </c:plotArea>
    <c:legend>
      <c:legendPos val="r"/>
      <c:layout>
        <c:manualLayout>
          <c:xMode val="edge"/>
          <c:yMode val="edge"/>
          <c:x val="0.78391253923325843"/>
          <c:y val="0.16475501389630123"/>
          <c:w val="0.200637464416347"/>
          <c:h val="0.5346863149381107"/>
        </c:manualLayout>
      </c:layout>
      <c:overlay val="0"/>
      <c:spPr>
        <a:noFill/>
        <a:ln w="28575">
          <a:noFill/>
        </a:ln>
      </c:spPr>
      <c:txPr>
        <a:bodyPr/>
        <a:lstStyle/>
        <a:p>
          <a:pPr>
            <a:defRPr sz="2400">
              <a:solidFill>
                <a:srgbClr val="000714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hPercent val="130"/>
      <c:rotY val="0"/>
      <c:depthPercent val="70"/>
      <c:rAngAx val="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66358249885699949"/>
          <c:y val="0.11278607932451949"/>
          <c:w val="0.25840943310610826"/>
          <c:h val="0.67331362965780717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0.17516741090611582"/>
                  <c:y val="-1.16445394956116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26655287755888712"/>
                  <c:y val="-8.6734370711314731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13.77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8.8653871935813311E-2"/>
                  <c:y val="-1.574067527850441E-2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96832B7B-57D0-42DC-9A37-AFFDAA5CCE3B}" type="VALUE">
                      <a:rPr lang="en-US" dirty="0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noFill/>
                <a:ln w="12253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6462014593539938E-2"/>
                  <c:y val="-1.7702841467348612E-2"/>
                </c:manualLayout>
              </c:layout>
              <c:numFmt formatCode="#,##0.00" sourceLinked="0"/>
              <c:spPr>
                <a:noFill/>
                <a:ln w="12253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bg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253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Смертність дітей до 1-го року життя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2.83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0"/>
        <c:gapDepth val="238"/>
        <c:shape val="cylinder"/>
        <c:axId val="427186816"/>
        <c:axId val="427187376"/>
        <c:axId val="0"/>
      </c:bar3DChart>
      <c:catAx>
        <c:axId val="4271868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8737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427187376"/>
        <c:scaling>
          <c:orientation val="minMax"/>
          <c:max val="6"/>
          <c:min val="1"/>
        </c:scaling>
        <c:delete val="0"/>
        <c:axPos val="b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86816"/>
        <c:crosses val="autoZero"/>
        <c:crossBetween val="between"/>
        <c:majorUnit val="2"/>
        <c:minorUnit val="1"/>
      </c:valAx>
      <c:spPr>
        <a:noFill/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701877510707604"/>
          <c:y val="3.5567070830513789E-2"/>
          <c:w val="0.6715690557365217"/>
          <c:h val="0.6675003282463564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9.0207409377107087E-3"/>
                  <c:y val="-3.175878185252143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Фізичні посади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148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14800"/>
        <c:axId val="423215360"/>
        <c:axId val="0"/>
      </c:bar3DChart>
      <c:catAx>
        <c:axId val="4232148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423215360"/>
        <c:crosses val="autoZero"/>
        <c:auto val="1"/>
        <c:lblAlgn val="ctr"/>
        <c:lblOffset val="100"/>
        <c:noMultiLvlLbl val="0"/>
      </c:catAx>
      <c:valAx>
        <c:axId val="423215360"/>
        <c:scaling>
          <c:orientation val="minMax"/>
          <c:min val="110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4232148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0059426015441737"/>
          <c:y val="0.25089352445687851"/>
          <c:w val="0.18468527716312597"/>
          <c:h val="0.21786405045903989"/>
        </c:manualLayout>
      </c:layout>
      <c:overlay val="0"/>
      <c:txPr>
        <a:bodyPr/>
        <a:lstStyle/>
        <a:p>
          <a:pPr>
            <a:defRPr b="1">
              <a:solidFill>
                <a:schemeClr val="bg1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6.745550658687087E-2"/>
          <c:w val="0.46978416850518845"/>
          <c:h val="0.66718674685196566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-0.18626699780799622"/>
                  <c:y val="2.039599569240820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(2024 - 3, 2022 - 2)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5.48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0.1618396210482152"/>
                  <c:y val="5.6691476936863421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997CCE04-F1B6-4921-B1E1-B1BA580E0401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noFill/>
                <a:ln w="1219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(2024 - 3, 2022 - 2)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8.43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427190176"/>
        <c:axId val="427190736"/>
        <c:axId val="0"/>
      </c:bar3DChart>
      <c:catAx>
        <c:axId val="4271901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073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427190736"/>
        <c:scaling>
          <c:orientation val="minMax"/>
          <c:max val="7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017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4876799105687271"/>
          <c:y val="0.20739948757815949"/>
          <c:w val="0.45603002335593512"/>
          <c:h val="0.60819638962551958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0.19474298490181863"/>
                  <c:y val="-1.631994725477924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11.02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8064132336990876"/>
                  <c:y val="5.3433586302409726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C126E6A1-E9A7-4213-B33B-608A2F2CA1E4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noFill/>
                <a:ln w="1742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8.5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427193536"/>
        <c:axId val="427194096"/>
        <c:axId val="0"/>
      </c:bar3DChart>
      <c:catAx>
        <c:axId val="42719353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409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427194096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353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20"/>
      <c:rAngAx val="0"/>
      <c:perspective val="14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2253">
          <a:noFill/>
        </a:ln>
      </c:spPr>
    </c:sideWall>
    <c:backWall>
      <c:thickness val="0"/>
      <c:spPr>
        <a:noFill/>
        <a:ln w="12253">
          <a:noFill/>
        </a:ln>
      </c:spPr>
    </c:backWall>
    <c:plotArea>
      <c:layout>
        <c:manualLayout>
          <c:layoutTarget val="inner"/>
          <c:xMode val="edge"/>
          <c:yMode val="edge"/>
          <c:x val="0.10176018580847832"/>
          <c:y val="0.29935273395548645"/>
          <c:w val="0.86056354209817731"/>
          <c:h val="0.38153746805910455"/>
        </c:manualLayout>
      </c:layout>
      <c:bar3DChart>
        <c:barDir val="col"/>
        <c:grouping val="clustered"/>
        <c:varyColors val="0"/>
        <c:ser>
          <c:idx val="1"/>
          <c:order val="0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  <a:ln w="12253">
              <a:noFill/>
            </a:ln>
          </c:spPr>
          <c:invertIfNegative val="0"/>
          <c:dLbls>
            <c:dLbl>
              <c:idx val="0"/>
              <c:layout>
                <c:manualLayout>
                  <c:x val="-4.2956774526367994E-2"/>
                  <c:y val="1.14354573933775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3.354672454195573E-2"/>
                  <c:y val="2.45015613740091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Середньомісячне чило народжених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 formatCode="0">
                  <c:v>353</c:v>
                </c:pt>
                <c:pt idx="1">
                  <c:v>121</c:v>
                </c:pt>
              </c:numCache>
            </c:numRef>
          </c:val>
        </c:ser>
        <c:ser>
          <c:idx val="2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 w="6127">
              <a:noFill/>
              <a:prstDash val="solid"/>
            </a:ln>
            <a:effectLst>
              <a:outerShdw sx="1000" sy="1000" algn="ctr" rotWithShape="0">
                <a:srgbClr val="000000"/>
              </a:outerShdw>
            </a:effectLst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2.2767664574215571E-2"/>
                  <c:y val="2.067163502222204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0882345671432825E-2"/>
                  <c:y val="3.79753270014542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>
                    <a:solidFill>
                      <a:schemeClr val="bg1"/>
                    </a:solidFill>
                    <a:latin typeface="+mn-lt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Sheet1!$B$1:$C$1</c:f>
              <c:strCache>
                <c:ptCount val="2"/>
                <c:pt idx="0">
                  <c:v>Народилось дітей живими</c:v>
                </c:pt>
                <c:pt idx="1">
                  <c:v>Середньомісячне чило народжених</c:v>
                </c:pt>
              </c:strCache>
            </c:strRef>
          </c:cat>
          <c:val>
            <c:numRef>
              <c:f>Sheet1!$B$3:$C$3</c:f>
              <c:numCache>
                <c:formatCode>General</c:formatCode>
                <c:ptCount val="2"/>
                <c:pt idx="0" formatCode="0">
                  <c:v>363</c:v>
                </c:pt>
                <c:pt idx="1">
                  <c:v>145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28"/>
        <c:gapDepth val="60"/>
        <c:shape val="cylinder"/>
        <c:axId val="427196896"/>
        <c:axId val="427197456"/>
        <c:axId val="0"/>
      </c:bar3DChart>
      <c:catAx>
        <c:axId val="427196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53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kern="0" baseline="0">
                <a:solidFill>
                  <a:schemeClr val="bg1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7456"/>
        <c:crosses val="autoZero"/>
        <c:auto val="1"/>
        <c:lblAlgn val="ctr"/>
        <c:lblOffset val="100"/>
        <c:tickLblSkip val="1"/>
        <c:tickMarkSkip val="5"/>
        <c:noMultiLvlLbl val="0"/>
      </c:catAx>
      <c:valAx>
        <c:axId val="427197456"/>
        <c:scaling>
          <c:orientation val="minMax"/>
          <c:max val="900"/>
          <c:min val="0"/>
        </c:scaling>
        <c:delete val="0"/>
        <c:axPos val="l"/>
        <c:majorGridlines>
          <c:spPr>
            <a:ln w="6127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196896"/>
        <c:crosses val="autoZero"/>
        <c:crossBetween val="between"/>
        <c:majorUnit val="400"/>
        <c:minorUnit val="100"/>
      </c:valAx>
      <c:spPr>
        <a:noFill/>
        <a:ln w="25400">
          <a:solidFill>
            <a:srgbClr val="0033CC"/>
          </a:solidFill>
        </a:ln>
      </c:spPr>
    </c:plotArea>
    <c:legend>
      <c:legendPos val="t"/>
      <c:layout/>
      <c:overlay val="0"/>
      <c:txPr>
        <a:bodyPr/>
        <a:lstStyle/>
        <a:p>
          <a:pPr>
            <a:defRPr sz="2400">
              <a:solidFill>
                <a:schemeClr val="bg1"/>
              </a:solidFill>
              <a:latin typeface="+mn-lt"/>
            </a:defRPr>
          </a:pPr>
          <a:endParaRPr lang="uk-UA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244027252658715"/>
          <c:y val="5.0263165203866249E-2"/>
          <c:w val="0.53899645323468803"/>
          <c:h val="0.6767843696379415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1.1916918722069523E-2"/>
                  <c:y val="-1.6319945931933578E-2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noFill/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(2024 - 1, 2023 - 0)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0.1626000819494251"/>
                  <c:y val="5.3435420755718497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66820989-14E4-4664-9613-8BBC939E9126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solidFill>
                  <a:srgbClr val="00B0F0"/>
                </a:solidFill>
                <a:ln w="17424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00B0F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Перинатальна смертність (2024 - 1, 2023 - 0)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3.36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427200256"/>
        <c:axId val="427200816"/>
        <c:axId val="0"/>
      </c:bar3DChart>
      <c:catAx>
        <c:axId val="42720025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081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427200816"/>
        <c:scaling>
          <c:orientation val="minMax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0256"/>
        <c:crosses val="autoZero"/>
        <c:crossBetween val="between"/>
        <c:minorUnit val="5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depthPercent val="80"/>
      <c:rAngAx val="0"/>
      <c:perspective val="20"/>
    </c:view3D>
    <c:floor>
      <c:thickness val="0"/>
      <c:spPr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17424">
          <a:noFill/>
        </a:ln>
      </c:spPr>
    </c:sideWall>
    <c:backWall>
      <c:thickness val="0"/>
      <c:spPr>
        <a:noFill/>
        <a:ln w="17424">
          <a:noFill/>
        </a:ln>
      </c:spPr>
    </c:backWall>
    <c:plotArea>
      <c:layout>
        <c:manualLayout>
          <c:layoutTarget val="inner"/>
          <c:xMode val="edge"/>
          <c:yMode val="edge"/>
          <c:x val="0.40987514188422247"/>
          <c:y val="0.12125388845683813"/>
          <c:w val="0.53899645323468803"/>
          <c:h val="0.63269185368292413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33CC33"/>
            </a:solidFill>
            <a:ln w="17424">
              <a:noFill/>
            </a:ln>
          </c:spPr>
          <c:invertIfNegative val="0"/>
          <c:dLbls>
            <c:dLbl>
              <c:idx val="0"/>
              <c:layout>
                <c:manualLayout>
                  <c:x val="-5.8376000675055871E-3"/>
                  <c:y val="2.7772087823575157E-2"/>
                </c:manualLayout>
              </c:layout>
              <c:spPr>
                <a:solidFill>
                  <a:srgbClr val="FFFF0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2.0496860473912935E-2"/>
                  <c:y val="-9.0680981245986215E-3"/>
                </c:manualLayout>
              </c:layout>
              <c:spPr>
                <a:solidFill>
                  <a:srgbClr val="FFFF00"/>
                </a:solidFill>
                <a:ln w="17424">
                  <a:noFill/>
                </a:ln>
              </c:spPr>
              <c:txPr>
                <a:bodyPr/>
                <a:lstStyle/>
                <a:p>
                  <a:pPr>
                    <a:defRPr sz="1800" b="1" i="0" u="none" strike="noStrike" baseline="0">
                      <a:solidFill>
                        <a:schemeClr val="bg1"/>
                      </a:solidFill>
                      <a:latin typeface="Times New Roman"/>
                      <a:ea typeface="Times New Roman"/>
                      <a:cs typeface="Times New Roman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0132425043410868"/>
                  <c:y val="-3.868861052562600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1964707035637438"/>
                  <c:y val="-1.512732456904298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rgbClr val="FFFF00"/>
              </a:solidFill>
              <a:ln w="17424">
                <a:noFill/>
              </a:ln>
            </c:spPr>
            <c:txPr>
              <a:bodyPr/>
              <a:lstStyle/>
              <a:p>
                <a:pPr>
                  <a:defRPr sz="1800" b="1" i="0" u="none" strike="noStrike" baseline="0">
                    <a:solidFill>
                      <a:schemeClr val="accent6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(2024 - 0, 2023 - 0)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>
              <a:outerShdw dist="50800" sx="1000" sy="1000" algn="ctr" rotWithShape="0">
                <a:srgbClr val="000000"/>
              </a:outerShdw>
            </a:effectLst>
          </c:spPr>
          <c:invertIfNegative val="0"/>
          <c:dLbls>
            <c:dLbl>
              <c:idx val="0"/>
              <c:layout>
                <c:manualLayout>
                  <c:x val="-1.002485185517874E-2"/>
                  <c:y val="5.3431563159648931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/>
                        <a:ea typeface="Times New Roman"/>
                        <a:cs typeface="Times New Roman"/>
                      </a:defRPr>
                    </a:pPr>
                    <a:fld id="{28364EF4-A945-4603-926A-AC573C9B39F2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spPr>
                <a:solidFill>
                  <a:schemeClr val="tx2"/>
                </a:solidFill>
                <a:ln w="17424">
                  <a:solidFill>
                    <a:schemeClr val="tx2"/>
                  </a:solidFill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5.9843497080915922E-3"/>
                  <c:y val="2.256524342823736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0.25140384921287218"/>
                  <c:y val="-3.8689980273775887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-0.15621302858470262"/>
                  <c:y val="-5.563846645218374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solidFill>
                <a:schemeClr val="tx2"/>
              </a:solidFill>
              <a:ln w="17424">
                <a:solidFill>
                  <a:schemeClr val="tx2"/>
                </a:solidFill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Рання неонатальна смертність                                             (2024 - 0, 2023 - 0)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"/>
        <c:gapDepth val="322"/>
        <c:shape val="cylinder"/>
        <c:axId val="427203616"/>
        <c:axId val="427204176"/>
        <c:axId val="0"/>
      </c:bar3DChart>
      <c:catAx>
        <c:axId val="42720361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2178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4176"/>
        <c:crosses val="autoZero"/>
        <c:auto val="0"/>
        <c:lblAlgn val="ctr"/>
        <c:lblOffset val="100"/>
        <c:tickLblSkip val="1"/>
        <c:tickMarkSkip val="5"/>
        <c:noMultiLvlLbl val="0"/>
      </c:catAx>
      <c:valAx>
        <c:axId val="427204176"/>
        <c:scaling>
          <c:orientation val="minMax"/>
          <c:max val="8"/>
          <c:min val="0"/>
        </c:scaling>
        <c:delete val="0"/>
        <c:axPos val="b"/>
        <c:majorGridlines>
          <c:spPr>
            <a:ln w="8712">
              <a:noFill/>
              <a:prstDash val="solid"/>
            </a:ln>
          </c:spPr>
        </c:majorGridlines>
        <c:numFmt formatCode="0" sourceLinked="0"/>
        <c:majorTickMark val="out"/>
        <c:minorTickMark val="none"/>
        <c:tickLblPos val="nextTo"/>
        <c:spPr>
          <a:ln w="8712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3616"/>
        <c:crosses val="autoZero"/>
        <c:crossBetween val="between"/>
        <c:majorUnit val="2"/>
        <c:minorUnit val="2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0"/>
      <c:rotY val="0"/>
      <c:rAngAx val="0"/>
    </c:view3D>
    <c:floor>
      <c:thickness val="0"/>
    </c:floor>
    <c:sideWall>
      <c:thickness val="0"/>
      <c:spPr>
        <a:noFill/>
        <a:ln w="12191">
          <a:noFill/>
        </a:ln>
      </c:spPr>
    </c:sideWall>
    <c:backWall>
      <c:thickness val="0"/>
      <c:spPr>
        <a:noFill/>
        <a:ln w="12191">
          <a:noFill/>
        </a:ln>
      </c:spPr>
    </c:backWall>
    <c:plotArea>
      <c:layout>
        <c:manualLayout>
          <c:layoutTarget val="inner"/>
          <c:xMode val="edge"/>
          <c:yMode val="edge"/>
          <c:x val="0.48061374331332146"/>
          <c:y val="0.15177488982045947"/>
          <c:w val="0.46978416850518845"/>
          <c:h val="0.58286736361837699"/>
        </c:manualLayout>
      </c:layout>
      <c:bar3DChart>
        <c:barDir val="bar"/>
        <c:grouping val="clustered"/>
        <c:varyColors val="0"/>
        <c:ser>
          <c:idx val="1"/>
          <c:order val="0"/>
          <c:tx>
            <c:strRef>
              <c:f>Sheet1!$A$3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  <a:ln w="12191">
              <a:noFill/>
            </a:ln>
          </c:spPr>
          <c:invertIfNegative val="0"/>
          <c:dLbls>
            <c:dLbl>
              <c:idx val="0"/>
              <c:layout>
                <c:manualLayout>
                  <c:x val="1.857892191808341E-2"/>
                  <c:y val="1.09708961815655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1540656205420827"/>
                  <c:y val="0.1830508474576271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Mode val="edge"/>
                  <c:yMode val="edge"/>
                  <c:x val="0.12410841654778887"/>
                  <c:y val="0.1101694915254237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Mode val="edge"/>
                  <c:yMode val="edge"/>
                  <c:x val="0.42510699001426533"/>
                  <c:y val="0.3525423728813559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bg1"/>
                    </a:solidFill>
                    <a:latin typeface="Times New Roman"/>
                    <a:ea typeface="Times New Roman"/>
                    <a:cs typeface="Times New Roman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(2024 - 1, 2023 - 0)</c:v>
                </c:pt>
              </c:strCache>
            </c:strRef>
          </c:cat>
          <c:val>
            <c:numRef>
              <c:f>Sheet1!$B$3:$B$3</c:f>
              <c:numCache>
                <c:formatCode>0.00</c:formatCode>
                <c:ptCount val="1"/>
                <c:pt idx="0">
                  <c:v>0</c:v>
                </c:pt>
              </c:numCache>
            </c:numRef>
          </c:val>
        </c:ser>
        <c:ser>
          <c:idx val="2"/>
          <c:order val="1"/>
          <c:tx>
            <c:strRef>
              <c:f>Sheet1!$A$2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00B0F0"/>
            </a:solidFill>
            <a:ln w="6096">
              <a:noFill/>
              <a:prstDash val="solid"/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00B0F0"/>
              </a:solidFill>
              <a:ln w="12191">
                <a:noFill/>
              </a:ln>
            </c:spPr>
          </c:dPt>
          <c:dLbls>
            <c:dLbl>
              <c:idx val="0"/>
              <c:layout>
                <c:manualLayout>
                  <c:x val="-1.5083804593430389E-2"/>
                  <c:y val="5.6689996230512591E-3"/>
                </c:manualLayout>
              </c:layout>
              <c:tx>
                <c:rich>
                  <a:bodyPr/>
                  <a:lstStyle/>
                  <a:p>
                    <a:pPr>
                      <a:defRPr sz="2000" b="1" i="0" u="none" strike="noStrike" baseline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defRPr>
                    </a:pPr>
                    <a:fld id="{3910D768-22E9-4EAB-859F-5F2171BFF0A5}" type="VALUE">
                      <a:rPr lang="en-US">
                        <a:solidFill>
                          <a:schemeClr val="bg1"/>
                        </a:solidFill>
                      </a:rPr>
                      <a:pPr>
                        <a:defRPr sz="2000" b="1" i="0" u="none" strike="noStrike" baseline="0">
                          <a:solidFill>
                            <a:schemeClr val="tx1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defRPr>
                      </a:pPr>
                      <a:t>[ЗНАЧЕННЯ]</a:t>
                    </a:fld>
                    <a:endParaRPr lang="uk-UA"/>
                  </a:p>
                </c:rich>
              </c:tx>
              <c:numFmt formatCode="#,##0.00" sourceLinked="0"/>
              <c:spPr>
                <a:solidFill>
                  <a:srgbClr val="00B0F0"/>
                </a:solidFill>
                <a:ln w="12191">
                  <a:noFill/>
                </a:ln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Mode val="edge"/>
                  <c:yMode val="edge"/>
                  <c:x val="0.2253922967189729"/>
                  <c:y val="0.12372881355932204"/>
                </c:manualLayout>
              </c:layout>
              <c:numFmt formatCode="#,##0.00" sourceLinked="0"/>
              <c:spPr>
                <a:noFill/>
                <a:ln w="12191">
                  <a:noFill/>
                </a:ln>
              </c:spPr>
              <c:txPr>
                <a:bodyPr/>
                <a:lstStyle/>
                <a:p>
                  <a:pPr>
                    <a:defRPr sz="2000" b="1" i="0" u="none" strike="noStrike" baseline="0">
                      <a:solidFill>
                        <a:schemeClr val="tx1"/>
                      </a:solidFill>
                      <a:latin typeface="Times New Roman" pitchFamily="18" charset="0"/>
                      <a:ea typeface="Times New Roman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#,##0.00" sourceLinked="0"/>
            <c:spPr>
              <a:noFill/>
              <a:ln w="12191">
                <a:noFill/>
              </a:ln>
            </c:spPr>
            <c:txPr>
              <a:bodyPr/>
              <a:lstStyle/>
              <a:p>
                <a:pPr>
                  <a:defRPr sz="2000" b="1" i="0" u="none" strike="noStrike" baseline="0">
                    <a:solidFill>
                      <a:schemeClr val="tx1"/>
                    </a:solidFill>
                    <a:latin typeface="Times New Roman" pitchFamily="18" charset="0"/>
                    <a:ea typeface="Garamond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Sheet1!$B$1:$B$1</c:f>
              <c:strCache>
                <c:ptCount val="1"/>
                <c:pt idx="0">
                  <c:v>Мертвонароджуваність (2024 - 1, 2023 - 0)</c:v>
                </c:pt>
              </c:strCache>
            </c:strRef>
          </c:cat>
          <c:val>
            <c:numRef>
              <c:f>Sheet1!$B$2:$B$2</c:f>
              <c:numCache>
                <c:formatCode>0.00</c:formatCode>
                <c:ptCount val="1"/>
                <c:pt idx="0">
                  <c:v>3.34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6"/>
        <c:gapDepth val="162"/>
        <c:shape val="cylinder"/>
        <c:axId val="427206976"/>
        <c:axId val="427207536"/>
        <c:axId val="0"/>
      </c:bar3DChart>
      <c:catAx>
        <c:axId val="427206976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ln w="1524">
            <a:solidFill>
              <a:schemeClr val="tx1"/>
            </a:solidFill>
            <a:prstDash val="solid"/>
          </a:ln>
        </c:spPr>
        <c:txPr>
          <a:bodyPr rot="0" vert="horz" anchor="b" anchorCtr="0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7536"/>
        <c:crossesAt val="0"/>
        <c:auto val="1"/>
        <c:lblAlgn val="ctr"/>
        <c:lblOffset val="100"/>
        <c:tickLblSkip val="1"/>
        <c:tickMarkSkip val="5"/>
        <c:noMultiLvlLbl val="0"/>
      </c:catAx>
      <c:valAx>
        <c:axId val="427207536"/>
        <c:scaling>
          <c:orientation val="minMax"/>
          <c:max val="7"/>
          <c:min val="0"/>
        </c:scaling>
        <c:delete val="0"/>
        <c:axPos val="b"/>
        <c:majorGridlines>
          <c:spPr>
            <a:ln w="6096">
              <a:noFill/>
              <a:prstDash val="solid"/>
            </a:ln>
          </c:spPr>
        </c:majorGridlines>
        <c:numFmt formatCode="0" sourceLinked="0"/>
        <c:majorTickMark val="out"/>
        <c:minorTickMark val="out"/>
        <c:tickLblPos val="low"/>
        <c:spPr>
          <a:ln w="152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Times New Roman"/>
                <a:ea typeface="Times New Roman"/>
                <a:cs typeface="Times New Roman"/>
              </a:defRPr>
            </a:pPr>
            <a:endParaRPr lang="uk-UA"/>
          </a:p>
        </c:txPr>
        <c:crossAx val="427206976"/>
        <c:crosses val="autoZero"/>
        <c:crossBetween val="between"/>
      </c:valAx>
      <c:spPr>
        <a:ln w="25400">
          <a:solidFill>
            <a:srgbClr val="0033CC"/>
          </a:solidFill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960" b="1" i="0" u="none" strike="noStrike" baseline="0">
          <a:solidFill>
            <a:schemeClr val="tx1"/>
          </a:solidFill>
          <a:latin typeface="Garamond"/>
          <a:ea typeface="Garamond"/>
          <a:cs typeface="Garamond"/>
        </a:defRPr>
      </a:pPr>
      <a:endParaRPr lang="uk-UA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2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0"/>
          <c:y val="0.19190951572274281"/>
          <c:w val="0.82468716711215084"/>
          <c:h val="0.68761379121140731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numFmt formatCode="#,##0.0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rgbClr val="000714"/>
                      </a:solidFill>
                      <a:latin typeface="Times New Roman" pitchFamily="18" charset="0"/>
                      <a:cs typeface="Times New Roman" pitchFamily="18" charset="0"/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16.3</c:v>
                </c:pt>
                <c:pt idx="1">
                  <c:v>15</c:v>
                </c:pt>
                <c:pt idx="2">
                  <c:v>9.5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Лист1!$A$2:$A$4</c:f>
              <c:strCache>
                <c:ptCount val="3"/>
                <c:pt idx="0">
                  <c:v>Дорослі</c:v>
                </c:pt>
                <c:pt idx="1">
                  <c:v>Підлітки</c:v>
                </c:pt>
                <c:pt idx="2">
                  <c:v>Діти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15.2</c:v>
                </c:pt>
                <c:pt idx="1">
                  <c:v>14.7</c:v>
                </c:pt>
                <c:pt idx="2">
                  <c:v>11.1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6"/>
        <c:gapDepth val="136"/>
        <c:shape val="cylinder"/>
        <c:axId val="317032528"/>
        <c:axId val="317033088"/>
        <c:axId val="0"/>
      </c:bar3DChart>
      <c:catAx>
        <c:axId val="317032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317033088"/>
        <c:crosses val="autoZero"/>
        <c:auto val="1"/>
        <c:lblAlgn val="ctr"/>
        <c:lblOffset val="100"/>
        <c:noMultiLvlLbl val="0"/>
      </c:catAx>
      <c:valAx>
        <c:axId val="317033088"/>
        <c:scaling>
          <c:orientation val="minMax"/>
          <c:max val="25"/>
          <c:min val="0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317032528"/>
        <c:crosses val="max"/>
        <c:crossBetween val="between"/>
        <c:majorUnit val="5"/>
        <c:minorUnit val="0.4"/>
      </c:valAx>
    </c:plotArea>
    <c:legend>
      <c:legendPos val="t"/>
      <c:layout>
        <c:manualLayout>
          <c:xMode val="edge"/>
          <c:yMode val="edge"/>
          <c:x val="0.37084085374849063"/>
          <c:y val="4.4092323075213866E-2"/>
          <c:w val="0.47805708291064197"/>
          <c:h val="0.1452561405214235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0"/>
    <c:view3D>
      <c:rotX val="10"/>
      <c:rotY val="0"/>
      <c:rAngAx val="0"/>
      <c:perspective val="0"/>
    </c:view3D>
    <c:floor>
      <c:thickness val="0"/>
      <c:spPr>
        <a:solidFill>
          <a:schemeClr val="tx1">
            <a:lumMod val="7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5.8966484171297635E-2"/>
          <c:y val="0.24612811156710696"/>
          <c:w val="0.89452600312096708"/>
          <c:h val="0.59838518110583294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0689048018233664E-2"/>
                  <c:y val="-3.04239712146111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4155873870789329E-2"/>
                  <c:y val="-3.036692974930943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6131515183439123E-3"/>
                  <c:y val="-2.6992826443830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975089875951434E-2"/>
                  <c:y val="-3.374103305478826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rgbClr val="000714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1331</c:v>
                </c:pt>
                <c:pt idx="1">
                  <c:v>698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rgbClr val="00B0F0">
                <a:alpha val="93725"/>
              </a:srgbClr>
            </a:solidFill>
          </c:spPr>
          <c:invertIfNegative val="0"/>
          <c:dLbls>
            <c:dLbl>
              <c:idx val="0"/>
              <c:layout>
                <c:manualLayout>
                  <c:x val="1.9947193763333246E-2"/>
                  <c:y val="-2.742162980879461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8765045168426878E-3"/>
                  <c:y val="-2.785069885118427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2.0905212146751298E-2"/>
                  <c:y val="-4.723744627670357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1.8705834031908914E-2"/>
                  <c:y val="-2.28179784109583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Денні стаціонари</c:v>
                </c:pt>
                <c:pt idx="1">
                  <c:v>Стаціонари вдома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1149</c:v>
                </c:pt>
                <c:pt idx="1">
                  <c:v>711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4"/>
        <c:gapDepth val="136"/>
        <c:shape val="cylinder"/>
        <c:axId val="318007200"/>
        <c:axId val="318007760"/>
        <c:axId val="0"/>
      </c:bar3DChart>
      <c:catAx>
        <c:axId val="31800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 anchor="ctr" anchorCtr="0"/>
          <a:lstStyle/>
          <a:p>
            <a:pPr>
              <a:defRPr sz="1600" b="1">
                <a:solidFill>
                  <a:srgbClr val="000714"/>
                </a:solidFill>
              </a:defRPr>
            </a:pPr>
            <a:endParaRPr lang="uk-UA"/>
          </a:p>
        </c:txPr>
        <c:crossAx val="318007760"/>
        <c:crosses val="autoZero"/>
        <c:auto val="1"/>
        <c:lblAlgn val="ctr"/>
        <c:lblOffset val="100"/>
        <c:noMultiLvlLbl val="0"/>
      </c:catAx>
      <c:valAx>
        <c:axId val="318007760"/>
        <c:scaling>
          <c:orientation val="minMax"/>
        </c:scaling>
        <c:delete val="0"/>
        <c:axPos val="r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318007200"/>
        <c:crosses val="max"/>
        <c:crossBetween val="between"/>
      </c:valAx>
    </c:plotArea>
    <c:legend>
      <c:legendPos val="t"/>
      <c:layout>
        <c:manualLayout>
          <c:xMode val="edge"/>
          <c:yMode val="edge"/>
          <c:x val="0.25306272891354514"/>
          <c:y val="3.8390490370499832E-2"/>
          <c:w val="0.51122234141561684"/>
          <c:h val="0.11949830196964925"/>
        </c:manualLayout>
      </c:layout>
      <c:overlay val="0"/>
      <c:txPr>
        <a:bodyPr/>
        <a:lstStyle/>
        <a:p>
          <a:pPr>
            <a:defRPr sz="2400" b="1">
              <a:solidFill>
                <a:srgbClr val="0000FF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2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0.10091320602620381"/>
          <c:w val="0.86998464291004707"/>
          <c:h val="0.6141794968517709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-3.9734011035810833E-2"/>
                  <c:y val="-5.1800746886709555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86.5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5.9605979164094623E-2"/>
                  <c:y val="-5.4884053287008516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Укомплектованість сімейними лікарями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84.1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6"/>
        <c:gapDepth val="124"/>
        <c:shape val="cylinder"/>
        <c:axId val="423218160"/>
        <c:axId val="423218720"/>
        <c:axId val="0"/>
      </c:bar3DChart>
      <c:catAx>
        <c:axId val="423218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423218720"/>
        <c:crosses val="autoZero"/>
        <c:auto val="1"/>
        <c:lblAlgn val="ctr"/>
        <c:lblOffset val="100"/>
        <c:noMultiLvlLbl val="0"/>
      </c:catAx>
      <c:valAx>
        <c:axId val="423218720"/>
        <c:scaling>
          <c:orientation val="minMax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42321816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10"/>
      <c:depthPercent val="100"/>
      <c:rAngAx val="1"/>
    </c:view3D>
    <c:floor>
      <c:thickness val="0"/>
      <c:spPr>
        <a:solidFill>
          <a:schemeClr val="tx1">
            <a:lumMod val="85000"/>
          </a:schemeClr>
        </a:solidFill>
        <a:scene3d>
          <a:camera prst="orthographicFront"/>
          <a:lightRig rig="threePt" dir="t"/>
        </a:scene3d>
        <a:sp3d>
          <a:contourClr>
            <a:srgbClr val="000000"/>
          </a:contourClr>
        </a:sp3d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6.3081498937600761E-2"/>
          <c:y val="3.8550713531555467E-2"/>
          <c:w val="0.86998464291004707"/>
          <c:h val="0.73238224174925926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1.1413538608497441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rgbClr val="000714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4088802485636472E-2"/>
                  <c:y val="-1.0683074673009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посадами сімейних лікарів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59.3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  <a:effectLst>
              <a:outerShdw blurRad="50800" dist="50800" dir="5400000" algn="ctr" rotWithShape="0">
                <a:srgbClr val="000000">
                  <a:alpha val="43137"/>
                </a:srgbClr>
              </a:outerShdw>
            </a:effectLst>
          </c:spPr>
          <c:invertIfNegative val="0"/>
          <c:dLbls>
            <c:dLbl>
              <c:idx val="0"/>
              <c:layout>
                <c:manualLayout>
                  <c:x val="1.5837980094979942E-2"/>
                  <c:y val="4.8714381444346887E-3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bg1"/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756875336847411E-2"/>
                  <c:y val="-2.374202011742284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Забезпеченість фізичними посадами сімейних лікарів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70"/>
        <c:gapDepth val="122"/>
        <c:shape val="cylinder"/>
        <c:axId val="423221520"/>
        <c:axId val="423222080"/>
        <c:axId val="0"/>
      </c:bar3DChart>
      <c:catAx>
        <c:axId val="423221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0" vert="horz"/>
          <a:lstStyle/>
          <a:p>
            <a:pPr>
              <a:defRPr sz="1800" b="1">
                <a:solidFill>
                  <a:srgbClr val="000714"/>
                </a:solidFill>
              </a:defRPr>
            </a:pPr>
            <a:endParaRPr lang="uk-UA"/>
          </a:p>
        </c:txPr>
        <c:crossAx val="423222080"/>
        <c:crosses val="autoZero"/>
        <c:auto val="1"/>
        <c:lblAlgn val="ctr"/>
        <c:lblOffset val="100"/>
        <c:noMultiLvlLbl val="0"/>
      </c:catAx>
      <c:valAx>
        <c:axId val="423222080"/>
        <c:scaling>
          <c:orientation val="minMax"/>
          <c:max val="9"/>
          <c:min val="5"/>
        </c:scaling>
        <c:delete val="0"/>
        <c:axPos val="l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ysClr val="windowText" lastClr="000000"/>
            </a:solidFill>
          </a:ln>
        </c:spPr>
        <c:txPr>
          <a:bodyPr/>
          <a:lstStyle/>
          <a:p>
            <a:pPr>
              <a:defRPr sz="1400" b="1">
                <a:solidFill>
                  <a:srgbClr val="000714"/>
                </a:solidFill>
              </a:defRPr>
            </a:pPr>
            <a:endParaRPr lang="uk-UA"/>
          </a:p>
        </c:txPr>
        <c:crossAx val="423221520"/>
        <c:crosses val="autoZero"/>
        <c:crossBetween val="between"/>
        <c:majorUnit val="2"/>
        <c:minorUnit val="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9.1769226836980702E-2"/>
          <c:y val="4.9302218823592446E-2"/>
          <c:w val="0.87179526635737781"/>
          <c:h val="0.6300740315937646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6.4723242046831903E-3"/>
                  <c:y val="-5.827588883349768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"/>
                  <c:y val="-2.834715970388006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4.6823705920581099E-3"/>
                  <c:y val="-3.464652852696452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0542869641294841E-2"/>
                  <c:y val="-1.311739007843313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chemeClr val="bg1">
                        <a:lumMod val="85000"/>
                        <a:lumOff val="15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Лист1!$A$2:$A$5</c:f>
              <c:strCache>
                <c:ptCount val="4"/>
                <c:pt idx="0">
                  <c:v>Діти 0-14 років</c:v>
                </c:pt>
                <c:pt idx="1">
                  <c:v>Підлітки 15-17 років</c:v>
                </c:pt>
                <c:pt idx="2">
                  <c:v>Особи пенсійного віку</c:v>
                </c:pt>
                <c:pt idx="3">
                  <c:v>Особи працездат- ного віку</c:v>
                </c:pt>
              </c:strCache>
            </c:strRef>
          </c:cat>
          <c:val>
            <c:numRef>
              <c:f>Лист1!$B$2:$B$5</c:f>
              <c:numCache>
                <c:formatCode>#,##0</c:formatCode>
                <c:ptCount val="4"/>
                <c:pt idx="0">
                  <c:v>35024</c:v>
                </c:pt>
                <c:pt idx="1">
                  <c:v>7087</c:v>
                </c:pt>
                <c:pt idx="2">
                  <c:v>52243</c:v>
                </c:pt>
                <c:pt idx="3">
                  <c:v>129986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24320"/>
        <c:axId val="423224880"/>
        <c:axId val="0"/>
      </c:bar3DChart>
      <c:catAx>
        <c:axId val="4232243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rgbClr val="0000FF"/>
                </a:solidFill>
              </a:defRPr>
            </a:pPr>
            <a:endParaRPr lang="uk-UA"/>
          </a:p>
        </c:txPr>
        <c:crossAx val="423224880"/>
        <c:crossesAt val="0"/>
        <c:auto val="1"/>
        <c:lblAlgn val="ctr"/>
        <c:lblOffset val="100"/>
        <c:noMultiLvlLbl val="0"/>
      </c:catAx>
      <c:valAx>
        <c:axId val="423224880"/>
        <c:scaling>
          <c:orientation val="minMax"/>
        </c:scaling>
        <c:delete val="0"/>
        <c:axPos val="l"/>
        <c:majorGridlines/>
        <c:numFmt formatCode="#,##0" sourceLinked="1"/>
        <c:majorTickMark val="none"/>
        <c:minorTickMark val="none"/>
        <c:tickLblPos val="nextTo"/>
        <c:txPr>
          <a:bodyPr/>
          <a:lstStyle/>
          <a:p>
            <a:pPr>
              <a:defRPr sz="1400" b="1">
                <a:solidFill>
                  <a:schemeClr val="accent6">
                    <a:lumMod val="50000"/>
                  </a:schemeClr>
                </a:solidFill>
              </a:defRPr>
            </a:pPr>
            <a:endParaRPr lang="uk-UA"/>
          </a:p>
        </c:txPr>
        <c:crossAx val="42322432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dk1" tx1="lt1" bg2="dk2" tx2="lt2" accent1="accent1" accent2="accent2" accent3="accent3" accent4="accent4" accent5="accent5" accent6="accent6" hlink="hlink" folHlink="folHlink"/>
  <c:chart>
    <c:autoTitleDeleted val="1"/>
    <c:view3D>
      <c:rotX val="40"/>
      <c:rotY val="0"/>
      <c:rAngAx val="0"/>
      <c:perspective val="2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085740473280741E-2"/>
          <c:y val="0.19139836314483577"/>
          <c:w val="0.59025314640180715"/>
          <c:h val="0.7549679647683181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Дорослі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F0"/>
              </a:solidFill>
            </c:spPr>
          </c:dPt>
          <c:dPt>
            <c:idx val="1"/>
            <c:bubble3D val="0"/>
            <c:spPr>
              <a:solidFill>
                <a:srgbClr val="FFFF00"/>
              </a:solidFill>
            </c:spPr>
          </c:dPt>
          <c:dPt>
            <c:idx val="2"/>
            <c:bubble3D val="0"/>
            <c:explosion val="20"/>
            <c:spPr>
              <a:solidFill>
                <a:srgbClr val="33CC33"/>
              </a:solidFill>
            </c:spPr>
          </c:dPt>
          <c:dLbls>
            <c:dLbl>
              <c:idx val="0"/>
              <c:layout>
                <c:manualLayout>
                  <c:x val="-0.13983322777244148"/>
                  <c:y val="7.90483417106468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5.1050226012161172E-2"/>
                  <c:y val="-5.3207671912686355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603861332208341"/>
                  <c:y val="-1.2327638044066806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400" b="1">
                    <a:solidFill>
                      <a:srgbClr val="000714"/>
                    </a:solidFill>
                  </a:defRPr>
                </a:pPr>
                <a:endParaRPr lang="uk-UA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>
                  <a:noFill/>
                </a:ln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Лист1!$A$2:$A$4</c:f>
              <c:strCache>
                <c:ptCount val="3"/>
                <c:pt idx="0">
                  <c:v>хвороби системи кровообігу</c:v>
                </c:pt>
                <c:pt idx="1">
                  <c:v>новоутворення</c:v>
                </c:pt>
                <c:pt idx="2">
                  <c:v>хвороби органів травлення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63.3</c:v>
                </c:pt>
                <c:pt idx="1">
                  <c:v>16.8</c:v>
                </c:pt>
                <c:pt idx="2">
                  <c:v>6.2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58846766536606709"/>
          <c:y val="7.3665708191074139E-2"/>
          <c:w val="0.39426503753353831"/>
          <c:h val="0.75034830727543156"/>
        </c:manualLayout>
      </c:layout>
      <c:overlay val="0"/>
      <c:txPr>
        <a:bodyPr/>
        <a:lstStyle/>
        <a:p>
          <a:pPr>
            <a:defRPr sz="2400" b="1" kern="900" spc="-100" baseline="0">
              <a:solidFill>
                <a:srgbClr val="660066"/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  <c:spPr>
        <a:ln>
          <a:noFill/>
        </a:ln>
      </c:spPr>
    </c:sideWall>
    <c:backWall>
      <c:thickness val="0"/>
      <c:spPr>
        <a:ln>
          <a:noFill/>
        </a:ln>
      </c:spPr>
    </c:backWall>
    <c:plotArea>
      <c:layout>
        <c:manualLayout>
          <c:layoutTarget val="inner"/>
          <c:xMode val="edge"/>
          <c:yMode val="edge"/>
          <c:x val="0.17869095428256865"/>
          <c:y val="5.8310559166258422E-2"/>
          <c:w val="0.51184651240715917"/>
          <c:h val="0.8833788816674831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-3.8861030506968125E-2"/>
                  <c:y val="-4.2954515283380013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/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57219.199999999997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0.10163654132591671"/>
                  <c:y val="-7.0857849625771532E-2"/>
                </c:manualLayout>
              </c:layout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49648.5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30480"/>
        <c:axId val="423231040"/>
        <c:axId val="0"/>
      </c:bar3DChart>
      <c:catAx>
        <c:axId val="42323048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3231040"/>
        <c:crosses val="autoZero"/>
        <c:auto val="1"/>
        <c:lblAlgn val="ctr"/>
        <c:lblOffset val="100"/>
        <c:noMultiLvlLbl val="0"/>
      </c:catAx>
      <c:valAx>
        <c:axId val="423231040"/>
        <c:scaling>
          <c:orientation val="minMax"/>
          <c:min val="38000"/>
        </c:scaling>
        <c:delete val="0"/>
        <c:axPos val="l"/>
        <c:majorGridlines>
          <c:spPr>
            <a:ln>
              <a:noFill/>
            </a:ln>
          </c:spPr>
        </c:majorGridlines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4232304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5189046096765411"/>
          <c:y val="0.20147476599792571"/>
          <c:w val="0.2329195061189058"/>
          <c:h val="0.2921566577102932"/>
        </c:manualLayout>
      </c:layout>
      <c:overlay val="0"/>
      <c:txPr>
        <a:bodyPr/>
        <a:lstStyle/>
        <a:p>
          <a:pPr>
            <a:defRPr sz="2400" b="1">
              <a:solidFill>
                <a:schemeClr val="bg1">
                  <a:lumMod val="75000"/>
                </a:schemeClr>
              </a:solidFill>
            </a:defRPr>
          </a:pPr>
          <a:endParaRPr lang="uk-UA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uk-U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  <c:spPr>
        <a:solidFill>
          <a:schemeClr val="tx1">
            <a:lumMod val="75000"/>
          </a:schemeClr>
        </a:solidFill>
      </c:spPr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9671967617816075"/>
          <c:y val="0.14160261405332625"/>
          <c:w val="0.67767050155761832"/>
          <c:h val="0.75728401155909342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Lbls>
            <c:dLbl>
              <c:idx val="0"/>
              <c:layout>
                <c:manualLayout>
                  <c:x val="5.0962585136185082E-3"/>
                  <c:y val="-5.1283901538757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045194066697129"/>
                      <c:h val="0.18022418637067134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 b="1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14270.5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layout>
                <c:manualLayout>
                  <c:x val="7.536589335853254E-2"/>
                  <c:y val="-3.2757746576557549E-2"/>
                </c:manualLayout>
              </c:layout>
              <c:numFmt formatCode="0.0" sourceLinked="0"/>
              <c:spPr/>
              <c:txPr>
                <a:bodyPr/>
                <a:lstStyle/>
                <a:p>
                  <a:pPr>
                    <a:defRPr sz="2000" b="1">
                      <a:solidFill>
                        <a:schemeClr val="accent6">
                          <a:lumMod val="50000"/>
                        </a:schemeClr>
                      </a:solidFill>
                    </a:defRPr>
                  </a:pPr>
                  <a:endParaRPr lang="uk-UA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2000">
                    <a:solidFill>
                      <a:schemeClr val="accent6">
                        <a:lumMod val="50000"/>
                      </a:schemeClr>
                    </a:solidFill>
                  </a:defRPr>
                </a:pPr>
                <a:endParaRPr lang="uk-UA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Категория 1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12160.5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423233840"/>
        <c:axId val="423234400"/>
        <c:axId val="0"/>
      </c:bar3DChart>
      <c:catAx>
        <c:axId val="423233840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423234400"/>
        <c:crosses val="autoZero"/>
        <c:auto val="1"/>
        <c:lblAlgn val="ctr"/>
        <c:lblOffset val="100"/>
        <c:noMultiLvlLbl val="0"/>
      </c:catAx>
      <c:valAx>
        <c:axId val="423234400"/>
        <c:scaling>
          <c:orientation val="minMax"/>
          <c:min val="9000"/>
        </c:scaling>
        <c:delete val="0"/>
        <c:axPos val="l"/>
        <c:majorGridlines/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bg1">
                    <a:lumMod val="75000"/>
                  </a:schemeClr>
                </a:solidFill>
              </a:defRPr>
            </a:pPr>
            <a:endParaRPr lang="uk-UA"/>
          </a:p>
        </c:txPr>
        <c:crossAx val="423233840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uk-UA"/>
    </a:p>
  </c:txPr>
  <c:externalData r:id="rId1">
    <c:autoUpdate val="0"/>
  </c:externalData>
</c:chartSpace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ED4F51E-7134-446E-A0D3-8EADFD147D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B35D6605-0B8F-4233-8B81-F0B1F85DB2DD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gm:t>
    </dgm:pt>
    <dgm:pt modelId="{5BFB785C-803C-445A-A160-27B68B0F4C36}" type="parTrans" cxnId="{CEAA5EC1-3ECE-4697-BAE4-692CF0F09E9E}">
      <dgm:prSet/>
      <dgm:spPr/>
      <dgm:t>
        <a:bodyPr/>
        <a:lstStyle/>
        <a:p>
          <a:endParaRPr lang="ru-RU"/>
        </a:p>
      </dgm:t>
    </dgm:pt>
    <dgm:pt modelId="{CDD2BE77-7FCD-43F6-9F05-4657FE9EFE6C}" type="sibTrans" cxnId="{CEAA5EC1-3ECE-4697-BAE4-692CF0F09E9E}">
      <dgm:prSet/>
      <dgm:spPr/>
      <dgm:t>
        <a:bodyPr/>
        <a:lstStyle/>
        <a:p>
          <a:endParaRPr lang="ru-RU"/>
        </a:p>
      </dgm:t>
    </dgm:pt>
    <dgm:pt modelId="{F42DCFE5-6A16-4B09-A169-062D9ABBAA9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39</a:t>
          </a:r>
        </a:p>
      </dgm:t>
    </dgm:pt>
    <dgm:pt modelId="{D1E1525B-8575-4E67-90E4-35118D5644EC}" type="parTrans" cxnId="{EB8EE01B-7262-49EB-8AD6-B2670E64055B}">
      <dgm:prSet/>
      <dgm:spPr/>
      <dgm:t>
        <a:bodyPr/>
        <a:lstStyle/>
        <a:p>
          <a:endParaRPr lang="ru-RU"/>
        </a:p>
      </dgm:t>
    </dgm:pt>
    <dgm:pt modelId="{B5565427-8721-41A1-9C20-F1A5FF0E8206}" type="sibTrans" cxnId="{EB8EE01B-7262-49EB-8AD6-B2670E64055B}">
      <dgm:prSet/>
      <dgm:spPr/>
      <dgm:t>
        <a:bodyPr/>
        <a:lstStyle/>
        <a:p>
          <a:endParaRPr lang="ru-RU"/>
        </a:p>
      </dgm:t>
    </dgm:pt>
    <dgm:pt modelId="{4D19616A-DC0D-4894-8BDB-B5597F4841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b="1" i="0" u="none" strike="noStrike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32</a:t>
          </a:r>
        </a:p>
      </dgm:t>
    </dgm:pt>
    <dgm:pt modelId="{4C20A1FA-0D8C-4645-9C38-78A3FB5CAE80}" type="parTrans" cxnId="{88D8C6C4-A2C6-4BAA-B3A3-2BC53EAD93D5}">
      <dgm:prSet/>
      <dgm:spPr/>
      <dgm:t>
        <a:bodyPr/>
        <a:lstStyle/>
        <a:p>
          <a:endParaRPr lang="ru-RU"/>
        </a:p>
      </dgm:t>
    </dgm:pt>
    <dgm:pt modelId="{85149302-35ED-47FE-8E4C-EE3263DCFE07}" type="sibTrans" cxnId="{88D8C6C4-A2C6-4BAA-B3A3-2BC53EAD93D5}">
      <dgm:prSet/>
      <dgm:spPr/>
      <dgm:t>
        <a:bodyPr/>
        <a:lstStyle/>
        <a:p>
          <a:endParaRPr lang="ru-RU"/>
        </a:p>
      </dgm:t>
    </dgm:pt>
    <dgm:pt modelId="{D12427D6-7D9D-4DB8-B13D-EAB78A914B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34</a:t>
          </a:r>
        </a:p>
      </dgm:t>
    </dgm:pt>
    <dgm:pt modelId="{67183E54-BE9E-4D50-8245-88B981522275}" type="parTrans" cxnId="{D7F172BB-8728-46A1-9CF3-E25C49057283}">
      <dgm:prSet/>
      <dgm:spPr/>
      <dgm:t>
        <a:bodyPr/>
        <a:lstStyle/>
        <a:p>
          <a:endParaRPr lang="ru-RU"/>
        </a:p>
      </dgm:t>
    </dgm:pt>
    <dgm:pt modelId="{E80CEB23-9805-4DD1-A81F-A1F5EB75F4DA}" type="sibTrans" cxnId="{D7F172BB-8728-46A1-9CF3-E25C49057283}">
      <dgm:prSet/>
      <dgm:spPr/>
      <dgm:t>
        <a:bodyPr/>
        <a:lstStyle/>
        <a:p>
          <a:endParaRPr lang="ru-RU"/>
        </a:p>
      </dgm:t>
    </dgm:pt>
    <dgm:pt modelId="{5B01B647-9B23-4E25-AFCA-E2E938C56857}" type="pres">
      <dgm:prSet presAssocID="{1ED4F51E-7134-446E-A0D3-8EADFD147D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92D01873-D6C2-4AE7-A079-CBAD7B504657}" type="pres">
      <dgm:prSet presAssocID="{B35D6605-0B8F-4233-8B81-F0B1F85DB2DD}" presName="hierRoot1" presStyleCnt="0">
        <dgm:presLayoutVars>
          <dgm:hierBranch/>
        </dgm:presLayoutVars>
      </dgm:prSet>
      <dgm:spPr/>
    </dgm:pt>
    <dgm:pt modelId="{0737504F-0223-4D1F-A9EC-9469FD8790A1}" type="pres">
      <dgm:prSet presAssocID="{B35D6605-0B8F-4233-8B81-F0B1F85DB2DD}" presName="rootComposite1" presStyleCnt="0"/>
      <dgm:spPr/>
    </dgm:pt>
    <dgm:pt modelId="{6AE67681-40FC-4101-A701-F4ED88829FC9}" type="pres">
      <dgm:prSet presAssocID="{B35D6605-0B8F-4233-8B81-F0B1F85DB2DD}" presName="rootText1" presStyleLbl="node0" presStyleIdx="0" presStyleCnt="1" custScaleX="117039" custScaleY="189148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AEABD64B-1F5D-4A1D-BE72-B42124895275}" type="pres">
      <dgm:prSet presAssocID="{B35D6605-0B8F-4233-8B81-F0B1F85DB2DD}" presName="rootConnector1" presStyleLbl="node1" presStyleIdx="0" presStyleCnt="0"/>
      <dgm:spPr/>
      <dgm:t>
        <a:bodyPr/>
        <a:lstStyle/>
        <a:p>
          <a:endParaRPr lang="uk-UA"/>
        </a:p>
      </dgm:t>
    </dgm:pt>
    <dgm:pt modelId="{66DC7D62-571E-40A5-B5C0-E820ADCA71B2}" type="pres">
      <dgm:prSet presAssocID="{B35D6605-0B8F-4233-8B81-F0B1F85DB2DD}" presName="hierChild2" presStyleCnt="0"/>
      <dgm:spPr/>
    </dgm:pt>
    <dgm:pt modelId="{D15D2B95-2F45-4E32-A8D7-22D54FBBDA86}" type="pres">
      <dgm:prSet presAssocID="{D1E1525B-8575-4E67-90E4-35118D5644EC}" presName="Name35" presStyleLbl="parChTrans1D2" presStyleIdx="0" presStyleCnt="3"/>
      <dgm:spPr/>
      <dgm:t>
        <a:bodyPr/>
        <a:lstStyle/>
        <a:p>
          <a:endParaRPr lang="uk-UA"/>
        </a:p>
      </dgm:t>
    </dgm:pt>
    <dgm:pt modelId="{E92E91A6-B471-41A9-95B4-D03BCE99B44C}" type="pres">
      <dgm:prSet presAssocID="{F42DCFE5-6A16-4B09-A169-062D9ABBAA90}" presName="hierRoot2" presStyleCnt="0">
        <dgm:presLayoutVars>
          <dgm:hierBranch/>
        </dgm:presLayoutVars>
      </dgm:prSet>
      <dgm:spPr/>
    </dgm:pt>
    <dgm:pt modelId="{57901B45-C23F-465D-8A5E-5B8D5D48FA7B}" type="pres">
      <dgm:prSet presAssocID="{F42DCFE5-6A16-4B09-A169-062D9ABBAA90}" presName="rootComposite" presStyleCnt="0"/>
      <dgm:spPr/>
    </dgm:pt>
    <dgm:pt modelId="{D57C66DF-15A9-4223-AB27-12BB3D75648E}" type="pres">
      <dgm:prSet presAssocID="{F42DCFE5-6A16-4B09-A169-062D9ABBAA90}" presName="rootText" presStyleLbl="node2" presStyleIdx="0" presStyleCnt="3" custScaleY="133793">
        <dgm:presLayoutVars>
          <dgm:chPref val="3"/>
        </dgm:presLayoutVars>
      </dgm:prSet>
      <dgm:spPr/>
      <dgm:t>
        <a:bodyPr/>
        <a:lstStyle/>
        <a:p>
          <a:endParaRPr lang="uk-UA"/>
        </a:p>
      </dgm:t>
    </dgm:pt>
    <dgm:pt modelId="{DD2C83C7-F410-4B93-86AC-785ABE7CC621}" type="pres">
      <dgm:prSet presAssocID="{F42DCFE5-6A16-4B09-A169-062D9ABBAA90}" presName="rootConnector" presStyleLbl="node2" presStyleIdx="0" presStyleCnt="3"/>
      <dgm:spPr/>
      <dgm:t>
        <a:bodyPr/>
        <a:lstStyle/>
        <a:p>
          <a:endParaRPr lang="uk-UA"/>
        </a:p>
      </dgm:t>
    </dgm:pt>
    <dgm:pt modelId="{B5B28565-635F-4CFA-B6B4-A8E153291EC1}" type="pres">
      <dgm:prSet presAssocID="{F42DCFE5-6A16-4B09-A169-062D9ABBAA90}" presName="hierChild4" presStyleCnt="0"/>
      <dgm:spPr/>
    </dgm:pt>
    <dgm:pt modelId="{4EC29251-2ACC-4A72-A229-14844A2188B4}" type="pres">
      <dgm:prSet presAssocID="{F42DCFE5-6A16-4B09-A169-062D9ABBAA90}" presName="hierChild5" presStyleCnt="0"/>
      <dgm:spPr/>
    </dgm:pt>
    <dgm:pt modelId="{15547539-9CE5-4166-BCEF-C8442A1C6701}" type="pres">
      <dgm:prSet presAssocID="{4C20A1FA-0D8C-4645-9C38-78A3FB5CAE80}" presName="Name35" presStyleLbl="parChTrans1D2" presStyleIdx="1" presStyleCnt="3"/>
      <dgm:spPr/>
      <dgm:t>
        <a:bodyPr/>
        <a:lstStyle/>
        <a:p>
          <a:endParaRPr lang="uk-UA"/>
        </a:p>
      </dgm:t>
    </dgm:pt>
    <dgm:pt modelId="{85D5B49F-9D20-4DFC-A8D2-A301B20EE40B}" type="pres">
      <dgm:prSet presAssocID="{4D19616A-DC0D-4894-8BDB-B5597F4841BE}" presName="hierRoot2" presStyleCnt="0">
        <dgm:presLayoutVars>
          <dgm:hierBranch/>
        </dgm:presLayoutVars>
      </dgm:prSet>
      <dgm:spPr/>
    </dgm:pt>
    <dgm:pt modelId="{26F98531-26F8-486E-B46F-A8A7CBDAEA57}" type="pres">
      <dgm:prSet presAssocID="{4D19616A-DC0D-4894-8BDB-B5597F4841BE}" presName="rootComposite" presStyleCnt="0"/>
      <dgm:spPr/>
    </dgm:pt>
    <dgm:pt modelId="{78E0EE07-D263-4AB6-831D-B1245BEBF31E}" type="pres">
      <dgm:prSet presAssocID="{4D19616A-DC0D-4894-8BDB-B5597F4841BE}" presName="rootText" presStyleLbl="node2" presStyleIdx="1" presStyleCnt="3" custScaleY="13379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F186F0-F7A2-4DC2-90F4-31FB2FD0A6FD}" type="pres">
      <dgm:prSet presAssocID="{4D19616A-DC0D-4894-8BDB-B5597F4841BE}" presName="rootConnector" presStyleLbl="node2" presStyleIdx="1" presStyleCnt="3"/>
      <dgm:spPr/>
      <dgm:t>
        <a:bodyPr/>
        <a:lstStyle/>
        <a:p>
          <a:endParaRPr lang="uk-UA"/>
        </a:p>
      </dgm:t>
    </dgm:pt>
    <dgm:pt modelId="{E76619BD-5120-4D04-A456-7EBB0C60E0D8}" type="pres">
      <dgm:prSet presAssocID="{4D19616A-DC0D-4894-8BDB-B5597F4841BE}" presName="hierChild4" presStyleCnt="0"/>
      <dgm:spPr/>
    </dgm:pt>
    <dgm:pt modelId="{A63A18C6-DDBD-447E-8C94-4F03C6559A1E}" type="pres">
      <dgm:prSet presAssocID="{4D19616A-DC0D-4894-8BDB-B5597F4841BE}" presName="hierChild5" presStyleCnt="0"/>
      <dgm:spPr/>
    </dgm:pt>
    <dgm:pt modelId="{3918F421-51D3-4E7D-9459-73C54B11BF59}" type="pres">
      <dgm:prSet presAssocID="{67183E54-BE9E-4D50-8245-88B981522275}" presName="Name35" presStyleLbl="parChTrans1D2" presStyleIdx="2" presStyleCnt="3"/>
      <dgm:spPr/>
      <dgm:t>
        <a:bodyPr/>
        <a:lstStyle/>
        <a:p>
          <a:endParaRPr lang="uk-UA"/>
        </a:p>
      </dgm:t>
    </dgm:pt>
    <dgm:pt modelId="{A4E756EB-4C06-4FF5-9591-2E36FFF3DDD6}" type="pres">
      <dgm:prSet presAssocID="{D12427D6-7D9D-4DB8-B13D-EAB78A914BBE}" presName="hierRoot2" presStyleCnt="0">
        <dgm:presLayoutVars>
          <dgm:hierBranch/>
        </dgm:presLayoutVars>
      </dgm:prSet>
      <dgm:spPr/>
    </dgm:pt>
    <dgm:pt modelId="{B406EFB9-B661-421B-BE73-2508CBB63BD9}" type="pres">
      <dgm:prSet presAssocID="{D12427D6-7D9D-4DB8-B13D-EAB78A914BBE}" presName="rootComposite" presStyleCnt="0"/>
      <dgm:spPr/>
    </dgm:pt>
    <dgm:pt modelId="{7831FC9A-B96F-4A16-8B8D-230E696F7B7C}" type="pres">
      <dgm:prSet presAssocID="{D12427D6-7D9D-4DB8-B13D-EAB78A914BBE}" presName="rootText" presStyleLbl="node2" presStyleIdx="2" presStyleCnt="3" custScaleY="133793" custLinFactNeighborX="-139" custLinFactNeighborY="177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B2F620C-7D19-4072-816F-E303D544DC47}" type="pres">
      <dgm:prSet presAssocID="{D12427D6-7D9D-4DB8-B13D-EAB78A914BBE}" presName="rootConnector" presStyleLbl="node2" presStyleIdx="2" presStyleCnt="3"/>
      <dgm:spPr/>
      <dgm:t>
        <a:bodyPr/>
        <a:lstStyle/>
        <a:p>
          <a:endParaRPr lang="uk-UA"/>
        </a:p>
      </dgm:t>
    </dgm:pt>
    <dgm:pt modelId="{D4FBEFE9-DB82-454C-85DD-64433A38ACFE}" type="pres">
      <dgm:prSet presAssocID="{D12427D6-7D9D-4DB8-B13D-EAB78A914BBE}" presName="hierChild4" presStyleCnt="0"/>
      <dgm:spPr/>
    </dgm:pt>
    <dgm:pt modelId="{C6D2FAA9-ECE7-46E9-979A-4CFE172B25BC}" type="pres">
      <dgm:prSet presAssocID="{D12427D6-7D9D-4DB8-B13D-EAB78A914BBE}" presName="hierChild5" presStyleCnt="0"/>
      <dgm:spPr/>
    </dgm:pt>
    <dgm:pt modelId="{A0644233-D7FD-460E-8A66-F2DDC4E50CF4}" type="pres">
      <dgm:prSet presAssocID="{B35D6605-0B8F-4233-8B81-F0B1F85DB2DD}" presName="hierChild3" presStyleCnt="0"/>
      <dgm:spPr/>
    </dgm:pt>
  </dgm:ptLst>
  <dgm:cxnLst>
    <dgm:cxn modelId="{EB8EE01B-7262-49EB-8AD6-B2670E64055B}" srcId="{B35D6605-0B8F-4233-8B81-F0B1F85DB2DD}" destId="{F42DCFE5-6A16-4B09-A169-062D9ABBAA90}" srcOrd="0" destOrd="0" parTransId="{D1E1525B-8575-4E67-90E4-35118D5644EC}" sibTransId="{B5565427-8721-41A1-9C20-F1A5FF0E8206}"/>
    <dgm:cxn modelId="{21230881-9191-45D3-A4B5-BA1E314A4EA3}" type="presOf" srcId="{4C20A1FA-0D8C-4645-9C38-78A3FB5CAE80}" destId="{15547539-9CE5-4166-BCEF-C8442A1C6701}" srcOrd="0" destOrd="0" presId="urn:microsoft.com/office/officeart/2005/8/layout/orgChart1"/>
    <dgm:cxn modelId="{CEAA5EC1-3ECE-4697-BAE4-692CF0F09E9E}" srcId="{1ED4F51E-7134-446E-A0D3-8EADFD147DC8}" destId="{B35D6605-0B8F-4233-8B81-F0B1F85DB2DD}" srcOrd="0" destOrd="0" parTransId="{5BFB785C-803C-445A-A160-27B68B0F4C36}" sibTransId="{CDD2BE77-7FCD-43F6-9F05-4657FE9EFE6C}"/>
    <dgm:cxn modelId="{CD639756-0997-40C9-9C14-57A4E8940FBE}" type="presOf" srcId="{F42DCFE5-6A16-4B09-A169-062D9ABBAA90}" destId="{DD2C83C7-F410-4B93-86AC-785ABE7CC621}" srcOrd="1" destOrd="0" presId="urn:microsoft.com/office/officeart/2005/8/layout/orgChart1"/>
    <dgm:cxn modelId="{1B6EA530-4B8F-414A-95A6-2897636C160C}" type="presOf" srcId="{D12427D6-7D9D-4DB8-B13D-EAB78A914BBE}" destId="{7831FC9A-B96F-4A16-8B8D-230E696F7B7C}" srcOrd="0" destOrd="0" presId="urn:microsoft.com/office/officeart/2005/8/layout/orgChart1"/>
    <dgm:cxn modelId="{466EE1E8-E54A-433C-9AF5-A985CEFB20AE}" type="presOf" srcId="{B35D6605-0B8F-4233-8B81-F0B1F85DB2DD}" destId="{6AE67681-40FC-4101-A701-F4ED88829FC9}" srcOrd="0" destOrd="0" presId="urn:microsoft.com/office/officeart/2005/8/layout/orgChart1"/>
    <dgm:cxn modelId="{CE91B327-9E26-4841-99C4-F0E337F7B907}" type="presOf" srcId="{D12427D6-7D9D-4DB8-B13D-EAB78A914BBE}" destId="{5B2F620C-7D19-4072-816F-E303D544DC47}" srcOrd="1" destOrd="0" presId="urn:microsoft.com/office/officeart/2005/8/layout/orgChart1"/>
    <dgm:cxn modelId="{BD89E9DB-A176-47B3-848F-2DFF97F9843B}" type="presOf" srcId="{67183E54-BE9E-4D50-8245-88B981522275}" destId="{3918F421-51D3-4E7D-9459-73C54B11BF59}" srcOrd="0" destOrd="0" presId="urn:microsoft.com/office/officeart/2005/8/layout/orgChart1"/>
    <dgm:cxn modelId="{C274DCC5-0F45-4C7F-BAD7-A74E16A1DDF1}" type="presOf" srcId="{B35D6605-0B8F-4233-8B81-F0B1F85DB2DD}" destId="{AEABD64B-1F5D-4A1D-BE72-B42124895275}" srcOrd="1" destOrd="0" presId="urn:microsoft.com/office/officeart/2005/8/layout/orgChart1"/>
    <dgm:cxn modelId="{CD3C4410-43FA-4485-983C-05B365930621}" type="presOf" srcId="{1ED4F51E-7134-446E-A0D3-8EADFD147DC8}" destId="{5B01B647-9B23-4E25-AFCA-E2E938C56857}" srcOrd="0" destOrd="0" presId="urn:microsoft.com/office/officeart/2005/8/layout/orgChart1"/>
    <dgm:cxn modelId="{D7F172BB-8728-46A1-9CF3-E25C49057283}" srcId="{B35D6605-0B8F-4233-8B81-F0B1F85DB2DD}" destId="{D12427D6-7D9D-4DB8-B13D-EAB78A914BBE}" srcOrd="2" destOrd="0" parTransId="{67183E54-BE9E-4D50-8245-88B981522275}" sibTransId="{E80CEB23-9805-4DD1-A81F-A1F5EB75F4DA}"/>
    <dgm:cxn modelId="{A35CE35A-D192-40CC-9E43-950899CF9B82}" type="presOf" srcId="{4D19616A-DC0D-4894-8BDB-B5597F4841BE}" destId="{78E0EE07-D263-4AB6-831D-B1245BEBF31E}" srcOrd="0" destOrd="0" presId="urn:microsoft.com/office/officeart/2005/8/layout/orgChart1"/>
    <dgm:cxn modelId="{FF58CA1F-070F-40EF-B6BE-FCD92DD1D1C7}" type="presOf" srcId="{D1E1525B-8575-4E67-90E4-35118D5644EC}" destId="{D15D2B95-2F45-4E32-A8D7-22D54FBBDA86}" srcOrd="0" destOrd="0" presId="urn:microsoft.com/office/officeart/2005/8/layout/orgChart1"/>
    <dgm:cxn modelId="{AD4AD32E-9F94-4909-B915-3A1DF62063F7}" type="presOf" srcId="{4D19616A-DC0D-4894-8BDB-B5597F4841BE}" destId="{32F186F0-F7A2-4DC2-90F4-31FB2FD0A6FD}" srcOrd="1" destOrd="0" presId="urn:microsoft.com/office/officeart/2005/8/layout/orgChart1"/>
    <dgm:cxn modelId="{88D8C6C4-A2C6-4BAA-B3A3-2BC53EAD93D5}" srcId="{B35D6605-0B8F-4233-8B81-F0B1F85DB2DD}" destId="{4D19616A-DC0D-4894-8BDB-B5597F4841BE}" srcOrd="1" destOrd="0" parTransId="{4C20A1FA-0D8C-4645-9C38-78A3FB5CAE80}" sibTransId="{85149302-35ED-47FE-8E4C-EE3263DCFE07}"/>
    <dgm:cxn modelId="{531F0960-9A00-49D7-95A8-20B414AF1C81}" type="presOf" srcId="{F42DCFE5-6A16-4B09-A169-062D9ABBAA90}" destId="{D57C66DF-15A9-4223-AB27-12BB3D75648E}" srcOrd="0" destOrd="0" presId="urn:microsoft.com/office/officeart/2005/8/layout/orgChart1"/>
    <dgm:cxn modelId="{1C9F0715-BBD4-4620-9B3B-8C5A38A72D05}" type="presParOf" srcId="{5B01B647-9B23-4E25-AFCA-E2E938C56857}" destId="{92D01873-D6C2-4AE7-A079-CBAD7B504657}" srcOrd="0" destOrd="0" presId="urn:microsoft.com/office/officeart/2005/8/layout/orgChart1"/>
    <dgm:cxn modelId="{AE8773CA-04DE-4505-AC69-0E3013B7ED85}" type="presParOf" srcId="{92D01873-D6C2-4AE7-A079-CBAD7B504657}" destId="{0737504F-0223-4D1F-A9EC-9469FD8790A1}" srcOrd="0" destOrd="0" presId="urn:microsoft.com/office/officeart/2005/8/layout/orgChart1"/>
    <dgm:cxn modelId="{4E78EF9C-789C-47D0-9837-A5DF463AAF3F}" type="presParOf" srcId="{0737504F-0223-4D1F-A9EC-9469FD8790A1}" destId="{6AE67681-40FC-4101-A701-F4ED88829FC9}" srcOrd="0" destOrd="0" presId="urn:microsoft.com/office/officeart/2005/8/layout/orgChart1"/>
    <dgm:cxn modelId="{30A0D1DB-5FBF-4478-81B1-E687212646BF}" type="presParOf" srcId="{0737504F-0223-4D1F-A9EC-9469FD8790A1}" destId="{AEABD64B-1F5D-4A1D-BE72-B42124895275}" srcOrd="1" destOrd="0" presId="urn:microsoft.com/office/officeart/2005/8/layout/orgChart1"/>
    <dgm:cxn modelId="{0D899436-05D6-4B07-9A1B-1924212A89FB}" type="presParOf" srcId="{92D01873-D6C2-4AE7-A079-CBAD7B504657}" destId="{66DC7D62-571E-40A5-B5C0-E820ADCA71B2}" srcOrd="1" destOrd="0" presId="urn:microsoft.com/office/officeart/2005/8/layout/orgChart1"/>
    <dgm:cxn modelId="{270FCC54-A3DF-4B7D-BABD-2C9D2913F4AC}" type="presParOf" srcId="{66DC7D62-571E-40A5-B5C0-E820ADCA71B2}" destId="{D15D2B95-2F45-4E32-A8D7-22D54FBBDA86}" srcOrd="0" destOrd="0" presId="urn:microsoft.com/office/officeart/2005/8/layout/orgChart1"/>
    <dgm:cxn modelId="{3EA03F60-0B39-409D-A7E8-2EB116659E01}" type="presParOf" srcId="{66DC7D62-571E-40A5-B5C0-E820ADCA71B2}" destId="{E92E91A6-B471-41A9-95B4-D03BCE99B44C}" srcOrd="1" destOrd="0" presId="urn:microsoft.com/office/officeart/2005/8/layout/orgChart1"/>
    <dgm:cxn modelId="{6FD32F7C-FFB4-4721-9F2B-0D28152B6DB9}" type="presParOf" srcId="{E92E91A6-B471-41A9-95B4-D03BCE99B44C}" destId="{57901B45-C23F-465D-8A5E-5B8D5D48FA7B}" srcOrd="0" destOrd="0" presId="urn:microsoft.com/office/officeart/2005/8/layout/orgChart1"/>
    <dgm:cxn modelId="{5552A0C2-9A4D-4FAC-BCC2-CDF39F7AD133}" type="presParOf" srcId="{57901B45-C23F-465D-8A5E-5B8D5D48FA7B}" destId="{D57C66DF-15A9-4223-AB27-12BB3D75648E}" srcOrd="0" destOrd="0" presId="urn:microsoft.com/office/officeart/2005/8/layout/orgChart1"/>
    <dgm:cxn modelId="{D048E4EE-1838-4C9A-850D-44C692303F68}" type="presParOf" srcId="{57901B45-C23F-465D-8A5E-5B8D5D48FA7B}" destId="{DD2C83C7-F410-4B93-86AC-785ABE7CC621}" srcOrd="1" destOrd="0" presId="urn:microsoft.com/office/officeart/2005/8/layout/orgChart1"/>
    <dgm:cxn modelId="{2BD1C262-FDDE-4AC9-A44B-3FEBECA8FC05}" type="presParOf" srcId="{E92E91A6-B471-41A9-95B4-D03BCE99B44C}" destId="{B5B28565-635F-4CFA-B6B4-A8E153291EC1}" srcOrd="1" destOrd="0" presId="urn:microsoft.com/office/officeart/2005/8/layout/orgChart1"/>
    <dgm:cxn modelId="{9526C4E0-3ACC-4B4B-81C2-A049BF995444}" type="presParOf" srcId="{E92E91A6-B471-41A9-95B4-D03BCE99B44C}" destId="{4EC29251-2ACC-4A72-A229-14844A2188B4}" srcOrd="2" destOrd="0" presId="urn:microsoft.com/office/officeart/2005/8/layout/orgChart1"/>
    <dgm:cxn modelId="{7FEE1A0D-FC52-46A4-B55E-3F3A70F4A051}" type="presParOf" srcId="{66DC7D62-571E-40A5-B5C0-E820ADCA71B2}" destId="{15547539-9CE5-4166-BCEF-C8442A1C6701}" srcOrd="2" destOrd="0" presId="urn:microsoft.com/office/officeart/2005/8/layout/orgChart1"/>
    <dgm:cxn modelId="{0B20C554-EC52-4DA1-B54C-681C1A26C150}" type="presParOf" srcId="{66DC7D62-571E-40A5-B5C0-E820ADCA71B2}" destId="{85D5B49F-9D20-4DFC-A8D2-A301B20EE40B}" srcOrd="3" destOrd="0" presId="urn:microsoft.com/office/officeart/2005/8/layout/orgChart1"/>
    <dgm:cxn modelId="{CD47009B-92EF-4B48-B467-21A1F7B93678}" type="presParOf" srcId="{85D5B49F-9D20-4DFC-A8D2-A301B20EE40B}" destId="{26F98531-26F8-486E-B46F-A8A7CBDAEA57}" srcOrd="0" destOrd="0" presId="urn:microsoft.com/office/officeart/2005/8/layout/orgChart1"/>
    <dgm:cxn modelId="{D86275D4-704F-458C-A8F3-A347644505D5}" type="presParOf" srcId="{26F98531-26F8-486E-B46F-A8A7CBDAEA57}" destId="{78E0EE07-D263-4AB6-831D-B1245BEBF31E}" srcOrd="0" destOrd="0" presId="urn:microsoft.com/office/officeart/2005/8/layout/orgChart1"/>
    <dgm:cxn modelId="{EE23D513-4AAD-4D4B-969B-F9DEC69E5994}" type="presParOf" srcId="{26F98531-26F8-486E-B46F-A8A7CBDAEA57}" destId="{32F186F0-F7A2-4DC2-90F4-31FB2FD0A6FD}" srcOrd="1" destOrd="0" presId="urn:microsoft.com/office/officeart/2005/8/layout/orgChart1"/>
    <dgm:cxn modelId="{6E50EAA9-8319-463A-9BF2-6AADFE3F4039}" type="presParOf" srcId="{85D5B49F-9D20-4DFC-A8D2-A301B20EE40B}" destId="{E76619BD-5120-4D04-A456-7EBB0C60E0D8}" srcOrd="1" destOrd="0" presId="urn:microsoft.com/office/officeart/2005/8/layout/orgChart1"/>
    <dgm:cxn modelId="{C4C2624B-F952-40CD-9B00-87D378895C38}" type="presParOf" srcId="{85D5B49F-9D20-4DFC-A8D2-A301B20EE40B}" destId="{A63A18C6-DDBD-447E-8C94-4F03C6559A1E}" srcOrd="2" destOrd="0" presId="urn:microsoft.com/office/officeart/2005/8/layout/orgChart1"/>
    <dgm:cxn modelId="{59937D6B-6DCE-4A8A-B3D8-3680B330C26C}" type="presParOf" srcId="{66DC7D62-571E-40A5-B5C0-E820ADCA71B2}" destId="{3918F421-51D3-4E7D-9459-73C54B11BF59}" srcOrd="4" destOrd="0" presId="urn:microsoft.com/office/officeart/2005/8/layout/orgChart1"/>
    <dgm:cxn modelId="{0F8000CE-E763-4125-B13A-C0AD99E76A57}" type="presParOf" srcId="{66DC7D62-571E-40A5-B5C0-E820ADCA71B2}" destId="{A4E756EB-4C06-4FF5-9591-2E36FFF3DDD6}" srcOrd="5" destOrd="0" presId="urn:microsoft.com/office/officeart/2005/8/layout/orgChart1"/>
    <dgm:cxn modelId="{4B6B74EA-6662-43FD-A82D-D1D61A55276E}" type="presParOf" srcId="{A4E756EB-4C06-4FF5-9591-2E36FFF3DDD6}" destId="{B406EFB9-B661-421B-BE73-2508CBB63BD9}" srcOrd="0" destOrd="0" presId="urn:microsoft.com/office/officeart/2005/8/layout/orgChart1"/>
    <dgm:cxn modelId="{AFD61F78-C898-4268-AB43-9F745B848C68}" type="presParOf" srcId="{B406EFB9-B661-421B-BE73-2508CBB63BD9}" destId="{7831FC9A-B96F-4A16-8B8D-230E696F7B7C}" srcOrd="0" destOrd="0" presId="urn:microsoft.com/office/officeart/2005/8/layout/orgChart1"/>
    <dgm:cxn modelId="{82F48D5E-5C5B-4D46-A5A8-8E06E8DE8BAA}" type="presParOf" srcId="{B406EFB9-B661-421B-BE73-2508CBB63BD9}" destId="{5B2F620C-7D19-4072-816F-E303D544DC47}" srcOrd="1" destOrd="0" presId="urn:microsoft.com/office/officeart/2005/8/layout/orgChart1"/>
    <dgm:cxn modelId="{8D9B0A9F-6274-4E8F-BBDB-2DEE8C4E9319}" type="presParOf" srcId="{A4E756EB-4C06-4FF5-9591-2E36FFF3DDD6}" destId="{D4FBEFE9-DB82-454C-85DD-64433A38ACFE}" srcOrd="1" destOrd="0" presId="urn:microsoft.com/office/officeart/2005/8/layout/orgChart1"/>
    <dgm:cxn modelId="{08C42383-79BB-4282-81AF-0F62DFA3AA9A}" type="presParOf" srcId="{A4E756EB-4C06-4FF5-9591-2E36FFF3DDD6}" destId="{C6D2FAA9-ECE7-46E9-979A-4CFE172B25BC}" srcOrd="2" destOrd="0" presId="urn:microsoft.com/office/officeart/2005/8/layout/orgChart1"/>
    <dgm:cxn modelId="{5EEC46A9-0B11-4D8A-B952-2AA4A0A3DA3E}" type="presParOf" srcId="{92D01873-D6C2-4AE7-A079-CBAD7B504657}" destId="{A0644233-D7FD-460E-8A66-F2DDC4E50CF4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8CDC417-BB8F-4B57-BFAE-649A58B2B83C}" type="doc">
      <dgm:prSet loTypeId="urn:microsoft.com/office/officeart/2005/8/layout/orgChart1" loCatId="hierarchy" qsTypeId="urn:microsoft.com/office/officeart/2005/8/quickstyle/3d2" qsCatId="3D" csTypeId="urn:microsoft.com/office/officeart/2005/8/colors/accent2_5" csCatId="accent2" phldr="1"/>
      <dgm:spPr/>
    </dgm:pt>
    <dgm:pt modelId="{AB280883-12BC-4633-B9AC-311329D72C83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2024 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рік у сумі 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110 023,4</a:t>
          </a:r>
          <a:r>
            <a:rPr lang="uk-UA" sz="2200" b="1" u="none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</a:t>
          </a:r>
          <a:r>
            <a:rPr lang="uk-UA" sz="2200" b="1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 грн.</a:t>
          </a:r>
          <a:r>
            <a:rPr lang="uk-UA" sz="2200" b="1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355ED45-0742-466A-934F-E5B4D0F6A0B6}" type="parTrans" cxnId="{D0ABBDB9-BF00-4959-9D6E-09D7CB975F59}">
      <dgm:prSet/>
      <dgm:spPr/>
      <dgm:t>
        <a:bodyPr/>
        <a:lstStyle/>
        <a:p>
          <a:endParaRPr lang="ru-RU"/>
        </a:p>
      </dgm:t>
    </dgm:pt>
    <dgm:pt modelId="{B4FE337B-67B4-446D-8062-36C6ACAE2F9B}" type="sibTrans" cxnId="{D0ABBDB9-BF00-4959-9D6E-09D7CB975F59}">
      <dgm:prSet/>
      <dgm:spPr/>
      <dgm:t>
        <a:bodyPr/>
        <a:lstStyle/>
        <a:p>
          <a:endParaRPr lang="ru-RU"/>
        </a:p>
      </dgm:t>
    </dgm:pt>
    <dgm:pt modelId="{EF54BD59-1E6D-4C74-AEBC-679EB16CCDD2}">
      <dgm:prSet custT="1"/>
      <dgm:spPr>
        <a:solidFill>
          <a:schemeClr val="tx2">
            <a:lumMod val="20000"/>
            <a:lumOff val="80000"/>
          </a:schemeClr>
        </a:solidFill>
      </dgm:spPr>
      <dgm:t>
        <a:bodyPr anchor="t"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01.04.2024</a:t>
          </a:r>
          <a:r>
            <a:rPr kumimoji="0" lang="uk-UA" sz="1800" b="1" i="0" u="none" strike="noStrike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– </a:t>
          </a:r>
          <a:r>
            <a:rPr kumimoji="0" lang="uk-UA" sz="1800" b="1" i="0" u="sng" strike="noStrike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20 143,7 </a:t>
          </a:r>
          <a:r>
            <a:rPr kumimoji="0" lang="uk-UA" sz="1800" b="1" i="0" u="none" strike="noStrike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.,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gm:t>
    </dgm:pt>
    <dgm:pt modelId="{10A85D17-FF86-46B9-B5CF-24016E54D6E5}" type="parTrans" cxnId="{0407F76E-3F83-4264-BA6A-03BD8CD4BEBB}">
      <dgm:prSet/>
      <dgm:spPr/>
      <dgm:t>
        <a:bodyPr/>
        <a:lstStyle/>
        <a:p>
          <a:endParaRPr lang="ru-RU"/>
        </a:p>
      </dgm:t>
    </dgm:pt>
    <dgm:pt modelId="{92364E8C-2E6C-402B-8577-20705A2A9CFF}" type="sibTrans" cxnId="{0407F76E-3F83-4264-BA6A-03BD8CD4BEBB}">
      <dgm:prSet/>
      <dgm:spPr/>
      <dgm:t>
        <a:bodyPr/>
        <a:lstStyle/>
        <a:p>
          <a:endParaRPr lang="ru-RU"/>
        </a:p>
      </dgm:t>
    </dgm:pt>
    <dgm:pt modelId="{0B47EF69-C893-4609-9F49-F4696B772860}" type="pres">
      <dgm:prSet presAssocID="{C8CDC417-BB8F-4B57-BFAE-649A58B2B83C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ADE884C-BFD1-4BDA-80BB-6E38C165266C}" type="pres">
      <dgm:prSet presAssocID="{AB280883-12BC-4633-B9AC-311329D72C83}" presName="hierRoot1" presStyleCnt="0">
        <dgm:presLayoutVars>
          <dgm:hierBranch/>
        </dgm:presLayoutVars>
      </dgm:prSet>
      <dgm:spPr/>
    </dgm:pt>
    <dgm:pt modelId="{F9EDEC64-61B4-49C9-9702-043A51598693}" type="pres">
      <dgm:prSet presAssocID="{AB280883-12BC-4633-B9AC-311329D72C83}" presName="rootComposite1" presStyleCnt="0"/>
      <dgm:spPr/>
    </dgm:pt>
    <dgm:pt modelId="{98605FCA-9E0C-45D6-9086-306A4B4D9711}" type="pres">
      <dgm:prSet presAssocID="{AB280883-12BC-4633-B9AC-311329D72C83}" presName="rootText1" presStyleLbl="node0" presStyleIdx="0" presStyleCnt="1" custScaleX="644405" custScaleY="205411" custLinFactNeighborX="-353" custLinFactNeighborY="-15785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B0E7056-5922-44A1-A0C4-2B9BC65F27F5}" type="pres">
      <dgm:prSet presAssocID="{AB280883-12BC-4633-B9AC-311329D72C83}" presName="rootConnector1" presStyleLbl="node1" presStyleIdx="0" presStyleCnt="0"/>
      <dgm:spPr/>
      <dgm:t>
        <a:bodyPr/>
        <a:lstStyle/>
        <a:p>
          <a:endParaRPr lang="ru-RU"/>
        </a:p>
      </dgm:t>
    </dgm:pt>
    <dgm:pt modelId="{354C96E2-D7A4-4DC2-B72B-96A359BDFF44}" type="pres">
      <dgm:prSet presAssocID="{AB280883-12BC-4633-B9AC-311329D72C83}" presName="hierChild2" presStyleCnt="0"/>
      <dgm:spPr/>
    </dgm:pt>
    <dgm:pt modelId="{E405D675-F987-4F98-A456-7221593682A4}" type="pres">
      <dgm:prSet presAssocID="{10A85D17-FF86-46B9-B5CF-24016E54D6E5}" presName="Name35" presStyleLbl="parChTrans1D2" presStyleIdx="0" presStyleCnt="1"/>
      <dgm:spPr/>
      <dgm:t>
        <a:bodyPr/>
        <a:lstStyle/>
        <a:p>
          <a:endParaRPr lang="ru-RU"/>
        </a:p>
      </dgm:t>
    </dgm:pt>
    <dgm:pt modelId="{8FD2117A-4296-4E1C-9A10-2973AD046310}" type="pres">
      <dgm:prSet presAssocID="{EF54BD59-1E6D-4C74-AEBC-679EB16CCDD2}" presName="hierRoot2" presStyleCnt="0">
        <dgm:presLayoutVars>
          <dgm:hierBranch/>
        </dgm:presLayoutVars>
      </dgm:prSet>
      <dgm:spPr/>
    </dgm:pt>
    <dgm:pt modelId="{B0214EEC-DD0C-4C70-86B6-8A4929924300}" type="pres">
      <dgm:prSet presAssocID="{EF54BD59-1E6D-4C74-AEBC-679EB16CCDD2}" presName="rootComposite" presStyleCnt="0"/>
      <dgm:spPr/>
    </dgm:pt>
    <dgm:pt modelId="{25A9E31B-0B3A-4EDD-8EC6-4BE06E433D24}" type="pres">
      <dgm:prSet presAssocID="{EF54BD59-1E6D-4C74-AEBC-679EB16CCDD2}" presName="rootText" presStyleLbl="node2" presStyleIdx="0" presStyleCnt="1" custScaleX="655015" custScaleY="101009" custLinFactNeighborX="-7886" custLinFactNeighborY="-3408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5868AE3-B214-4484-AF0F-D8E9188C10E4}" type="pres">
      <dgm:prSet presAssocID="{EF54BD59-1E6D-4C74-AEBC-679EB16CCDD2}" presName="rootConnector" presStyleLbl="node2" presStyleIdx="0" presStyleCnt="1"/>
      <dgm:spPr/>
      <dgm:t>
        <a:bodyPr/>
        <a:lstStyle/>
        <a:p>
          <a:endParaRPr lang="ru-RU"/>
        </a:p>
      </dgm:t>
    </dgm:pt>
    <dgm:pt modelId="{5E3C5CC6-6426-4EEF-8091-851FC4E6A6C5}" type="pres">
      <dgm:prSet presAssocID="{EF54BD59-1E6D-4C74-AEBC-679EB16CCDD2}" presName="hierChild4" presStyleCnt="0"/>
      <dgm:spPr/>
    </dgm:pt>
    <dgm:pt modelId="{43487CCD-5913-4A11-8DDA-EE770126C436}" type="pres">
      <dgm:prSet presAssocID="{EF54BD59-1E6D-4C74-AEBC-679EB16CCDD2}" presName="hierChild5" presStyleCnt="0"/>
      <dgm:spPr/>
    </dgm:pt>
    <dgm:pt modelId="{249F7025-7FCE-42E6-8196-765554D13430}" type="pres">
      <dgm:prSet presAssocID="{AB280883-12BC-4633-B9AC-311329D72C83}" presName="hierChild3" presStyleCnt="0"/>
      <dgm:spPr/>
    </dgm:pt>
  </dgm:ptLst>
  <dgm:cxnLst>
    <dgm:cxn modelId="{53EF96BE-87AC-4799-9C90-0422ADD6CC0C}" type="presOf" srcId="{AB280883-12BC-4633-B9AC-311329D72C83}" destId="{2B0E7056-5922-44A1-A0C4-2B9BC65F27F5}" srcOrd="1" destOrd="0" presId="urn:microsoft.com/office/officeart/2005/8/layout/orgChart1"/>
    <dgm:cxn modelId="{5C36E8E4-6AFD-4A0C-85CD-B3CDE2824D60}" type="presOf" srcId="{EF54BD59-1E6D-4C74-AEBC-679EB16CCDD2}" destId="{25A9E31B-0B3A-4EDD-8EC6-4BE06E433D24}" srcOrd="0" destOrd="0" presId="urn:microsoft.com/office/officeart/2005/8/layout/orgChart1"/>
    <dgm:cxn modelId="{83B174A3-63AE-4A2C-8A32-EFB22D1C2D0E}" type="presOf" srcId="{C8CDC417-BB8F-4B57-BFAE-649A58B2B83C}" destId="{0B47EF69-C893-4609-9F49-F4696B772860}" srcOrd="0" destOrd="0" presId="urn:microsoft.com/office/officeart/2005/8/layout/orgChart1"/>
    <dgm:cxn modelId="{C6D90035-4F20-411E-88CD-584EF69C9997}" type="presOf" srcId="{10A85D17-FF86-46B9-B5CF-24016E54D6E5}" destId="{E405D675-F987-4F98-A456-7221593682A4}" srcOrd="0" destOrd="0" presId="urn:microsoft.com/office/officeart/2005/8/layout/orgChart1"/>
    <dgm:cxn modelId="{D0ABBDB9-BF00-4959-9D6E-09D7CB975F59}" srcId="{C8CDC417-BB8F-4B57-BFAE-649A58B2B83C}" destId="{AB280883-12BC-4633-B9AC-311329D72C83}" srcOrd="0" destOrd="0" parTransId="{1355ED45-0742-466A-934F-E5B4D0F6A0B6}" sibTransId="{B4FE337B-67B4-446D-8062-36C6ACAE2F9B}"/>
    <dgm:cxn modelId="{B9175584-2113-49EC-9857-DB1842F01438}" type="presOf" srcId="{EF54BD59-1E6D-4C74-AEBC-679EB16CCDD2}" destId="{E5868AE3-B214-4484-AF0F-D8E9188C10E4}" srcOrd="1" destOrd="0" presId="urn:microsoft.com/office/officeart/2005/8/layout/orgChart1"/>
    <dgm:cxn modelId="{1396933B-81BC-4CF6-AFE5-1FC3CD1894A8}" type="presOf" srcId="{AB280883-12BC-4633-B9AC-311329D72C83}" destId="{98605FCA-9E0C-45D6-9086-306A4B4D9711}" srcOrd="0" destOrd="0" presId="urn:microsoft.com/office/officeart/2005/8/layout/orgChart1"/>
    <dgm:cxn modelId="{0407F76E-3F83-4264-BA6A-03BD8CD4BEBB}" srcId="{AB280883-12BC-4633-B9AC-311329D72C83}" destId="{EF54BD59-1E6D-4C74-AEBC-679EB16CCDD2}" srcOrd="0" destOrd="0" parTransId="{10A85D17-FF86-46B9-B5CF-24016E54D6E5}" sibTransId="{92364E8C-2E6C-402B-8577-20705A2A9CFF}"/>
    <dgm:cxn modelId="{26F7A021-A4CB-4FCA-8059-0D4AFB5A3EF9}" type="presParOf" srcId="{0B47EF69-C893-4609-9F49-F4696B772860}" destId="{1ADE884C-BFD1-4BDA-80BB-6E38C165266C}" srcOrd="0" destOrd="0" presId="urn:microsoft.com/office/officeart/2005/8/layout/orgChart1"/>
    <dgm:cxn modelId="{E4E982C4-C3E9-48D2-A331-C68C9DAA8393}" type="presParOf" srcId="{1ADE884C-BFD1-4BDA-80BB-6E38C165266C}" destId="{F9EDEC64-61B4-49C9-9702-043A51598693}" srcOrd="0" destOrd="0" presId="urn:microsoft.com/office/officeart/2005/8/layout/orgChart1"/>
    <dgm:cxn modelId="{CC3D133E-4E11-463C-8B01-1FE4505ACB25}" type="presParOf" srcId="{F9EDEC64-61B4-49C9-9702-043A51598693}" destId="{98605FCA-9E0C-45D6-9086-306A4B4D9711}" srcOrd="0" destOrd="0" presId="urn:microsoft.com/office/officeart/2005/8/layout/orgChart1"/>
    <dgm:cxn modelId="{804D1848-DBCD-4016-9E81-2D1C40188D5A}" type="presParOf" srcId="{F9EDEC64-61B4-49C9-9702-043A51598693}" destId="{2B0E7056-5922-44A1-A0C4-2B9BC65F27F5}" srcOrd="1" destOrd="0" presId="urn:microsoft.com/office/officeart/2005/8/layout/orgChart1"/>
    <dgm:cxn modelId="{6F1AA65C-FBCF-4587-BC26-9B0F95F2799D}" type="presParOf" srcId="{1ADE884C-BFD1-4BDA-80BB-6E38C165266C}" destId="{354C96E2-D7A4-4DC2-B72B-96A359BDFF44}" srcOrd="1" destOrd="0" presId="urn:microsoft.com/office/officeart/2005/8/layout/orgChart1"/>
    <dgm:cxn modelId="{2DD9707C-4916-4F7B-9BBE-16066149CBAB}" type="presParOf" srcId="{354C96E2-D7A4-4DC2-B72B-96A359BDFF44}" destId="{E405D675-F987-4F98-A456-7221593682A4}" srcOrd="0" destOrd="0" presId="urn:microsoft.com/office/officeart/2005/8/layout/orgChart1"/>
    <dgm:cxn modelId="{D81D4AD6-42B5-4000-9223-BE0D5861B407}" type="presParOf" srcId="{354C96E2-D7A4-4DC2-B72B-96A359BDFF44}" destId="{8FD2117A-4296-4E1C-9A10-2973AD046310}" srcOrd="1" destOrd="0" presId="urn:microsoft.com/office/officeart/2005/8/layout/orgChart1"/>
    <dgm:cxn modelId="{B5A7E2A7-9870-46DC-B8B6-E4ED52BC8312}" type="presParOf" srcId="{8FD2117A-4296-4E1C-9A10-2973AD046310}" destId="{B0214EEC-DD0C-4C70-86B6-8A4929924300}" srcOrd="0" destOrd="0" presId="urn:microsoft.com/office/officeart/2005/8/layout/orgChart1"/>
    <dgm:cxn modelId="{2D93807B-686D-42C3-8C43-3FF24A03B761}" type="presParOf" srcId="{B0214EEC-DD0C-4C70-86B6-8A4929924300}" destId="{25A9E31B-0B3A-4EDD-8EC6-4BE06E433D24}" srcOrd="0" destOrd="0" presId="urn:microsoft.com/office/officeart/2005/8/layout/orgChart1"/>
    <dgm:cxn modelId="{D6344287-69D0-4E77-8397-7D4BEC4841B3}" type="presParOf" srcId="{B0214EEC-DD0C-4C70-86B6-8A4929924300}" destId="{E5868AE3-B214-4484-AF0F-D8E9188C10E4}" srcOrd="1" destOrd="0" presId="urn:microsoft.com/office/officeart/2005/8/layout/orgChart1"/>
    <dgm:cxn modelId="{4E797C3A-DB80-4E1C-BED2-C9DA65227602}" type="presParOf" srcId="{8FD2117A-4296-4E1C-9A10-2973AD046310}" destId="{5E3C5CC6-6426-4EEF-8091-851FC4E6A6C5}" srcOrd="1" destOrd="0" presId="urn:microsoft.com/office/officeart/2005/8/layout/orgChart1"/>
    <dgm:cxn modelId="{5B83AB55-893E-4E03-9E41-94B099B8921C}" type="presParOf" srcId="{8FD2117A-4296-4E1C-9A10-2973AD046310}" destId="{43487CCD-5913-4A11-8DDA-EE770126C436}" srcOrd="2" destOrd="0" presId="urn:microsoft.com/office/officeart/2005/8/layout/orgChart1"/>
    <dgm:cxn modelId="{39D77CAC-679D-4F94-9D74-7AB7A15F57B1}" type="presParOf" srcId="{1ADE884C-BFD1-4BDA-80BB-6E38C165266C}" destId="{249F7025-7FCE-42E6-8196-765554D13430}" srcOrd="2" destOrd="0" presId="urn:microsoft.com/office/officeart/2005/8/layout/orgChart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7637D1-6774-4803-9E76-5B8FE8F4AA4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k-UA"/>
        </a:p>
      </dgm:t>
    </dgm:pt>
    <dgm:pt modelId="{9145D38A-9037-49D4-8216-CC729939EEAF}">
      <dgm:prSet custT="1"/>
      <dgm:spPr/>
      <dgm:t>
        <a:bodyPr/>
        <a:lstStyle/>
        <a:p>
          <a:pPr rtl="0"/>
          <a:r>
            <a:rPr lang="uk-UA" sz="1600" dirty="0" smtClean="0"/>
            <a:t>робота МСЕК, визначення групи інвалідності (робота ЛКК експертні питання) – </a:t>
          </a:r>
          <a:r>
            <a:rPr lang="uk-UA" sz="1600" b="1" dirty="0" smtClean="0"/>
            <a:t>2</a:t>
          </a:r>
          <a:r>
            <a:rPr lang="uk-UA" sz="1600" dirty="0" smtClean="0"/>
            <a:t>;</a:t>
          </a:r>
          <a:endParaRPr lang="uk-UA" sz="1600" dirty="0"/>
        </a:p>
      </dgm:t>
    </dgm:pt>
    <dgm:pt modelId="{C46199D3-A363-4122-B742-024274AD4439}" type="parTrans" cxnId="{884ADC57-5635-4ECE-B15B-8A1B859CFF4A}">
      <dgm:prSet/>
      <dgm:spPr/>
      <dgm:t>
        <a:bodyPr/>
        <a:lstStyle/>
        <a:p>
          <a:endParaRPr lang="uk-UA" sz="2400"/>
        </a:p>
      </dgm:t>
    </dgm:pt>
    <dgm:pt modelId="{597C4C89-8537-44E5-BFDB-F9B57A1C41E0}" type="sibTrans" cxnId="{884ADC57-5635-4ECE-B15B-8A1B859CFF4A}">
      <dgm:prSet/>
      <dgm:spPr/>
      <dgm:t>
        <a:bodyPr/>
        <a:lstStyle/>
        <a:p>
          <a:endParaRPr lang="uk-UA" sz="2400"/>
        </a:p>
      </dgm:t>
    </dgm:pt>
    <dgm:pt modelId="{99C4C3DB-82D0-48CA-8293-807908AD904A}">
      <dgm:prSet custT="1"/>
      <dgm:spPr/>
      <dgm:t>
        <a:bodyPr/>
        <a:lstStyle/>
        <a:p>
          <a:pPr rtl="0"/>
          <a:r>
            <a:rPr lang="uk-UA" sz="1600" dirty="0" smtClean="0"/>
            <a:t>робота ЗОЗ - </a:t>
          </a:r>
          <a:r>
            <a:rPr lang="uk-UA" sz="1600" b="1" dirty="0" smtClean="0"/>
            <a:t>5</a:t>
          </a:r>
          <a:r>
            <a:rPr lang="uk-UA" sz="1600" dirty="0" smtClean="0"/>
            <a:t>;</a:t>
          </a:r>
          <a:endParaRPr lang="uk-UA" sz="1600" dirty="0"/>
        </a:p>
      </dgm:t>
    </dgm:pt>
    <dgm:pt modelId="{0214570B-B0DE-4160-8CC0-B608A55C989C}" type="parTrans" cxnId="{DAE3F54F-9D8A-4EEE-9A07-C6BA555BF366}">
      <dgm:prSet/>
      <dgm:spPr/>
      <dgm:t>
        <a:bodyPr/>
        <a:lstStyle/>
        <a:p>
          <a:endParaRPr lang="uk-UA" sz="2400"/>
        </a:p>
      </dgm:t>
    </dgm:pt>
    <dgm:pt modelId="{03F5B759-8C67-4474-9454-BC1FB4FB6B5E}" type="sibTrans" cxnId="{DAE3F54F-9D8A-4EEE-9A07-C6BA555BF366}">
      <dgm:prSet/>
      <dgm:spPr/>
      <dgm:t>
        <a:bodyPr/>
        <a:lstStyle/>
        <a:p>
          <a:endParaRPr lang="uk-UA" sz="2400"/>
        </a:p>
      </dgm:t>
    </dgm:pt>
    <dgm:pt modelId="{2CF32F7E-FA8A-45AE-8474-2761C02513E4}">
      <dgm:prSet custT="1"/>
      <dgm:spPr/>
      <dgm:t>
        <a:bodyPr/>
        <a:lstStyle/>
        <a:p>
          <a:pPr rtl="0"/>
          <a:r>
            <a:rPr lang="uk-UA" sz="1600" dirty="0" smtClean="0"/>
            <a:t>забезпечення засобами лікування та протезування – </a:t>
          </a:r>
          <a:r>
            <a:rPr lang="uk-UA" sz="1600" b="1" dirty="0" smtClean="0"/>
            <a:t>3</a:t>
          </a:r>
          <a:r>
            <a:rPr lang="uk-UA" sz="1600" dirty="0" smtClean="0"/>
            <a:t>;</a:t>
          </a:r>
          <a:endParaRPr lang="uk-UA" sz="1600" dirty="0"/>
        </a:p>
      </dgm:t>
    </dgm:pt>
    <dgm:pt modelId="{34356FDD-2EE4-4680-B867-A05B648D408B}" type="parTrans" cxnId="{1A825B97-DBD8-43BC-BEB5-57ED0AA0A53B}">
      <dgm:prSet/>
      <dgm:spPr/>
      <dgm:t>
        <a:bodyPr/>
        <a:lstStyle/>
        <a:p>
          <a:endParaRPr lang="uk-UA" sz="2400"/>
        </a:p>
      </dgm:t>
    </dgm:pt>
    <dgm:pt modelId="{0E645D62-82C1-4773-AEAF-767AEC52AC05}" type="sibTrans" cxnId="{1A825B97-DBD8-43BC-BEB5-57ED0AA0A53B}">
      <dgm:prSet/>
      <dgm:spPr/>
      <dgm:t>
        <a:bodyPr/>
        <a:lstStyle/>
        <a:p>
          <a:endParaRPr lang="uk-UA" sz="2400"/>
        </a:p>
      </dgm:t>
    </dgm:pt>
    <dgm:pt modelId="{69681079-9C1D-4B43-9D0A-534CC19F653D}">
      <dgm:prSet custT="1"/>
      <dgm:spPr/>
      <dgm:t>
        <a:bodyPr/>
        <a:lstStyle/>
        <a:p>
          <a:pPr rtl="0"/>
          <a:r>
            <a:rPr lang="uk-UA" sz="1600" dirty="0" smtClean="0"/>
            <a:t>відмова у безоплатному лікуванні – </a:t>
          </a:r>
          <a:r>
            <a:rPr lang="uk-UA" sz="1600" b="1" dirty="0" smtClean="0"/>
            <a:t>2</a:t>
          </a:r>
          <a:r>
            <a:rPr lang="uk-UA" sz="1600" dirty="0" smtClean="0"/>
            <a:t>;</a:t>
          </a:r>
          <a:endParaRPr lang="uk-UA" sz="1600" dirty="0"/>
        </a:p>
      </dgm:t>
    </dgm:pt>
    <dgm:pt modelId="{4CB5617D-F8B8-43E1-A069-EC8C7DBA46AA}" type="parTrans" cxnId="{EA5C5379-5624-4A63-8BED-28520290356D}">
      <dgm:prSet/>
      <dgm:spPr/>
      <dgm:t>
        <a:bodyPr/>
        <a:lstStyle/>
        <a:p>
          <a:endParaRPr lang="uk-UA" sz="2400"/>
        </a:p>
      </dgm:t>
    </dgm:pt>
    <dgm:pt modelId="{AB4E7292-868D-417E-9F1F-85009F021D40}" type="sibTrans" cxnId="{EA5C5379-5624-4A63-8BED-28520290356D}">
      <dgm:prSet/>
      <dgm:spPr/>
      <dgm:t>
        <a:bodyPr/>
        <a:lstStyle/>
        <a:p>
          <a:endParaRPr lang="uk-UA" sz="2400"/>
        </a:p>
      </dgm:t>
    </dgm:pt>
    <dgm:pt modelId="{215AE4E6-6C42-490F-8A9C-05A1F22DB87C}">
      <dgm:prSet custT="1"/>
      <dgm:spPr/>
      <dgm:t>
        <a:bodyPr/>
        <a:lstStyle/>
        <a:p>
          <a:pPr rtl="0"/>
          <a:r>
            <a:rPr lang="uk-UA" sz="1600" dirty="0" smtClean="0"/>
            <a:t>-Вартість медичних послуг та страхування -мережа лікарняних установ та забезпечення їх медичним обладнанням – </a:t>
          </a:r>
          <a:r>
            <a:rPr lang="uk-UA" sz="1600" b="1" dirty="0" smtClean="0"/>
            <a:t>3</a:t>
          </a:r>
          <a:r>
            <a:rPr lang="uk-UA" sz="1600" dirty="0" smtClean="0"/>
            <a:t>;</a:t>
          </a:r>
          <a:endParaRPr lang="uk-UA" sz="1600" dirty="0"/>
        </a:p>
      </dgm:t>
    </dgm:pt>
    <dgm:pt modelId="{84F4C622-32B4-4D71-85FF-3341E716E26C}" type="parTrans" cxnId="{F8E92DBE-3D6D-4004-8D8B-314EDE5226E4}">
      <dgm:prSet/>
      <dgm:spPr/>
      <dgm:t>
        <a:bodyPr/>
        <a:lstStyle/>
        <a:p>
          <a:endParaRPr lang="uk-UA" sz="2400"/>
        </a:p>
      </dgm:t>
    </dgm:pt>
    <dgm:pt modelId="{AD796A4B-D8BD-4E71-833E-1368C8581783}" type="sibTrans" cxnId="{F8E92DBE-3D6D-4004-8D8B-314EDE5226E4}">
      <dgm:prSet/>
      <dgm:spPr/>
      <dgm:t>
        <a:bodyPr/>
        <a:lstStyle/>
        <a:p>
          <a:endParaRPr lang="uk-UA" sz="2400"/>
        </a:p>
      </dgm:t>
    </dgm:pt>
    <dgm:pt modelId="{86EEC6D3-8A07-48B3-B57D-7356A238920B}">
      <dgm:prSet custT="1"/>
      <dgm:spPr/>
      <dgm:t>
        <a:bodyPr/>
        <a:lstStyle/>
        <a:p>
          <a:pPr rtl="0"/>
          <a:r>
            <a:rPr lang="uk-UA" sz="1600" dirty="0" smtClean="0"/>
            <a:t>дії та бездіяльність працівників охорони здоров’я, неналежне ставлення до хворих – </a:t>
          </a:r>
          <a:r>
            <a:rPr lang="uk-UA" sz="1600" b="1" dirty="0" smtClean="0"/>
            <a:t>7</a:t>
          </a:r>
          <a:r>
            <a:rPr lang="uk-UA" sz="1600" dirty="0" smtClean="0"/>
            <a:t>;</a:t>
          </a:r>
          <a:endParaRPr lang="uk-UA" sz="1600" dirty="0"/>
        </a:p>
      </dgm:t>
    </dgm:pt>
    <dgm:pt modelId="{D31D0B8C-C411-4FBF-A9FC-8C2DE13855A0}" type="parTrans" cxnId="{9BD21C31-51B9-424F-8648-A9F53FA7AC58}">
      <dgm:prSet/>
      <dgm:spPr/>
      <dgm:t>
        <a:bodyPr/>
        <a:lstStyle/>
        <a:p>
          <a:endParaRPr lang="uk-UA" sz="2400"/>
        </a:p>
      </dgm:t>
    </dgm:pt>
    <dgm:pt modelId="{7A84AB44-4E59-4957-B2A5-B6C7EE6FCF1B}" type="sibTrans" cxnId="{9BD21C31-51B9-424F-8648-A9F53FA7AC58}">
      <dgm:prSet/>
      <dgm:spPr/>
      <dgm:t>
        <a:bodyPr/>
        <a:lstStyle/>
        <a:p>
          <a:endParaRPr lang="uk-UA" sz="2400"/>
        </a:p>
      </dgm:t>
    </dgm:pt>
    <dgm:pt modelId="{59B91C5B-FB91-4D7C-BFA5-D05E3A6ED29F}">
      <dgm:prSet custT="1"/>
      <dgm:spPr/>
      <dgm:t>
        <a:bodyPr/>
        <a:lstStyle/>
        <a:p>
          <a:pPr rtl="0"/>
          <a:r>
            <a:rPr lang="uk-UA" sz="1600" smtClean="0"/>
            <a:t>інші питання охорони здоров’я – </a:t>
          </a:r>
          <a:r>
            <a:rPr lang="uk-UA" sz="1600" b="1" smtClean="0"/>
            <a:t>11</a:t>
          </a:r>
          <a:r>
            <a:rPr lang="uk-UA" sz="1600" smtClean="0"/>
            <a:t>;</a:t>
          </a:r>
          <a:endParaRPr lang="uk-UA" sz="1600"/>
        </a:p>
      </dgm:t>
    </dgm:pt>
    <dgm:pt modelId="{44648153-AD31-4E07-9FB1-E6B5F69B75C8}" type="parTrans" cxnId="{36FFCB36-0642-4230-92A3-409A42777B92}">
      <dgm:prSet/>
      <dgm:spPr/>
      <dgm:t>
        <a:bodyPr/>
        <a:lstStyle/>
        <a:p>
          <a:endParaRPr lang="uk-UA" sz="2400"/>
        </a:p>
      </dgm:t>
    </dgm:pt>
    <dgm:pt modelId="{77E4C4C5-8A07-4371-B105-083F25E48A08}" type="sibTrans" cxnId="{36FFCB36-0642-4230-92A3-409A42777B92}">
      <dgm:prSet/>
      <dgm:spPr/>
      <dgm:t>
        <a:bodyPr/>
        <a:lstStyle/>
        <a:p>
          <a:endParaRPr lang="uk-UA" sz="2400"/>
        </a:p>
      </dgm:t>
    </dgm:pt>
    <dgm:pt modelId="{9C0C72C7-CB00-4871-B6B3-4C133DE6F378}" type="pres">
      <dgm:prSet presAssocID="{A67637D1-6774-4803-9E76-5B8FE8F4AA49}" presName="linear" presStyleCnt="0">
        <dgm:presLayoutVars>
          <dgm:animLvl val="lvl"/>
          <dgm:resizeHandles val="exact"/>
        </dgm:presLayoutVars>
      </dgm:prSet>
      <dgm:spPr/>
    </dgm:pt>
    <dgm:pt modelId="{4002BB03-95C8-4902-A1C2-C9F1D4A178E4}" type="pres">
      <dgm:prSet presAssocID="{9145D38A-9037-49D4-8216-CC729939EEAF}" presName="parentText" presStyleLbl="node1" presStyleIdx="0" presStyleCnt="7" custLinFactY="7146" custLinFactNeighborX="-159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C6FC17E-6B27-46E6-9353-D4139FFB88A2}" type="pres">
      <dgm:prSet presAssocID="{597C4C89-8537-44E5-BFDB-F9B57A1C41E0}" presName="spacer" presStyleCnt="0"/>
      <dgm:spPr/>
    </dgm:pt>
    <dgm:pt modelId="{FA9BFC5E-706C-47AE-A562-368C7531D828}" type="pres">
      <dgm:prSet presAssocID="{99C4C3DB-82D0-48CA-8293-807908AD904A}" presName="parentText" presStyleLbl="node1" presStyleIdx="1" presStyleCnt="7" custLinFactY="1515" custLinFactNeighborX="-1343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B4D1F35-5994-4748-B4F4-368B383B792D}" type="pres">
      <dgm:prSet presAssocID="{03F5B759-8C67-4474-9454-BC1FB4FB6B5E}" presName="spacer" presStyleCnt="0"/>
      <dgm:spPr/>
    </dgm:pt>
    <dgm:pt modelId="{2270C78A-065F-4CEC-BF55-81494293E5B7}" type="pres">
      <dgm:prSet presAssocID="{2CF32F7E-FA8A-45AE-8474-2761C02513E4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3E200958-0703-4A0E-9E84-22F5E6CA0F0F}" type="pres">
      <dgm:prSet presAssocID="{0E645D62-82C1-4773-AEAF-767AEC52AC05}" presName="spacer" presStyleCnt="0"/>
      <dgm:spPr/>
    </dgm:pt>
    <dgm:pt modelId="{912CDB19-1774-4A72-A164-651A174E60B1}" type="pres">
      <dgm:prSet presAssocID="{69681079-9C1D-4B43-9D0A-534CC19F653D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4BE07585-1766-49A2-A11E-F172C3DE8F6F}" type="pres">
      <dgm:prSet presAssocID="{AB4E7292-868D-417E-9F1F-85009F021D40}" presName="spacer" presStyleCnt="0"/>
      <dgm:spPr/>
    </dgm:pt>
    <dgm:pt modelId="{357CBA0A-98DE-4BC2-A387-90740AFED75E}" type="pres">
      <dgm:prSet presAssocID="{215AE4E6-6C42-490F-8A9C-05A1F22DB87C}" presName="parentText" presStyleLbl="node1" presStyleIdx="4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B31D8A7-0F08-4CEB-872C-43DB20BB669B}" type="pres">
      <dgm:prSet presAssocID="{AD796A4B-D8BD-4E71-833E-1368C8581783}" presName="spacer" presStyleCnt="0"/>
      <dgm:spPr/>
    </dgm:pt>
    <dgm:pt modelId="{243AE574-7A65-4D2A-ACF3-0C366DEA9D5F}" type="pres">
      <dgm:prSet presAssocID="{86EEC6D3-8A07-48B3-B57D-7356A238920B}" presName="parentText" presStyleLbl="node1" presStyleIdx="5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2F27246-453D-4936-B235-09045BCBB351}" type="pres">
      <dgm:prSet presAssocID="{7A84AB44-4E59-4957-B2A5-B6C7EE6FCF1B}" presName="spacer" presStyleCnt="0"/>
      <dgm:spPr/>
    </dgm:pt>
    <dgm:pt modelId="{43EBBB65-416A-4559-93E2-0F47542A7228}" type="pres">
      <dgm:prSet presAssocID="{59B91C5B-FB91-4D7C-BFA5-D05E3A6ED29F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DAE3F54F-9D8A-4EEE-9A07-C6BA555BF366}" srcId="{A67637D1-6774-4803-9E76-5B8FE8F4AA49}" destId="{99C4C3DB-82D0-48CA-8293-807908AD904A}" srcOrd="1" destOrd="0" parTransId="{0214570B-B0DE-4160-8CC0-B608A55C989C}" sibTransId="{03F5B759-8C67-4474-9454-BC1FB4FB6B5E}"/>
    <dgm:cxn modelId="{B6C21781-F981-4F31-B6AA-BA821D5B5371}" type="presOf" srcId="{99C4C3DB-82D0-48CA-8293-807908AD904A}" destId="{FA9BFC5E-706C-47AE-A562-368C7531D828}" srcOrd="0" destOrd="0" presId="urn:microsoft.com/office/officeart/2005/8/layout/vList2"/>
    <dgm:cxn modelId="{920D8BF0-4400-4D41-9A08-DEACBE4A7847}" type="presOf" srcId="{215AE4E6-6C42-490F-8A9C-05A1F22DB87C}" destId="{357CBA0A-98DE-4BC2-A387-90740AFED75E}" srcOrd="0" destOrd="0" presId="urn:microsoft.com/office/officeart/2005/8/layout/vList2"/>
    <dgm:cxn modelId="{A345D4B0-ACD5-429F-970F-88EA5579A8FD}" type="presOf" srcId="{86EEC6D3-8A07-48B3-B57D-7356A238920B}" destId="{243AE574-7A65-4D2A-ACF3-0C366DEA9D5F}" srcOrd="0" destOrd="0" presId="urn:microsoft.com/office/officeart/2005/8/layout/vList2"/>
    <dgm:cxn modelId="{884ADC57-5635-4ECE-B15B-8A1B859CFF4A}" srcId="{A67637D1-6774-4803-9E76-5B8FE8F4AA49}" destId="{9145D38A-9037-49D4-8216-CC729939EEAF}" srcOrd="0" destOrd="0" parTransId="{C46199D3-A363-4122-B742-024274AD4439}" sibTransId="{597C4C89-8537-44E5-BFDB-F9B57A1C41E0}"/>
    <dgm:cxn modelId="{E4298A93-12C3-4960-9229-F50533E15C0C}" type="presOf" srcId="{59B91C5B-FB91-4D7C-BFA5-D05E3A6ED29F}" destId="{43EBBB65-416A-4559-93E2-0F47542A7228}" srcOrd="0" destOrd="0" presId="urn:microsoft.com/office/officeart/2005/8/layout/vList2"/>
    <dgm:cxn modelId="{36FFCB36-0642-4230-92A3-409A42777B92}" srcId="{A67637D1-6774-4803-9E76-5B8FE8F4AA49}" destId="{59B91C5B-FB91-4D7C-BFA5-D05E3A6ED29F}" srcOrd="6" destOrd="0" parTransId="{44648153-AD31-4E07-9FB1-E6B5F69B75C8}" sibTransId="{77E4C4C5-8A07-4371-B105-083F25E48A08}"/>
    <dgm:cxn modelId="{14D3B1D1-89FB-4B1A-B0D6-985DDB8809D5}" type="presOf" srcId="{69681079-9C1D-4B43-9D0A-534CC19F653D}" destId="{912CDB19-1774-4A72-A164-651A174E60B1}" srcOrd="0" destOrd="0" presId="urn:microsoft.com/office/officeart/2005/8/layout/vList2"/>
    <dgm:cxn modelId="{9BD21C31-51B9-424F-8648-A9F53FA7AC58}" srcId="{A67637D1-6774-4803-9E76-5B8FE8F4AA49}" destId="{86EEC6D3-8A07-48B3-B57D-7356A238920B}" srcOrd="5" destOrd="0" parTransId="{D31D0B8C-C411-4FBF-A9FC-8C2DE13855A0}" sibTransId="{7A84AB44-4E59-4957-B2A5-B6C7EE6FCF1B}"/>
    <dgm:cxn modelId="{1A825B97-DBD8-43BC-BEB5-57ED0AA0A53B}" srcId="{A67637D1-6774-4803-9E76-5B8FE8F4AA49}" destId="{2CF32F7E-FA8A-45AE-8474-2761C02513E4}" srcOrd="2" destOrd="0" parTransId="{34356FDD-2EE4-4680-B867-A05B648D408B}" sibTransId="{0E645D62-82C1-4773-AEAF-767AEC52AC05}"/>
    <dgm:cxn modelId="{6BC938E7-7C5E-4E4F-884C-0B5D0E9293E5}" type="presOf" srcId="{9145D38A-9037-49D4-8216-CC729939EEAF}" destId="{4002BB03-95C8-4902-A1C2-C9F1D4A178E4}" srcOrd="0" destOrd="0" presId="urn:microsoft.com/office/officeart/2005/8/layout/vList2"/>
    <dgm:cxn modelId="{E63C0786-B960-4019-B45F-6B6A55649283}" type="presOf" srcId="{A67637D1-6774-4803-9E76-5B8FE8F4AA49}" destId="{9C0C72C7-CB00-4871-B6B3-4C133DE6F378}" srcOrd="0" destOrd="0" presId="urn:microsoft.com/office/officeart/2005/8/layout/vList2"/>
    <dgm:cxn modelId="{8AD69791-1058-4BC9-B160-3AAC951EE7F3}" type="presOf" srcId="{2CF32F7E-FA8A-45AE-8474-2761C02513E4}" destId="{2270C78A-065F-4CEC-BF55-81494293E5B7}" srcOrd="0" destOrd="0" presId="urn:microsoft.com/office/officeart/2005/8/layout/vList2"/>
    <dgm:cxn modelId="{F8E92DBE-3D6D-4004-8D8B-314EDE5226E4}" srcId="{A67637D1-6774-4803-9E76-5B8FE8F4AA49}" destId="{215AE4E6-6C42-490F-8A9C-05A1F22DB87C}" srcOrd="4" destOrd="0" parTransId="{84F4C622-32B4-4D71-85FF-3341E716E26C}" sibTransId="{AD796A4B-D8BD-4E71-833E-1368C8581783}"/>
    <dgm:cxn modelId="{EA5C5379-5624-4A63-8BED-28520290356D}" srcId="{A67637D1-6774-4803-9E76-5B8FE8F4AA49}" destId="{69681079-9C1D-4B43-9D0A-534CC19F653D}" srcOrd="3" destOrd="0" parTransId="{4CB5617D-F8B8-43E1-A069-EC8C7DBA46AA}" sibTransId="{AB4E7292-868D-417E-9F1F-85009F021D40}"/>
    <dgm:cxn modelId="{AF17BC74-AC47-49F4-8C59-5C4FF5A5F66D}" type="presParOf" srcId="{9C0C72C7-CB00-4871-B6B3-4C133DE6F378}" destId="{4002BB03-95C8-4902-A1C2-C9F1D4A178E4}" srcOrd="0" destOrd="0" presId="urn:microsoft.com/office/officeart/2005/8/layout/vList2"/>
    <dgm:cxn modelId="{E2310F96-514C-4F48-AB12-87263F6323B1}" type="presParOf" srcId="{9C0C72C7-CB00-4871-B6B3-4C133DE6F378}" destId="{3C6FC17E-6B27-46E6-9353-D4139FFB88A2}" srcOrd="1" destOrd="0" presId="urn:microsoft.com/office/officeart/2005/8/layout/vList2"/>
    <dgm:cxn modelId="{41C663B8-D1A5-4741-AF2A-E98854FBEA25}" type="presParOf" srcId="{9C0C72C7-CB00-4871-B6B3-4C133DE6F378}" destId="{FA9BFC5E-706C-47AE-A562-368C7531D828}" srcOrd="2" destOrd="0" presId="urn:microsoft.com/office/officeart/2005/8/layout/vList2"/>
    <dgm:cxn modelId="{4F0DD9B0-A910-40D3-8FF0-A17F693F84E7}" type="presParOf" srcId="{9C0C72C7-CB00-4871-B6B3-4C133DE6F378}" destId="{2B4D1F35-5994-4748-B4F4-368B383B792D}" srcOrd="3" destOrd="0" presId="urn:microsoft.com/office/officeart/2005/8/layout/vList2"/>
    <dgm:cxn modelId="{C7FA80FD-2BEA-4165-BBEF-B8CABA911AF7}" type="presParOf" srcId="{9C0C72C7-CB00-4871-B6B3-4C133DE6F378}" destId="{2270C78A-065F-4CEC-BF55-81494293E5B7}" srcOrd="4" destOrd="0" presId="urn:microsoft.com/office/officeart/2005/8/layout/vList2"/>
    <dgm:cxn modelId="{8EE7CAFD-9806-40BB-BEEA-2CCA17AC19F8}" type="presParOf" srcId="{9C0C72C7-CB00-4871-B6B3-4C133DE6F378}" destId="{3E200958-0703-4A0E-9E84-22F5E6CA0F0F}" srcOrd="5" destOrd="0" presId="urn:microsoft.com/office/officeart/2005/8/layout/vList2"/>
    <dgm:cxn modelId="{250254E3-3F57-40AB-BECF-CEEDB56A8C53}" type="presParOf" srcId="{9C0C72C7-CB00-4871-B6B3-4C133DE6F378}" destId="{912CDB19-1774-4A72-A164-651A174E60B1}" srcOrd="6" destOrd="0" presId="urn:microsoft.com/office/officeart/2005/8/layout/vList2"/>
    <dgm:cxn modelId="{BB275BF8-B4B2-4A07-B86F-64C8FB4E2AF7}" type="presParOf" srcId="{9C0C72C7-CB00-4871-B6B3-4C133DE6F378}" destId="{4BE07585-1766-49A2-A11E-F172C3DE8F6F}" srcOrd="7" destOrd="0" presId="urn:microsoft.com/office/officeart/2005/8/layout/vList2"/>
    <dgm:cxn modelId="{2DA97C4A-B280-4B1A-BC77-6B8F59AEA91B}" type="presParOf" srcId="{9C0C72C7-CB00-4871-B6B3-4C133DE6F378}" destId="{357CBA0A-98DE-4BC2-A387-90740AFED75E}" srcOrd="8" destOrd="0" presId="urn:microsoft.com/office/officeart/2005/8/layout/vList2"/>
    <dgm:cxn modelId="{8510B8AC-73C0-4FDA-BA6D-867CE0DC92FA}" type="presParOf" srcId="{9C0C72C7-CB00-4871-B6B3-4C133DE6F378}" destId="{3B31D8A7-0F08-4CEB-872C-43DB20BB669B}" srcOrd="9" destOrd="0" presId="urn:microsoft.com/office/officeart/2005/8/layout/vList2"/>
    <dgm:cxn modelId="{D1ECE260-9636-45AC-8F2D-66CB4C28A5D5}" type="presParOf" srcId="{9C0C72C7-CB00-4871-B6B3-4C133DE6F378}" destId="{243AE574-7A65-4D2A-ACF3-0C366DEA9D5F}" srcOrd="10" destOrd="0" presId="urn:microsoft.com/office/officeart/2005/8/layout/vList2"/>
    <dgm:cxn modelId="{8EE946A5-D93C-4E16-BCD0-86536C36F7ED}" type="presParOf" srcId="{9C0C72C7-CB00-4871-B6B3-4C133DE6F378}" destId="{62F27246-453D-4936-B235-09045BCBB351}" srcOrd="11" destOrd="0" presId="urn:microsoft.com/office/officeart/2005/8/layout/vList2"/>
    <dgm:cxn modelId="{2FA1FB17-A1EF-4365-AE2B-1A8C57892700}" type="presParOf" srcId="{9C0C72C7-CB00-4871-B6B3-4C133DE6F378}" destId="{43EBBB65-416A-4559-93E2-0F47542A7228}" srcOrd="1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E01F18C-75F5-4BE7-A57C-1E2A2C13850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487CE8B-F6EC-4A76-B5DB-F795B0160168}">
      <dgm:prSet/>
      <dgm:spPr/>
      <dgm:t>
        <a:bodyPr/>
        <a:lstStyle/>
        <a:p>
          <a:pPr rtl="0"/>
          <a:r>
            <a:rPr lang="uk-UA" dirty="0" smtClean="0"/>
            <a:t>урядову «гарячу лінію» - </a:t>
          </a:r>
          <a:r>
            <a:rPr lang="uk-UA" b="1" dirty="0" smtClean="0"/>
            <a:t>7;</a:t>
          </a:r>
          <a:endParaRPr lang="uk-UA" dirty="0"/>
        </a:p>
      </dgm:t>
    </dgm:pt>
    <dgm:pt modelId="{E431E637-7910-46A3-9D3F-835394D61CDD}" type="parTrans" cxnId="{0C5E263B-F0CF-4B32-8B0F-BBC0E7EBF6B2}">
      <dgm:prSet/>
      <dgm:spPr/>
      <dgm:t>
        <a:bodyPr/>
        <a:lstStyle/>
        <a:p>
          <a:endParaRPr lang="uk-UA"/>
        </a:p>
      </dgm:t>
    </dgm:pt>
    <dgm:pt modelId="{EFEF1A66-323C-499F-9BF7-A11A6495CDDC}" type="sibTrans" cxnId="{0C5E263B-F0CF-4B32-8B0F-BBC0E7EBF6B2}">
      <dgm:prSet/>
      <dgm:spPr/>
      <dgm:t>
        <a:bodyPr/>
        <a:lstStyle/>
        <a:p>
          <a:endParaRPr lang="uk-UA"/>
        </a:p>
      </dgm:t>
    </dgm:pt>
    <dgm:pt modelId="{F4FA9193-526C-4761-AB64-C6C6CFFFED08}">
      <dgm:prSet/>
      <dgm:spPr/>
      <dgm:t>
        <a:bodyPr/>
        <a:lstStyle/>
        <a:p>
          <a:pPr rtl="0"/>
          <a:r>
            <a:rPr lang="uk-UA" dirty="0" smtClean="0"/>
            <a:t>гарячу лінію МОЗ України (через ДОЗ) - </a:t>
          </a:r>
          <a:r>
            <a:rPr lang="uk-UA" b="1" dirty="0" smtClean="0"/>
            <a:t>3;</a:t>
          </a:r>
          <a:endParaRPr lang="uk-UA" dirty="0"/>
        </a:p>
      </dgm:t>
    </dgm:pt>
    <dgm:pt modelId="{29343811-FB5C-41AD-9D5B-6FE331AA4073}" type="parTrans" cxnId="{73955D42-75F6-41A1-A82D-4836DCCB6ADF}">
      <dgm:prSet/>
      <dgm:spPr/>
      <dgm:t>
        <a:bodyPr/>
        <a:lstStyle/>
        <a:p>
          <a:endParaRPr lang="uk-UA"/>
        </a:p>
      </dgm:t>
    </dgm:pt>
    <dgm:pt modelId="{2DC25820-895A-4827-80ED-B944312EA2CB}" type="sibTrans" cxnId="{73955D42-75F6-41A1-A82D-4836DCCB6ADF}">
      <dgm:prSet/>
      <dgm:spPr/>
      <dgm:t>
        <a:bodyPr/>
        <a:lstStyle/>
        <a:p>
          <a:endParaRPr lang="uk-UA"/>
        </a:p>
      </dgm:t>
    </dgm:pt>
    <dgm:pt modelId="{B9991355-2FFB-46DF-A734-60363EEC6D65}">
      <dgm:prSet/>
      <dgm:spPr/>
      <dgm:t>
        <a:bodyPr/>
        <a:lstStyle/>
        <a:p>
          <a:pPr rtl="0"/>
          <a:r>
            <a:rPr lang="uk-UA" smtClean="0"/>
            <a:t>Кіровоградський регіональний контактний центр - </a:t>
          </a:r>
          <a:r>
            <a:rPr lang="uk-UA" b="1" smtClean="0"/>
            <a:t>9</a:t>
          </a:r>
          <a:endParaRPr lang="uk-UA"/>
        </a:p>
      </dgm:t>
    </dgm:pt>
    <dgm:pt modelId="{F87DB60A-FF7F-48F4-BA0B-F71F283E2E8C}" type="parTrans" cxnId="{6DE08A9A-6BC0-4D09-8A02-E2D3FD3EBCDE}">
      <dgm:prSet/>
      <dgm:spPr/>
      <dgm:t>
        <a:bodyPr/>
        <a:lstStyle/>
        <a:p>
          <a:endParaRPr lang="uk-UA"/>
        </a:p>
      </dgm:t>
    </dgm:pt>
    <dgm:pt modelId="{DE4B5F21-6BB4-4AC3-A9F5-E87B2F8701F6}" type="sibTrans" cxnId="{6DE08A9A-6BC0-4D09-8A02-E2D3FD3EBCDE}">
      <dgm:prSet/>
      <dgm:spPr/>
      <dgm:t>
        <a:bodyPr/>
        <a:lstStyle/>
        <a:p>
          <a:endParaRPr lang="uk-UA"/>
        </a:p>
      </dgm:t>
    </dgm:pt>
    <dgm:pt modelId="{023C6A47-6031-479B-98B6-D4E0F94BD15E}" type="pres">
      <dgm:prSet presAssocID="{4E01F18C-75F5-4BE7-A57C-1E2A2C138500}" presName="linear" presStyleCnt="0">
        <dgm:presLayoutVars>
          <dgm:animLvl val="lvl"/>
          <dgm:resizeHandles val="exact"/>
        </dgm:presLayoutVars>
      </dgm:prSet>
      <dgm:spPr/>
    </dgm:pt>
    <dgm:pt modelId="{731BE5CF-3ECC-48A2-A376-DDA54AFA070E}" type="pres">
      <dgm:prSet presAssocID="{2487CE8B-F6EC-4A76-B5DB-F795B0160168}" presName="parentText" presStyleLbl="node1" presStyleIdx="0" presStyleCnt="3" custLinFactY="-10533" custLinFactNeighborX="4802" custLinFactNeighborY="-100000">
        <dgm:presLayoutVars>
          <dgm:chMax val="0"/>
          <dgm:bulletEnabled val="1"/>
        </dgm:presLayoutVars>
      </dgm:prSet>
      <dgm:spPr/>
    </dgm:pt>
    <dgm:pt modelId="{B3C5E3DF-D132-4BF6-85EB-200E9A769BC1}" type="pres">
      <dgm:prSet presAssocID="{EFEF1A66-323C-499F-9BF7-A11A6495CDDC}" presName="spacer" presStyleCnt="0"/>
      <dgm:spPr/>
    </dgm:pt>
    <dgm:pt modelId="{6152543F-4E01-408B-A949-E04D34EB3BD9}" type="pres">
      <dgm:prSet presAssocID="{F4FA9193-526C-4761-AB64-C6C6CFFFED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C6AD026-714D-40E6-BF84-2B950CE258B8}" type="pres">
      <dgm:prSet presAssocID="{2DC25820-895A-4827-80ED-B944312EA2CB}" presName="spacer" presStyleCnt="0"/>
      <dgm:spPr/>
    </dgm:pt>
    <dgm:pt modelId="{AD308A40-F237-41E0-9E55-0A40247C8E02}" type="pres">
      <dgm:prSet presAssocID="{B9991355-2FFB-46DF-A734-60363EEC6D6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73955D42-75F6-41A1-A82D-4836DCCB6ADF}" srcId="{4E01F18C-75F5-4BE7-A57C-1E2A2C138500}" destId="{F4FA9193-526C-4761-AB64-C6C6CFFFED08}" srcOrd="1" destOrd="0" parTransId="{29343811-FB5C-41AD-9D5B-6FE331AA4073}" sibTransId="{2DC25820-895A-4827-80ED-B944312EA2CB}"/>
    <dgm:cxn modelId="{08F17D2C-2CC7-4EF1-8208-2FD4C80A331C}" type="presOf" srcId="{4E01F18C-75F5-4BE7-A57C-1E2A2C138500}" destId="{023C6A47-6031-479B-98B6-D4E0F94BD15E}" srcOrd="0" destOrd="0" presId="urn:microsoft.com/office/officeart/2005/8/layout/vList2"/>
    <dgm:cxn modelId="{D6E63A66-E060-4267-8F3A-988600B8B631}" type="presOf" srcId="{F4FA9193-526C-4761-AB64-C6C6CFFFED08}" destId="{6152543F-4E01-408B-A949-E04D34EB3BD9}" srcOrd="0" destOrd="0" presId="urn:microsoft.com/office/officeart/2005/8/layout/vList2"/>
    <dgm:cxn modelId="{34F6E41C-6EE8-482A-909F-DCDDE054F7C2}" type="presOf" srcId="{2487CE8B-F6EC-4A76-B5DB-F795B0160168}" destId="{731BE5CF-3ECC-48A2-A376-DDA54AFA070E}" srcOrd="0" destOrd="0" presId="urn:microsoft.com/office/officeart/2005/8/layout/vList2"/>
    <dgm:cxn modelId="{E2E274CA-E486-4FF7-BB24-1DC9480EAF72}" type="presOf" srcId="{B9991355-2FFB-46DF-A734-60363EEC6D65}" destId="{AD308A40-F237-41E0-9E55-0A40247C8E02}" srcOrd="0" destOrd="0" presId="urn:microsoft.com/office/officeart/2005/8/layout/vList2"/>
    <dgm:cxn modelId="{6DE08A9A-6BC0-4D09-8A02-E2D3FD3EBCDE}" srcId="{4E01F18C-75F5-4BE7-A57C-1E2A2C138500}" destId="{B9991355-2FFB-46DF-A734-60363EEC6D65}" srcOrd="2" destOrd="0" parTransId="{F87DB60A-FF7F-48F4-BA0B-F71F283E2E8C}" sibTransId="{DE4B5F21-6BB4-4AC3-A9F5-E87B2F8701F6}"/>
    <dgm:cxn modelId="{0C5E263B-F0CF-4B32-8B0F-BBC0E7EBF6B2}" srcId="{4E01F18C-75F5-4BE7-A57C-1E2A2C138500}" destId="{2487CE8B-F6EC-4A76-B5DB-F795B0160168}" srcOrd="0" destOrd="0" parTransId="{E431E637-7910-46A3-9D3F-835394D61CDD}" sibTransId="{EFEF1A66-323C-499F-9BF7-A11A6495CDDC}"/>
    <dgm:cxn modelId="{4B23708A-12FB-46E8-BF46-DF3E5A86B895}" type="presParOf" srcId="{023C6A47-6031-479B-98B6-D4E0F94BD15E}" destId="{731BE5CF-3ECC-48A2-A376-DDA54AFA070E}" srcOrd="0" destOrd="0" presId="urn:microsoft.com/office/officeart/2005/8/layout/vList2"/>
    <dgm:cxn modelId="{BCB7E49A-F6D2-4DC8-9F1B-69186290E87F}" type="presParOf" srcId="{023C6A47-6031-479B-98B6-D4E0F94BD15E}" destId="{B3C5E3DF-D132-4BF6-85EB-200E9A769BC1}" srcOrd="1" destOrd="0" presId="urn:microsoft.com/office/officeart/2005/8/layout/vList2"/>
    <dgm:cxn modelId="{E91ABC31-6D5B-48AB-A7C1-CD8736EDF47D}" type="presParOf" srcId="{023C6A47-6031-479B-98B6-D4E0F94BD15E}" destId="{6152543F-4E01-408B-A949-E04D34EB3BD9}" srcOrd="2" destOrd="0" presId="urn:microsoft.com/office/officeart/2005/8/layout/vList2"/>
    <dgm:cxn modelId="{2C2DE2B3-ABFB-4FA0-A2B7-91E1B0CDE4CE}" type="presParOf" srcId="{023C6A47-6031-479B-98B6-D4E0F94BD15E}" destId="{3C6AD026-714D-40E6-BF84-2B950CE258B8}" srcOrd="3" destOrd="0" presId="urn:microsoft.com/office/officeart/2005/8/layout/vList2"/>
    <dgm:cxn modelId="{EBFAB97F-AA67-4AA2-B84D-66C8C9890FAD}" type="presParOf" srcId="{023C6A47-6031-479B-98B6-D4E0F94BD15E}" destId="{AD308A40-F237-41E0-9E55-0A40247C8E0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D8C4B9C-6AB8-4433-9974-3EB3D4C5092A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231922AA-8CF0-48B8-8E68-797516263460}">
      <dgm:prSet/>
      <dgm:spPr/>
      <dgm:t>
        <a:bodyPr/>
        <a:lstStyle/>
        <a:p>
          <a:pPr rtl="0"/>
          <a:r>
            <a:rPr lang="uk-UA" dirty="0" smtClean="0"/>
            <a:t>пропозиції (зауваження) – </a:t>
          </a:r>
          <a:r>
            <a:rPr lang="uk-UA" b="1" dirty="0" smtClean="0"/>
            <a:t>1</a:t>
          </a:r>
          <a:r>
            <a:rPr lang="uk-UA" dirty="0" smtClean="0"/>
            <a:t>;</a:t>
          </a:r>
          <a:endParaRPr lang="uk-UA" dirty="0"/>
        </a:p>
      </dgm:t>
    </dgm:pt>
    <dgm:pt modelId="{9F8F4FCD-48C8-4D7B-8C2D-15E24CA70268}" type="parTrans" cxnId="{3C0529B5-2EC2-4904-9793-5DF96354A48E}">
      <dgm:prSet/>
      <dgm:spPr/>
      <dgm:t>
        <a:bodyPr/>
        <a:lstStyle/>
        <a:p>
          <a:endParaRPr lang="uk-UA"/>
        </a:p>
      </dgm:t>
    </dgm:pt>
    <dgm:pt modelId="{461693A5-4D03-4CD1-A678-AAE823D36AFA}" type="sibTrans" cxnId="{3C0529B5-2EC2-4904-9793-5DF96354A48E}">
      <dgm:prSet/>
      <dgm:spPr/>
      <dgm:t>
        <a:bodyPr/>
        <a:lstStyle/>
        <a:p>
          <a:endParaRPr lang="uk-UA"/>
        </a:p>
      </dgm:t>
    </dgm:pt>
    <dgm:pt modelId="{E96B4392-BA39-4572-AC22-9EE37196D585}">
      <dgm:prSet/>
      <dgm:spPr/>
      <dgm:t>
        <a:bodyPr/>
        <a:lstStyle/>
        <a:p>
          <a:pPr rtl="0"/>
          <a:r>
            <a:rPr lang="uk-UA" smtClean="0"/>
            <a:t>заява (клопотання) - </a:t>
          </a:r>
          <a:r>
            <a:rPr lang="uk-UA" b="1" smtClean="0"/>
            <a:t>35</a:t>
          </a:r>
          <a:endParaRPr lang="uk-UA"/>
        </a:p>
      </dgm:t>
    </dgm:pt>
    <dgm:pt modelId="{017DC8E2-E476-4620-A1DD-3AF19CD2D3B3}" type="parTrans" cxnId="{1D72A4C2-3720-41E2-951E-71679A6E33A5}">
      <dgm:prSet/>
      <dgm:spPr/>
      <dgm:t>
        <a:bodyPr/>
        <a:lstStyle/>
        <a:p>
          <a:endParaRPr lang="uk-UA"/>
        </a:p>
      </dgm:t>
    </dgm:pt>
    <dgm:pt modelId="{94243CC3-A6D2-41DB-940B-B665DE8E5439}" type="sibTrans" cxnId="{1D72A4C2-3720-41E2-951E-71679A6E33A5}">
      <dgm:prSet/>
      <dgm:spPr/>
      <dgm:t>
        <a:bodyPr/>
        <a:lstStyle/>
        <a:p>
          <a:endParaRPr lang="uk-UA"/>
        </a:p>
      </dgm:t>
    </dgm:pt>
    <dgm:pt modelId="{F9DE5766-CCDF-4FAF-B33A-782BDE9C8F90}">
      <dgm:prSet/>
      <dgm:spPr/>
      <dgm:t>
        <a:bodyPr/>
        <a:lstStyle/>
        <a:p>
          <a:pPr rtl="0"/>
          <a:r>
            <a:rPr lang="uk-UA" smtClean="0"/>
            <a:t>скарга – </a:t>
          </a:r>
          <a:r>
            <a:rPr lang="uk-UA" b="1" smtClean="0"/>
            <a:t>7</a:t>
          </a:r>
          <a:r>
            <a:rPr lang="uk-UA" smtClean="0"/>
            <a:t>.</a:t>
          </a:r>
          <a:endParaRPr lang="uk-UA"/>
        </a:p>
      </dgm:t>
    </dgm:pt>
    <dgm:pt modelId="{FDEF20EC-B508-4D88-AB85-F56A2767EECA}" type="parTrans" cxnId="{5AEB5EA2-29F4-40A1-BA17-FE070C6FBD48}">
      <dgm:prSet/>
      <dgm:spPr/>
      <dgm:t>
        <a:bodyPr/>
        <a:lstStyle/>
        <a:p>
          <a:endParaRPr lang="uk-UA"/>
        </a:p>
      </dgm:t>
    </dgm:pt>
    <dgm:pt modelId="{1E2C834B-F490-4BD1-B5FA-1D777B1C3B07}" type="sibTrans" cxnId="{5AEB5EA2-29F4-40A1-BA17-FE070C6FBD48}">
      <dgm:prSet/>
      <dgm:spPr/>
      <dgm:t>
        <a:bodyPr/>
        <a:lstStyle/>
        <a:p>
          <a:endParaRPr lang="uk-UA"/>
        </a:p>
      </dgm:t>
    </dgm:pt>
    <dgm:pt modelId="{4A2E32AE-4CCB-47A3-9D68-1849298D2DE8}" type="pres">
      <dgm:prSet presAssocID="{BD8C4B9C-6AB8-4433-9974-3EB3D4C5092A}" presName="compositeShape" presStyleCnt="0">
        <dgm:presLayoutVars>
          <dgm:dir/>
          <dgm:resizeHandles/>
        </dgm:presLayoutVars>
      </dgm:prSet>
      <dgm:spPr/>
    </dgm:pt>
    <dgm:pt modelId="{0CB4353B-C815-4962-AF4E-C9B2488BB0A7}" type="pres">
      <dgm:prSet presAssocID="{BD8C4B9C-6AB8-4433-9974-3EB3D4C5092A}" presName="pyramid" presStyleLbl="node1" presStyleIdx="0" presStyleCnt="1" custLinFactNeighborX="634" custLinFactNeighborY="-7160"/>
      <dgm:spPr/>
    </dgm:pt>
    <dgm:pt modelId="{F80CE067-CA0B-44E0-915F-30A9509CCAE5}" type="pres">
      <dgm:prSet presAssocID="{BD8C4B9C-6AB8-4433-9974-3EB3D4C5092A}" presName="theList" presStyleCnt="0"/>
      <dgm:spPr/>
    </dgm:pt>
    <dgm:pt modelId="{6895B8B4-2EE5-4313-B204-B33A67AB380C}" type="pres">
      <dgm:prSet presAssocID="{231922AA-8CF0-48B8-8E68-797516263460}" presName="aNode" presStyleLbl="fgAcc1" presStyleIdx="0" presStyleCnt="3">
        <dgm:presLayoutVars>
          <dgm:bulletEnabled val="1"/>
        </dgm:presLayoutVars>
      </dgm:prSet>
      <dgm:spPr/>
    </dgm:pt>
    <dgm:pt modelId="{9C9681BD-16F7-4FA0-81F1-3F44F6608EDB}" type="pres">
      <dgm:prSet presAssocID="{231922AA-8CF0-48B8-8E68-797516263460}" presName="aSpace" presStyleCnt="0"/>
      <dgm:spPr/>
    </dgm:pt>
    <dgm:pt modelId="{8F43215B-2FA6-4A55-AADD-753A0740D726}" type="pres">
      <dgm:prSet presAssocID="{E96B4392-BA39-4572-AC22-9EE37196D585}" presName="aNode" presStyleLbl="fgAcc1" presStyleIdx="1" presStyleCnt="3">
        <dgm:presLayoutVars>
          <dgm:bulletEnabled val="1"/>
        </dgm:presLayoutVars>
      </dgm:prSet>
      <dgm:spPr/>
    </dgm:pt>
    <dgm:pt modelId="{96BD1B6F-E879-4ACA-8BFC-A74E68CD7041}" type="pres">
      <dgm:prSet presAssocID="{E96B4392-BA39-4572-AC22-9EE37196D585}" presName="aSpace" presStyleCnt="0"/>
      <dgm:spPr/>
    </dgm:pt>
    <dgm:pt modelId="{D798AD0D-EDDB-477D-802B-24D7DE82CF22}" type="pres">
      <dgm:prSet presAssocID="{F9DE5766-CCDF-4FAF-B33A-782BDE9C8F90}" presName="aNode" presStyleLbl="fgAcc1" presStyleIdx="2" presStyleCnt="3">
        <dgm:presLayoutVars>
          <dgm:bulletEnabled val="1"/>
        </dgm:presLayoutVars>
      </dgm:prSet>
      <dgm:spPr/>
    </dgm:pt>
    <dgm:pt modelId="{E1863C73-B050-4200-982E-FD4044E4F103}" type="pres">
      <dgm:prSet presAssocID="{F9DE5766-CCDF-4FAF-B33A-782BDE9C8F90}" presName="aSpace" presStyleCnt="0"/>
      <dgm:spPr/>
    </dgm:pt>
  </dgm:ptLst>
  <dgm:cxnLst>
    <dgm:cxn modelId="{5AEB5EA2-29F4-40A1-BA17-FE070C6FBD48}" srcId="{BD8C4B9C-6AB8-4433-9974-3EB3D4C5092A}" destId="{F9DE5766-CCDF-4FAF-B33A-782BDE9C8F90}" srcOrd="2" destOrd="0" parTransId="{FDEF20EC-B508-4D88-AB85-F56A2767EECA}" sibTransId="{1E2C834B-F490-4BD1-B5FA-1D777B1C3B07}"/>
    <dgm:cxn modelId="{5D5067FF-0BDE-4244-92FE-57A8B7C932D7}" type="presOf" srcId="{F9DE5766-CCDF-4FAF-B33A-782BDE9C8F90}" destId="{D798AD0D-EDDB-477D-802B-24D7DE82CF22}" srcOrd="0" destOrd="0" presId="urn:microsoft.com/office/officeart/2005/8/layout/pyramid2"/>
    <dgm:cxn modelId="{6BB25A49-07C2-4FBD-AD79-982D0161D213}" type="presOf" srcId="{BD8C4B9C-6AB8-4433-9974-3EB3D4C5092A}" destId="{4A2E32AE-4CCB-47A3-9D68-1849298D2DE8}" srcOrd="0" destOrd="0" presId="urn:microsoft.com/office/officeart/2005/8/layout/pyramid2"/>
    <dgm:cxn modelId="{CB01E77B-F244-42AB-BD40-424C6DE5045A}" type="presOf" srcId="{231922AA-8CF0-48B8-8E68-797516263460}" destId="{6895B8B4-2EE5-4313-B204-B33A67AB380C}" srcOrd="0" destOrd="0" presId="urn:microsoft.com/office/officeart/2005/8/layout/pyramid2"/>
    <dgm:cxn modelId="{1D72A4C2-3720-41E2-951E-71679A6E33A5}" srcId="{BD8C4B9C-6AB8-4433-9974-3EB3D4C5092A}" destId="{E96B4392-BA39-4572-AC22-9EE37196D585}" srcOrd="1" destOrd="0" parTransId="{017DC8E2-E476-4620-A1DD-3AF19CD2D3B3}" sibTransId="{94243CC3-A6D2-41DB-940B-B665DE8E5439}"/>
    <dgm:cxn modelId="{3C0529B5-2EC2-4904-9793-5DF96354A48E}" srcId="{BD8C4B9C-6AB8-4433-9974-3EB3D4C5092A}" destId="{231922AA-8CF0-48B8-8E68-797516263460}" srcOrd="0" destOrd="0" parTransId="{9F8F4FCD-48C8-4D7B-8C2D-15E24CA70268}" sibTransId="{461693A5-4D03-4CD1-A678-AAE823D36AFA}"/>
    <dgm:cxn modelId="{A272D40E-C176-45B1-A1D0-F0761F314D56}" type="presOf" srcId="{E96B4392-BA39-4572-AC22-9EE37196D585}" destId="{8F43215B-2FA6-4A55-AADD-753A0740D726}" srcOrd="0" destOrd="0" presId="urn:microsoft.com/office/officeart/2005/8/layout/pyramid2"/>
    <dgm:cxn modelId="{47FF5C93-EA96-4D9F-B90F-2C05DFB59C8D}" type="presParOf" srcId="{4A2E32AE-4CCB-47A3-9D68-1849298D2DE8}" destId="{0CB4353B-C815-4962-AF4E-C9B2488BB0A7}" srcOrd="0" destOrd="0" presId="urn:microsoft.com/office/officeart/2005/8/layout/pyramid2"/>
    <dgm:cxn modelId="{BB67AAF7-F7AD-4A8C-A04D-49DDA2A25998}" type="presParOf" srcId="{4A2E32AE-4CCB-47A3-9D68-1849298D2DE8}" destId="{F80CE067-CA0B-44E0-915F-30A9509CCAE5}" srcOrd="1" destOrd="0" presId="urn:microsoft.com/office/officeart/2005/8/layout/pyramid2"/>
    <dgm:cxn modelId="{7557FEAD-B1AB-4A50-A1AF-B036C29E7EA7}" type="presParOf" srcId="{F80CE067-CA0B-44E0-915F-30A9509CCAE5}" destId="{6895B8B4-2EE5-4313-B204-B33A67AB380C}" srcOrd="0" destOrd="0" presId="urn:microsoft.com/office/officeart/2005/8/layout/pyramid2"/>
    <dgm:cxn modelId="{60C6B519-D605-4DBA-9099-1E7C35905C98}" type="presParOf" srcId="{F80CE067-CA0B-44E0-915F-30A9509CCAE5}" destId="{9C9681BD-16F7-4FA0-81F1-3F44F6608EDB}" srcOrd="1" destOrd="0" presId="urn:microsoft.com/office/officeart/2005/8/layout/pyramid2"/>
    <dgm:cxn modelId="{CC3ECD99-E67E-4FAF-9111-C05D738723E2}" type="presParOf" srcId="{F80CE067-CA0B-44E0-915F-30A9509CCAE5}" destId="{8F43215B-2FA6-4A55-AADD-753A0740D726}" srcOrd="2" destOrd="0" presId="urn:microsoft.com/office/officeart/2005/8/layout/pyramid2"/>
    <dgm:cxn modelId="{78BF7C87-133E-43B9-869F-AD04F7BEB765}" type="presParOf" srcId="{F80CE067-CA0B-44E0-915F-30A9509CCAE5}" destId="{96BD1B6F-E879-4ACA-8BFC-A74E68CD7041}" srcOrd="3" destOrd="0" presId="urn:microsoft.com/office/officeart/2005/8/layout/pyramid2"/>
    <dgm:cxn modelId="{D4296D3C-FF76-42A1-9C8F-864FB11B624C}" type="presParOf" srcId="{F80CE067-CA0B-44E0-915F-30A9509CCAE5}" destId="{D798AD0D-EDDB-477D-802B-24D7DE82CF22}" srcOrd="4" destOrd="0" presId="urn:microsoft.com/office/officeart/2005/8/layout/pyramid2"/>
    <dgm:cxn modelId="{078376CA-CB8C-49D1-9CB4-C986D2B6FC39}" type="presParOf" srcId="{F80CE067-CA0B-44E0-915F-30A9509CCAE5}" destId="{E1863C73-B050-4200-982E-FD4044E4F103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13319B1-EB57-46D7-A376-2784799C1B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uk-UA"/>
        </a:p>
      </dgm:t>
    </dgm:pt>
    <dgm:pt modelId="{C8BBE973-72A6-4EB5-8733-1AFD9BB376B7}">
      <dgm:prSet/>
      <dgm:spPr/>
      <dgm:t>
        <a:bodyPr/>
        <a:lstStyle/>
        <a:p>
          <a:pPr rtl="0"/>
          <a:r>
            <a:rPr lang="uk-UA" smtClean="0"/>
            <a:t>вирішено позитивно -</a:t>
          </a:r>
          <a:r>
            <a:rPr lang="uk-UA" b="1" smtClean="0"/>
            <a:t>10</a:t>
          </a:r>
          <a:endParaRPr lang="uk-UA"/>
        </a:p>
      </dgm:t>
    </dgm:pt>
    <dgm:pt modelId="{7BBDE60E-0B86-4A08-90CB-4717CAA68AAA}" type="parTrans" cxnId="{B21E517E-625F-418B-9F53-F687292D1FD1}">
      <dgm:prSet/>
      <dgm:spPr/>
      <dgm:t>
        <a:bodyPr/>
        <a:lstStyle/>
        <a:p>
          <a:endParaRPr lang="uk-UA"/>
        </a:p>
      </dgm:t>
    </dgm:pt>
    <dgm:pt modelId="{15FAD4F8-F956-4F36-A657-AD779ECE8D0A}" type="sibTrans" cxnId="{B21E517E-625F-418B-9F53-F687292D1FD1}">
      <dgm:prSet/>
      <dgm:spPr/>
      <dgm:t>
        <a:bodyPr/>
        <a:lstStyle/>
        <a:p>
          <a:endParaRPr lang="uk-UA"/>
        </a:p>
      </dgm:t>
    </dgm:pt>
    <dgm:pt modelId="{12FFB215-43C1-4FDE-810E-920A7456D76B}">
      <dgm:prSet/>
      <dgm:spPr/>
      <dgm:t>
        <a:bodyPr/>
        <a:lstStyle/>
        <a:p>
          <a:pPr rtl="0"/>
          <a:r>
            <a:rPr lang="uk-UA" smtClean="0"/>
            <a:t>відмовлено у задоволенні - 0</a:t>
          </a:r>
          <a:endParaRPr lang="uk-UA"/>
        </a:p>
      </dgm:t>
    </dgm:pt>
    <dgm:pt modelId="{C91CA13B-0442-445B-86CB-782BC26BD146}" type="parTrans" cxnId="{B4CBF239-569F-4A77-82B2-DB5B8FAAA59D}">
      <dgm:prSet/>
      <dgm:spPr/>
      <dgm:t>
        <a:bodyPr/>
        <a:lstStyle/>
        <a:p>
          <a:endParaRPr lang="uk-UA"/>
        </a:p>
      </dgm:t>
    </dgm:pt>
    <dgm:pt modelId="{6F54F1F1-D874-42AF-A92E-67679B10874B}" type="sibTrans" cxnId="{B4CBF239-569F-4A77-82B2-DB5B8FAAA59D}">
      <dgm:prSet/>
      <dgm:spPr/>
      <dgm:t>
        <a:bodyPr/>
        <a:lstStyle/>
        <a:p>
          <a:endParaRPr lang="uk-UA"/>
        </a:p>
      </dgm:t>
    </dgm:pt>
    <dgm:pt modelId="{9D275B28-7443-4A36-9C3D-9B8E7C2BF763}">
      <dgm:prSet/>
      <dgm:spPr/>
      <dgm:t>
        <a:bodyPr/>
        <a:lstStyle/>
        <a:p>
          <a:pPr rtl="0"/>
          <a:r>
            <a:rPr lang="uk-UA" smtClean="0"/>
            <a:t>дано роз’яснення - </a:t>
          </a:r>
          <a:r>
            <a:rPr lang="uk-UA" b="1" smtClean="0"/>
            <a:t>37</a:t>
          </a:r>
          <a:endParaRPr lang="uk-UA"/>
        </a:p>
      </dgm:t>
    </dgm:pt>
    <dgm:pt modelId="{F2535C10-2986-49D9-A111-FCC8EF2C447A}" type="parTrans" cxnId="{F110B8C3-2616-4B0D-86FF-B058EF986447}">
      <dgm:prSet/>
      <dgm:spPr/>
      <dgm:t>
        <a:bodyPr/>
        <a:lstStyle/>
        <a:p>
          <a:endParaRPr lang="uk-UA"/>
        </a:p>
      </dgm:t>
    </dgm:pt>
    <dgm:pt modelId="{443AD2D7-16DD-417F-91B3-E9FA4D90E3A8}" type="sibTrans" cxnId="{F110B8C3-2616-4B0D-86FF-B058EF986447}">
      <dgm:prSet/>
      <dgm:spPr/>
      <dgm:t>
        <a:bodyPr/>
        <a:lstStyle/>
        <a:p>
          <a:endParaRPr lang="uk-UA"/>
        </a:p>
      </dgm:t>
    </dgm:pt>
    <dgm:pt modelId="{CA533FD2-AD14-4A82-AB8B-483B782E70E4}" type="pres">
      <dgm:prSet presAssocID="{313319B1-EB57-46D7-A376-2784799C1BB8}" presName="linear" presStyleCnt="0">
        <dgm:presLayoutVars>
          <dgm:animLvl val="lvl"/>
          <dgm:resizeHandles val="exact"/>
        </dgm:presLayoutVars>
      </dgm:prSet>
      <dgm:spPr/>
    </dgm:pt>
    <dgm:pt modelId="{A63B0D72-6478-4CCD-A531-05CE55BF920C}" type="pres">
      <dgm:prSet presAssocID="{C8BBE973-72A6-4EB5-8733-1AFD9BB376B7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5D9252E-14E2-4753-BCB2-FD9BC96A4177}" type="pres">
      <dgm:prSet presAssocID="{15FAD4F8-F956-4F36-A657-AD779ECE8D0A}" presName="spacer" presStyleCnt="0"/>
      <dgm:spPr/>
    </dgm:pt>
    <dgm:pt modelId="{270E07B6-FD96-4F3E-872C-9FCCCC9A64E3}" type="pres">
      <dgm:prSet presAssocID="{12FFB215-43C1-4FDE-810E-920A7456D76B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88F011AF-E4B6-4ACD-94C0-785F3FB4C243}" type="pres">
      <dgm:prSet presAssocID="{6F54F1F1-D874-42AF-A92E-67679B10874B}" presName="spacer" presStyleCnt="0"/>
      <dgm:spPr/>
    </dgm:pt>
    <dgm:pt modelId="{90A9B06F-0EDF-4C9A-B074-9891098958FD}" type="pres">
      <dgm:prSet presAssocID="{9D275B28-7443-4A36-9C3D-9B8E7C2BF763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110B8C3-2616-4B0D-86FF-B058EF986447}" srcId="{313319B1-EB57-46D7-A376-2784799C1BB8}" destId="{9D275B28-7443-4A36-9C3D-9B8E7C2BF763}" srcOrd="2" destOrd="0" parTransId="{F2535C10-2986-49D9-A111-FCC8EF2C447A}" sibTransId="{443AD2D7-16DD-417F-91B3-E9FA4D90E3A8}"/>
    <dgm:cxn modelId="{B4CBF239-569F-4A77-82B2-DB5B8FAAA59D}" srcId="{313319B1-EB57-46D7-A376-2784799C1BB8}" destId="{12FFB215-43C1-4FDE-810E-920A7456D76B}" srcOrd="1" destOrd="0" parTransId="{C91CA13B-0442-445B-86CB-782BC26BD146}" sibTransId="{6F54F1F1-D874-42AF-A92E-67679B10874B}"/>
    <dgm:cxn modelId="{B21E517E-625F-418B-9F53-F687292D1FD1}" srcId="{313319B1-EB57-46D7-A376-2784799C1BB8}" destId="{C8BBE973-72A6-4EB5-8733-1AFD9BB376B7}" srcOrd="0" destOrd="0" parTransId="{7BBDE60E-0B86-4A08-90CB-4717CAA68AAA}" sibTransId="{15FAD4F8-F956-4F36-A657-AD779ECE8D0A}"/>
    <dgm:cxn modelId="{24358F02-B0D0-4E1D-B885-9006643A8F48}" type="presOf" srcId="{313319B1-EB57-46D7-A376-2784799C1BB8}" destId="{CA533FD2-AD14-4A82-AB8B-483B782E70E4}" srcOrd="0" destOrd="0" presId="urn:microsoft.com/office/officeart/2005/8/layout/vList2"/>
    <dgm:cxn modelId="{E0110BCD-1895-4001-8C45-98B0580B39EB}" type="presOf" srcId="{C8BBE973-72A6-4EB5-8733-1AFD9BB376B7}" destId="{A63B0D72-6478-4CCD-A531-05CE55BF920C}" srcOrd="0" destOrd="0" presId="urn:microsoft.com/office/officeart/2005/8/layout/vList2"/>
    <dgm:cxn modelId="{836D9876-92EC-4320-8815-FCE48BF03D2A}" type="presOf" srcId="{12FFB215-43C1-4FDE-810E-920A7456D76B}" destId="{270E07B6-FD96-4F3E-872C-9FCCCC9A64E3}" srcOrd="0" destOrd="0" presId="urn:microsoft.com/office/officeart/2005/8/layout/vList2"/>
    <dgm:cxn modelId="{A4687D3A-4BD7-4FAC-ADA5-9DEC641E0FE3}" type="presOf" srcId="{9D275B28-7443-4A36-9C3D-9B8E7C2BF763}" destId="{90A9B06F-0EDF-4C9A-B074-9891098958FD}" srcOrd="0" destOrd="0" presId="urn:microsoft.com/office/officeart/2005/8/layout/vList2"/>
    <dgm:cxn modelId="{68842528-BB7A-4D6B-B81D-7709523AD6ED}" type="presParOf" srcId="{CA533FD2-AD14-4A82-AB8B-483B782E70E4}" destId="{A63B0D72-6478-4CCD-A531-05CE55BF920C}" srcOrd="0" destOrd="0" presId="urn:microsoft.com/office/officeart/2005/8/layout/vList2"/>
    <dgm:cxn modelId="{15FD748A-DD1F-4233-B4FC-3F30209B7DD5}" type="presParOf" srcId="{CA533FD2-AD14-4A82-AB8B-483B782E70E4}" destId="{05D9252E-14E2-4753-BCB2-FD9BC96A4177}" srcOrd="1" destOrd="0" presId="urn:microsoft.com/office/officeart/2005/8/layout/vList2"/>
    <dgm:cxn modelId="{D4F002B2-B45F-4F56-B5D9-219B3F3C07CD}" type="presParOf" srcId="{CA533FD2-AD14-4A82-AB8B-483B782E70E4}" destId="{270E07B6-FD96-4F3E-872C-9FCCCC9A64E3}" srcOrd="2" destOrd="0" presId="urn:microsoft.com/office/officeart/2005/8/layout/vList2"/>
    <dgm:cxn modelId="{94BC7155-A070-40AC-A56F-37BAD4994B97}" type="presParOf" srcId="{CA533FD2-AD14-4A82-AB8B-483B782E70E4}" destId="{88F011AF-E4B6-4ACD-94C0-785F3FB4C243}" srcOrd="3" destOrd="0" presId="urn:microsoft.com/office/officeart/2005/8/layout/vList2"/>
    <dgm:cxn modelId="{6D324312-DD7B-4196-BDAF-833C567F8B40}" type="presParOf" srcId="{CA533FD2-AD14-4A82-AB8B-483B782E70E4}" destId="{90A9B06F-0EDF-4C9A-B074-9891098958F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18F421-51D3-4E7D-9459-73C54B11BF59}">
      <dsp:nvSpPr>
        <dsp:cNvPr id="0" name=""/>
        <dsp:cNvSpPr/>
      </dsp:nvSpPr>
      <dsp:spPr>
        <a:xfrm>
          <a:off x="4104481" y="2930485"/>
          <a:ext cx="2900614" cy="52530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3307"/>
              </a:lnTo>
              <a:lnTo>
                <a:pt x="2900614" y="273307"/>
              </a:lnTo>
              <a:lnTo>
                <a:pt x="2900614" y="52530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547539-9CE5-4166-BCEF-C8442A1C6701}">
      <dsp:nvSpPr>
        <dsp:cNvPr id="0" name=""/>
        <dsp:cNvSpPr/>
      </dsp:nvSpPr>
      <dsp:spPr>
        <a:xfrm>
          <a:off x="4058761" y="2930485"/>
          <a:ext cx="91440" cy="50399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5D2B95-2F45-4E32-A8D7-22D54FBBDA86}">
      <dsp:nvSpPr>
        <dsp:cNvPr id="0" name=""/>
        <dsp:cNvSpPr/>
      </dsp:nvSpPr>
      <dsp:spPr>
        <a:xfrm>
          <a:off x="1200530" y="2930485"/>
          <a:ext cx="2903950" cy="503991"/>
        </a:xfrm>
        <a:custGeom>
          <a:avLst/>
          <a:gdLst/>
          <a:ahLst/>
          <a:cxnLst/>
          <a:rect l="0" t="0" r="0" b="0"/>
          <a:pathLst>
            <a:path>
              <a:moveTo>
                <a:pt x="2903950" y="0"/>
              </a:moveTo>
              <a:lnTo>
                <a:pt x="2903950" y="251995"/>
              </a:lnTo>
              <a:lnTo>
                <a:pt x="0" y="251995"/>
              </a:lnTo>
              <a:lnTo>
                <a:pt x="0" y="503991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67681-40FC-4101-A701-F4ED88829FC9}">
      <dsp:nvSpPr>
        <dsp:cNvPr id="0" name=""/>
        <dsp:cNvSpPr/>
      </dsp:nvSpPr>
      <dsp:spPr>
        <a:xfrm>
          <a:off x="2700037" y="660747"/>
          <a:ext cx="2808888" cy="2269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4000" b="1" i="0" u="none" strike="noStrike" kern="1200" cap="none" normalizeH="0" baseline="0" dirty="0" smtClean="0">
              <a:ln>
                <a:noFill/>
              </a:ln>
              <a:solidFill>
                <a:srgbClr val="FFFF00"/>
              </a:solidFill>
              <a:effectLst/>
              <a:latin typeface="Times New Roman" pitchFamily="18" charset="0"/>
            </a:rPr>
            <a:t>спеціалісти</a:t>
          </a:r>
          <a:endParaRPr kumimoji="0" lang="ru-RU" sz="4000" b="1" i="0" u="none" strike="noStrike" kern="1200" cap="none" normalizeH="0" baseline="0" dirty="0" smtClean="0">
            <a:ln>
              <a:noFill/>
            </a:ln>
            <a:solidFill>
              <a:srgbClr val="FFFF00"/>
            </a:solidFill>
            <a:effectLst/>
            <a:latin typeface="Times New Roman" pitchFamily="18" charset="0"/>
          </a:endParaRPr>
        </a:p>
      </dsp:txBody>
      <dsp:txXfrm>
        <a:off x="2700037" y="660747"/>
        <a:ext cx="2808888" cy="2269737"/>
      </dsp:txXfrm>
    </dsp:sp>
    <dsp:sp modelId="{D57C66DF-15A9-4223-AB27-12BB3D75648E}">
      <dsp:nvSpPr>
        <dsp:cNvPr id="0" name=""/>
        <dsp:cNvSpPr/>
      </dsp:nvSpPr>
      <dsp:spPr>
        <a:xfrm>
          <a:off x="55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Молоді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лікарі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Times New Roman" pitchFamily="18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</a:rPr>
            <a:t>39</a:t>
          </a:r>
        </a:p>
      </dsp:txBody>
      <dsp:txXfrm>
        <a:off x="551" y="3434476"/>
        <a:ext cx="2399959" cy="1605488"/>
      </dsp:txXfrm>
    </dsp:sp>
    <dsp:sp modelId="{78E0EE07-D263-4AB6-831D-B1245BEBF31E}">
      <dsp:nvSpPr>
        <dsp:cNvPr id="0" name=""/>
        <dsp:cNvSpPr/>
      </dsp:nvSpPr>
      <dsp:spPr>
        <a:xfrm>
          <a:off x="2904501" y="3434476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Лікарі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інтерни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uk-UA" sz="2600" b="1" i="0" u="none" strike="noStrike" kern="1200" cap="none" normalizeH="0" baseline="0" dirty="0" smtClean="0">
            <a:ln>
              <a:noFill/>
            </a:ln>
            <a:solidFill>
              <a:srgbClr val="0000FF"/>
            </a:solidFill>
            <a:effectLst/>
            <a:latin typeface="+mn-lt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32</a:t>
          </a:r>
        </a:p>
      </dsp:txBody>
      <dsp:txXfrm>
        <a:off x="2904501" y="3434476"/>
        <a:ext cx="2399959" cy="1605488"/>
      </dsp:txXfrm>
    </dsp:sp>
    <dsp:sp modelId="{7831FC9A-B96F-4A16-8B8D-230E696F7B7C}">
      <dsp:nvSpPr>
        <dsp:cNvPr id="0" name=""/>
        <dsp:cNvSpPr/>
      </dsp:nvSpPr>
      <dsp:spPr>
        <a:xfrm>
          <a:off x="5805116" y="3455788"/>
          <a:ext cx="2399959" cy="16054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Середні медичні працівники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600" b="1" i="0" u="none" strike="noStrike" kern="1200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+mn-lt"/>
            </a:rPr>
            <a:t>34</a:t>
          </a:r>
        </a:p>
      </dsp:txBody>
      <dsp:txXfrm>
        <a:off x="5805116" y="3455788"/>
        <a:ext cx="2399959" cy="1605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05D675-F987-4F98-A456-7221593682A4}">
      <dsp:nvSpPr>
        <dsp:cNvPr id="0" name=""/>
        <dsp:cNvSpPr/>
      </dsp:nvSpPr>
      <dsp:spPr>
        <a:xfrm>
          <a:off x="4464500" y="1354333"/>
          <a:ext cx="102687" cy="91440"/>
        </a:xfrm>
        <a:custGeom>
          <a:avLst/>
          <a:gdLst/>
          <a:ahLst/>
          <a:cxnLst/>
          <a:rect l="0" t="0" r="0" b="0"/>
          <a:pathLst>
            <a:path>
              <a:moveTo>
                <a:pt x="102687" y="45720"/>
              </a:moveTo>
              <a:lnTo>
                <a:pt x="0" y="45720"/>
              </a:lnTo>
              <a:lnTo>
                <a:pt x="0" y="100428"/>
              </a:lnTo>
            </a:path>
          </a:pathLst>
        </a:custGeom>
        <a:noFill/>
        <a:ln w="254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8605FCA-9E0C-45D6-9086-306A4B4D9711}">
      <dsp:nvSpPr>
        <dsp:cNvPr id="0" name=""/>
        <dsp:cNvSpPr/>
      </dsp:nvSpPr>
      <dsp:spPr>
        <a:xfrm>
          <a:off x="175011" y="0"/>
          <a:ext cx="8784352" cy="1400053"/>
        </a:xfrm>
        <a:prstGeom prst="rect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На сьогоднішній день по галузі охорони здоров</a:t>
          </a:r>
          <a:r>
            <a:rPr lang="en-US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я м.Кропивницького діє галузева </a:t>
          </a:r>
          <a:r>
            <a:rPr lang="uk-UA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Програма розвитку галузі охорони здоров</a:t>
          </a:r>
          <a:r>
            <a:rPr lang="en-US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’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я 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м.Кропивницького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на 2021-2025 роки (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зі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 </a:t>
          </a:r>
          <a:r>
            <a:rPr lang="ru-RU" sz="2200" b="1" u="sng" kern="1200" dirty="0" err="1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змінами</a:t>
          </a:r>
          <a:r>
            <a:rPr lang="ru-RU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), </a:t>
          </a:r>
          <a:r>
            <a:rPr lang="ru-RU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в як</a:t>
          </a:r>
          <a:r>
            <a:rPr lang="uk-UA" sz="2200" b="1" kern="1200" dirty="0" err="1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ій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 затверджені видатки на 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2024 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рік у сумі </a:t>
          </a:r>
          <a:r>
            <a:rPr lang="uk-UA" sz="22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– </a:t>
          </a:r>
          <a:r>
            <a:rPr lang="uk-UA" sz="2200" b="1" u="sng" kern="1200" dirty="0" smtClean="0">
              <a:solidFill>
                <a:srgbClr val="FF0000"/>
              </a:solidFill>
              <a:effectLst/>
              <a:latin typeface="+mn-lt"/>
              <a:cs typeface="Times New Roman" pitchFamily="18" charset="0"/>
            </a:rPr>
            <a:t>110 023,4</a:t>
          </a:r>
          <a:r>
            <a:rPr lang="uk-UA" sz="2200" b="1" u="none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т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ис</a:t>
          </a:r>
          <a:r>
            <a:rPr lang="uk-UA" sz="2200" b="1" kern="1200" dirty="0" smtClean="0">
              <a:solidFill>
                <a:schemeClr val="bg1"/>
              </a:solidFill>
              <a:effectLst/>
              <a:latin typeface="+mn-lt"/>
              <a:cs typeface="Times New Roman" pitchFamily="18" charset="0"/>
            </a:rPr>
            <a:t>. грн.</a:t>
          </a:r>
          <a:r>
            <a:rPr lang="uk-UA" sz="2200" b="1" kern="1200" dirty="0" smtClean="0">
              <a:solidFill>
                <a:schemeClr val="accent6">
                  <a:lumMod val="50000"/>
                </a:schemeClr>
              </a:solidFill>
              <a:effectLst/>
              <a:latin typeface="+mn-lt"/>
              <a:cs typeface="Times New Roman" pitchFamily="18" charset="0"/>
            </a:rPr>
            <a:t> </a:t>
          </a:r>
          <a:endParaRPr kumimoji="0" lang="ru-RU" sz="22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175011" y="0"/>
        <a:ext cx="8784352" cy="1400053"/>
      </dsp:txXfrm>
    </dsp:sp>
    <dsp:sp modelId="{25A9E31B-0B3A-4EDD-8EC6-4BE06E433D24}">
      <dsp:nvSpPr>
        <dsp:cNvPr id="0" name=""/>
        <dsp:cNvSpPr/>
      </dsp:nvSpPr>
      <dsp:spPr>
        <a:xfrm>
          <a:off x="7" y="1454761"/>
          <a:ext cx="8928985" cy="688463"/>
        </a:xfrm>
        <a:prstGeom prst="rect">
          <a:avLst/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Станом на</a:t>
          </a:r>
          <a:r>
            <a:rPr kumimoji="0" lang="uk-UA" sz="1800" b="1" i="0" u="none" strike="noStrike" kern="1200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01.04.2024</a:t>
          </a:r>
          <a:r>
            <a:rPr kumimoji="0" lang="uk-UA" sz="1800" b="1" i="0" u="none" strike="noStrike" kern="1200" cap="none" normalizeH="0" baseline="0" dirty="0" smtClean="0">
              <a:ln/>
              <a:solidFill>
                <a:srgbClr val="0000FF"/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року фактичне виконання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Програми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accent6">
                  <a:lumMod val="50000"/>
                </a:schemeClr>
              </a:solidFill>
              <a:effectLst/>
              <a:latin typeface="Times New Roman" pitchFamily="18" charset="0"/>
            </a:rPr>
            <a:t> 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міського бюджету складає – </a:t>
          </a:r>
          <a:r>
            <a:rPr kumimoji="0" lang="uk-UA" sz="1800" b="1" i="0" u="sng" strike="noStrike" kern="1200" cap="none" normalizeH="0" baseline="0" dirty="0" smtClean="0">
              <a:ln/>
              <a:solidFill>
                <a:srgbClr val="FF0000"/>
              </a:solidFill>
              <a:effectLst/>
              <a:latin typeface="Times New Roman" pitchFamily="18" charset="0"/>
            </a:rPr>
            <a:t>20 143,7 </a:t>
          </a:r>
          <a:r>
            <a:rPr kumimoji="0" lang="uk-UA" sz="1800" b="1" i="0" u="none" strike="noStrike" kern="1200" cap="none" normalizeH="0" baseline="0" dirty="0" err="1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тис.грн</a:t>
          </a:r>
          <a:r>
            <a:rPr kumimoji="0" lang="uk-UA" sz="1800" b="1" i="0" u="none" strike="noStrike" kern="1200" cap="none" normalizeH="0" baseline="0" dirty="0" smtClean="0">
              <a:ln/>
              <a:solidFill>
                <a:schemeClr val="bg1"/>
              </a:solidFill>
              <a:effectLst/>
              <a:latin typeface="Times New Roman" pitchFamily="18" charset="0"/>
            </a:rPr>
            <a:t>., зокрема на забезпечення: </a:t>
          </a: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uk-UA" sz="1800" b="1" i="0" u="none" strike="noStrike" kern="1200" cap="none" normalizeH="0" baseline="0" dirty="0" smtClean="0">
            <a:ln/>
            <a:solidFill>
              <a:schemeClr val="bg1"/>
            </a:solidFill>
            <a:effectLst/>
            <a:latin typeface="Times New Roman" pitchFamily="18" charset="0"/>
          </a:endParaRPr>
        </a:p>
        <a:p>
          <a:pPr marL="0" lvl="0" indent="0" algn="ctr" defTabSz="914400" rtl="0">
            <a:lnSpc>
              <a:spcPct val="100000"/>
            </a:lnSpc>
            <a:spcBef>
              <a:spcPct val="0"/>
            </a:spcBef>
            <a:spcAft>
              <a:spcPct val="0"/>
            </a:spcAft>
            <a:buNone/>
          </a:pPr>
          <a:endParaRPr kumimoji="0" lang="ru-RU" sz="1800" b="1" i="0" u="none" strike="noStrike" kern="1200" cap="none" normalizeH="0" baseline="0" dirty="0" smtClean="0">
            <a:ln/>
            <a:solidFill>
              <a:schemeClr val="accent6">
                <a:lumMod val="50000"/>
              </a:schemeClr>
            </a:solidFill>
            <a:effectLst/>
            <a:latin typeface="Times New Roman" pitchFamily="18" charset="0"/>
          </a:endParaRPr>
        </a:p>
      </dsp:txBody>
      <dsp:txXfrm>
        <a:off x="7" y="1454761"/>
        <a:ext cx="8928985" cy="68846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2BB03-95C8-4902-A1C2-C9F1D4A178E4}">
      <dsp:nvSpPr>
        <dsp:cNvPr id="0" name=""/>
        <dsp:cNvSpPr/>
      </dsp:nvSpPr>
      <dsp:spPr>
        <a:xfrm>
          <a:off x="0" y="152172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МСЕК, визначення групи інвалідності (робота ЛКК експертні питання) – </a:t>
          </a:r>
          <a:r>
            <a:rPr lang="uk-UA" sz="1600" b="1" kern="1200" dirty="0" smtClean="0"/>
            <a:t>2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185070"/>
        <a:ext cx="6003268" cy="608124"/>
      </dsp:txXfrm>
    </dsp:sp>
    <dsp:sp modelId="{FA9BFC5E-706C-47AE-A562-368C7531D828}">
      <dsp:nvSpPr>
        <dsp:cNvPr id="0" name=""/>
        <dsp:cNvSpPr/>
      </dsp:nvSpPr>
      <dsp:spPr>
        <a:xfrm>
          <a:off x="0" y="89182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робота ЗОЗ - </a:t>
          </a:r>
          <a:r>
            <a:rPr lang="uk-UA" sz="1600" b="1" kern="1200" dirty="0" smtClean="0"/>
            <a:t>5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924722"/>
        <a:ext cx="6003268" cy="608124"/>
      </dsp:txXfrm>
    </dsp:sp>
    <dsp:sp modelId="{2270C78A-065F-4CEC-BF55-81494293E5B7}">
      <dsp:nvSpPr>
        <dsp:cNvPr id="0" name=""/>
        <dsp:cNvSpPr/>
      </dsp:nvSpPr>
      <dsp:spPr>
        <a:xfrm>
          <a:off x="0" y="15555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забезпечення засобами лікування та протезування – </a:t>
          </a:r>
          <a:r>
            <a:rPr lang="uk-UA" sz="1600" b="1" kern="1200" dirty="0" smtClean="0"/>
            <a:t>3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1588432"/>
        <a:ext cx="6003268" cy="608124"/>
      </dsp:txXfrm>
    </dsp:sp>
    <dsp:sp modelId="{912CDB19-1774-4A72-A164-651A174E60B1}">
      <dsp:nvSpPr>
        <dsp:cNvPr id="0" name=""/>
        <dsp:cNvSpPr/>
      </dsp:nvSpPr>
      <dsp:spPr>
        <a:xfrm>
          <a:off x="0" y="23331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відмова у безоплатному лікуванні – </a:t>
          </a:r>
          <a:r>
            <a:rPr lang="uk-UA" sz="1600" b="1" kern="1200" dirty="0" smtClean="0"/>
            <a:t>2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2366032"/>
        <a:ext cx="6003268" cy="608124"/>
      </dsp:txXfrm>
    </dsp:sp>
    <dsp:sp modelId="{357CBA0A-98DE-4BC2-A387-90740AFED75E}">
      <dsp:nvSpPr>
        <dsp:cNvPr id="0" name=""/>
        <dsp:cNvSpPr/>
      </dsp:nvSpPr>
      <dsp:spPr>
        <a:xfrm>
          <a:off x="0" y="31107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-Вартість медичних послуг та страхування -мережа лікарняних установ та забезпечення їх медичним обладнанням – </a:t>
          </a:r>
          <a:r>
            <a:rPr lang="uk-UA" sz="1600" b="1" kern="1200" dirty="0" smtClean="0"/>
            <a:t>3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3143632"/>
        <a:ext cx="6003268" cy="608124"/>
      </dsp:txXfrm>
    </dsp:sp>
    <dsp:sp modelId="{243AE574-7A65-4D2A-ACF3-0C366DEA9D5F}">
      <dsp:nvSpPr>
        <dsp:cNvPr id="0" name=""/>
        <dsp:cNvSpPr/>
      </dsp:nvSpPr>
      <dsp:spPr>
        <a:xfrm>
          <a:off x="0" y="38883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дії та бездіяльність працівників охорони здоров’я, неналежне ставлення до хворих – </a:t>
          </a:r>
          <a:r>
            <a:rPr lang="uk-UA" sz="1600" b="1" kern="1200" dirty="0" smtClean="0"/>
            <a:t>7</a:t>
          </a:r>
          <a:r>
            <a:rPr lang="uk-UA" sz="1600" kern="1200" dirty="0" smtClean="0"/>
            <a:t>;</a:t>
          </a:r>
          <a:endParaRPr lang="uk-UA" sz="1600" kern="1200" dirty="0"/>
        </a:p>
      </dsp:txBody>
      <dsp:txXfrm>
        <a:off x="32898" y="3921232"/>
        <a:ext cx="6003268" cy="608124"/>
      </dsp:txXfrm>
    </dsp:sp>
    <dsp:sp modelId="{43EBBB65-416A-4559-93E2-0F47542A7228}">
      <dsp:nvSpPr>
        <dsp:cNvPr id="0" name=""/>
        <dsp:cNvSpPr/>
      </dsp:nvSpPr>
      <dsp:spPr>
        <a:xfrm>
          <a:off x="0" y="4665934"/>
          <a:ext cx="6069064" cy="673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інші питання охорони здоров’я – </a:t>
          </a:r>
          <a:r>
            <a:rPr lang="uk-UA" sz="1600" b="1" kern="1200" smtClean="0"/>
            <a:t>11</a:t>
          </a:r>
          <a:r>
            <a:rPr lang="uk-UA" sz="1600" kern="1200" smtClean="0"/>
            <a:t>;</a:t>
          </a:r>
          <a:endParaRPr lang="uk-UA" sz="1600" kern="1200"/>
        </a:p>
      </dsp:txBody>
      <dsp:txXfrm>
        <a:off x="32898" y="4698832"/>
        <a:ext cx="6003268" cy="60812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1BE5CF-3ECC-48A2-A376-DDA54AFA070E}">
      <dsp:nvSpPr>
        <dsp:cNvPr id="0" name=""/>
        <dsp:cNvSpPr/>
      </dsp:nvSpPr>
      <dsp:spPr>
        <a:xfrm>
          <a:off x="0" y="0"/>
          <a:ext cx="334260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урядову «гарячу лінію» - </a:t>
          </a:r>
          <a:r>
            <a:rPr lang="uk-UA" sz="1600" b="1" kern="1200" dirty="0" smtClean="0"/>
            <a:t>7;</a:t>
          </a:r>
          <a:endParaRPr lang="uk-UA" sz="1600" kern="1200" dirty="0"/>
        </a:p>
      </dsp:txBody>
      <dsp:txXfrm>
        <a:off x="29700" y="29700"/>
        <a:ext cx="3283203" cy="549000"/>
      </dsp:txXfrm>
    </dsp:sp>
    <dsp:sp modelId="{6152543F-4E01-408B-A949-E04D34EB3BD9}">
      <dsp:nvSpPr>
        <dsp:cNvPr id="0" name=""/>
        <dsp:cNvSpPr/>
      </dsp:nvSpPr>
      <dsp:spPr>
        <a:xfrm>
          <a:off x="0" y="667908"/>
          <a:ext cx="334260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гарячу лінію МОЗ України (через ДОЗ) - </a:t>
          </a:r>
          <a:r>
            <a:rPr lang="uk-UA" sz="1600" b="1" kern="1200" dirty="0" smtClean="0"/>
            <a:t>3;</a:t>
          </a:r>
          <a:endParaRPr lang="uk-UA" sz="1600" kern="1200" dirty="0"/>
        </a:p>
      </dsp:txBody>
      <dsp:txXfrm>
        <a:off x="29700" y="697608"/>
        <a:ext cx="3283203" cy="549000"/>
      </dsp:txXfrm>
    </dsp:sp>
    <dsp:sp modelId="{AD308A40-F237-41E0-9E55-0A40247C8E02}">
      <dsp:nvSpPr>
        <dsp:cNvPr id="0" name=""/>
        <dsp:cNvSpPr/>
      </dsp:nvSpPr>
      <dsp:spPr>
        <a:xfrm>
          <a:off x="0" y="1322388"/>
          <a:ext cx="3342603" cy="6084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Кіровоградський регіональний контактний центр - </a:t>
          </a:r>
          <a:r>
            <a:rPr lang="uk-UA" sz="1600" b="1" kern="1200" smtClean="0"/>
            <a:t>9</a:t>
          </a:r>
          <a:endParaRPr lang="uk-UA" sz="1600" kern="1200"/>
        </a:p>
      </dsp:txBody>
      <dsp:txXfrm>
        <a:off x="29700" y="1352088"/>
        <a:ext cx="3283203" cy="549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B4353B-C815-4962-AF4E-C9B2488BB0A7}">
      <dsp:nvSpPr>
        <dsp:cNvPr id="0" name=""/>
        <dsp:cNvSpPr/>
      </dsp:nvSpPr>
      <dsp:spPr>
        <a:xfrm>
          <a:off x="648077" y="0"/>
          <a:ext cx="2880320" cy="288032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95B8B4-2EE5-4313-B204-B33A67AB380C}">
      <dsp:nvSpPr>
        <dsp:cNvPr id="0" name=""/>
        <dsp:cNvSpPr/>
      </dsp:nvSpPr>
      <dsp:spPr>
        <a:xfrm>
          <a:off x="2069975" y="289579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/>
            <a:t>пропозиції (зауваження) – </a:t>
          </a:r>
          <a:r>
            <a:rPr lang="uk-UA" sz="1700" b="1" kern="1200" dirty="0" smtClean="0"/>
            <a:t>1</a:t>
          </a:r>
          <a:r>
            <a:rPr lang="uk-UA" sz="1700" kern="1200" dirty="0" smtClean="0"/>
            <a:t>;</a:t>
          </a:r>
          <a:endParaRPr lang="uk-UA" sz="1700" kern="1200" dirty="0"/>
        </a:p>
      </dsp:txBody>
      <dsp:txXfrm>
        <a:off x="2103259" y="322863"/>
        <a:ext cx="1805640" cy="615257"/>
      </dsp:txXfrm>
    </dsp:sp>
    <dsp:sp modelId="{8F43215B-2FA6-4A55-AADD-753A0740D726}">
      <dsp:nvSpPr>
        <dsp:cNvPr id="0" name=""/>
        <dsp:cNvSpPr/>
      </dsp:nvSpPr>
      <dsp:spPr>
        <a:xfrm>
          <a:off x="2069975" y="1056633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заява (клопотання) - </a:t>
          </a:r>
          <a:r>
            <a:rPr lang="uk-UA" sz="1700" b="1" kern="1200" smtClean="0"/>
            <a:t>35</a:t>
          </a:r>
          <a:endParaRPr lang="uk-UA" sz="1700" kern="1200"/>
        </a:p>
      </dsp:txBody>
      <dsp:txXfrm>
        <a:off x="2103259" y="1089917"/>
        <a:ext cx="1805640" cy="615257"/>
      </dsp:txXfrm>
    </dsp:sp>
    <dsp:sp modelId="{D798AD0D-EDDB-477D-802B-24D7DE82CF22}">
      <dsp:nvSpPr>
        <dsp:cNvPr id="0" name=""/>
        <dsp:cNvSpPr/>
      </dsp:nvSpPr>
      <dsp:spPr>
        <a:xfrm>
          <a:off x="2069975" y="1823686"/>
          <a:ext cx="1872208" cy="6818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smtClean="0"/>
            <a:t>скарга – </a:t>
          </a:r>
          <a:r>
            <a:rPr lang="uk-UA" sz="1700" b="1" kern="1200" smtClean="0"/>
            <a:t>7</a:t>
          </a:r>
          <a:r>
            <a:rPr lang="uk-UA" sz="1700" kern="1200" smtClean="0"/>
            <a:t>.</a:t>
          </a:r>
          <a:endParaRPr lang="uk-UA" sz="1700" kern="1200"/>
        </a:p>
      </dsp:txBody>
      <dsp:txXfrm>
        <a:off x="2103259" y="1856970"/>
        <a:ext cx="1805640" cy="615257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3B0D72-6478-4CCD-A531-05CE55BF920C}">
      <dsp:nvSpPr>
        <dsp:cNvPr id="0" name=""/>
        <dsp:cNvSpPr/>
      </dsp:nvSpPr>
      <dsp:spPr>
        <a:xfrm>
          <a:off x="0" y="3391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вирішено позитивно -</a:t>
          </a:r>
          <a:r>
            <a:rPr lang="uk-UA" sz="1800" b="1" kern="1200" smtClean="0"/>
            <a:t>10</a:t>
          </a:r>
          <a:endParaRPr lang="uk-UA" sz="1800" kern="1200"/>
        </a:p>
      </dsp:txBody>
      <dsp:txXfrm>
        <a:off x="20561" y="23952"/>
        <a:ext cx="4999438" cy="380078"/>
      </dsp:txXfrm>
    </dsp:sp>
    <dsp:sp modelId="{270E07B6-FD96-4F3E-872C-9FCCCC9A64E3}">
      <dsp:nvSpPr>
        <dsp:cNvPr id="0" name=""/>
        <dsp:cNvSpPr/>
      </dsp:nvSpPr>
      <dsp:spPr>
        <a:xfrm>
          <a:off x="0" y="47643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відмовлено у задоволенні - 0</a:t>
          </a:r>
          <a:endParaRPr lang="uk-UA" sz="1800" kern="1200"/>
        </a:p>
      </dsp:txBody>
      <dsp:txXfrm>
        <a:off x="20561" y="496993"/>
        <a:ext cx="4999438" cy="380078"/>
      </dsp:txXfrm>
    </dsp:sp>
    <dsp:sp modelId="{90A9B06F-0EDF-4C9A-B074-9891098958FD}">
      <dsp:nvSpPr>
        <dsp:cNvPr id="0" name=""/>
        <dsp:cNvSpPr/>
      </dsp:nvSpPr>
      <dsp:spPr>
        <a:xfrm>
          <a:off x="0" y="949472"/>
          <a:ext cx="5040560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800" kern="1200" smtClean="0"/>
            <a:t>дано роз’яснення - </a:t>
          </a:r>
          <a:r>
            <a:rPr lang="uk-UA" sz="1800" b="1" kern="1200" smtClean="0"/>
            <a:t>37</a:t>
          </a:r>
          <a:endParaRPr lang="uk-UA" sz="1800" kern="1200"/>
        </a:p>
      </dsp:txBody>
      <dsp:txXfrm>
        <a:off x="20561" y="970033"/>
        <a:ext cx="499943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C4D01E-A151-4667-834C-D0B2F12CA66A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01D7F2-0048-4351-A120-AA34C299817D}" type="slidenum">
              <a:rPr lang="ru-RU" smtClean="0"/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852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БТІ не зроблено!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0354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00916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БТІ не зроблено!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2150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r>
              <a:rPr lang="uk-UA" sz="24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У БТІ Не готово</a:t>
            </a:r>
            <a:endParaRPr lang="ru-RU" sz="2400" dirty="0">
              <a:solidFill>
                <a:srgbClr val="FF0000"/>
              </a:solidFill>
              <a:latin typeface="Arial" charset="0"/>
              <a:cs typeface="Arial" charset="0"/>
            </a:endParaRPr>
          </a:p>
        </p:txBody>
      </p:sp>
      <p:sp>
        <p:nvSpPr>
          <p:cNvPr id="45060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eaLnBrk="1" hangingPunct="1"/>
            <a:fld id="{3F7EAB73-B007-4D79-9419-8A078CBE4EC5}" type="slidenum">
              <a:rPr lang="ru-RU" sz="1200">
                <a:latin typeface="Calibri" pitchFamily="34" charset="0"/>
              </a:rPr>
              <a:pPr algn="r" eaLnBrk="1" hangingPunct="1"/>
              <a:t>8</a:t>
            </a:fld>
            <a:endParaRPr lang="ru-RU" sz="120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8255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У БТІ не готово!!!!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616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/>
              <a:t>Роботу по плану у БТІ не готово!!!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740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01D7F2-0048-4351-A120-AA34C299817D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114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708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416675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2A7DD1-0991-4690-B7A3-7765AC7E3152}" type="datetimeFigureOut">
              <a:rPr lang="ru-RU"/>
              <a:pPr>
                <a:defRPr/>
              </a:pPr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416675"/>
            <a:ext cx="2895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3BB0A-8BB7-4D3E-B6E4-1231F2E94B3F}" type="slidenum">
              <a:rPr lang="ru-RU"/>
              <a:pPr>
                <a:defRPr/>
              </a:pPr>
              <a:t>‹№›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2685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9936EA1-3124-408C-A4CA-0EE50005E4A7}" type="datetimeFigureOut">
              <a:rPr lang="ru-RU" smtClean="0"/>
              <a:t>07.05.2024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2A6AF9D-636D-4B79-88E5-85EC0A9741D4}" type="slidenum">
              <a:rPr lang="ru-RU" smtClean="0"/>
              <a:t>‹№›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  <p:sldLayoutId id="2147483804" r:id="rId12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7.xml"/><Relationship Id="rId3" Type="http://schemas.openxmlformats.org/officeDocument/2006/relationships/chart" Target="../charts/chart14.xml"/><Relationship Id="rId7" Type="http://schemas.openxmlformats.org/officeDocument/2006/relationships/chart" Target="../charts/chart1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chart" Target="../charts/chart15.xml"/><Relationship Id="rId9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7" Type="http://schemas.openxmlformats.org/officeDocument/2006/relationships/chart" Target="../charts/chart21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chart" Target="../charts/chart2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chart" Target="../charts/chart22.xml"/><Relationship Id="rId7" Type="http://schemas.openxmlformats.org/officeDocument/2006/relationships/chart" Target="../charts/chart2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chart" Target="../charts/chart24.xml"/><Relationship Id="rId5" Type="http://schemas.openxmlformats.org/officeDocument/2006/relationships/image" Target="../media/image30.jpeg"/><Relationship Id="rId4" Type="http://schemas.openxmlformats.org/officeDocument/2006/relationships/chart" Target="../charts/chart23.xml"/><Relationship Id="rId9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7.xml"/><Relationship Id="rId2" Type="http://schemas.openxmlformats.org/officeDocument/2006/relationships/chart" Target="../charts/chart2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chart" Target="../charts/chart33.xml"/><Relationship Id="rId3" Type="http://schemas.openxmlformats.org/officeDocument/2006/relationships/chart" Target="../charts/chart29.xml"/><Relationship Id="rId7" Type="http://schemas.openxmlformats.org/officeDocument/2006/relationships/chart" Target="../charts/chart32.xml"/><Relationship Id="rId12" Type="http://schemas.openxmlformats.org/officeDocument/2006/relationships/image" Target="../media/image37.jpeg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5.jpeg"/><Relationship Id="rId11" Type="http://schemas.openxmlformats.org/officeDocument/2006/relationships/image" Target="../media/image36.jpeg"/><Relationship Id="rId5" Type="http://schemas.openxmlformats.org/officeDocument/2006/relationships/chart" Target="../charts/chart31.xml"/><Relationship Id="rId10" Type="http://schemas.openxmlformats.org/officeDocument/2006/relationships/chart" Target="../charts/chart35.xml"/><Relationship Id="rId4" Type="http://schemas.openxmlformats.org/officeDocument/2006/relationships/chart" Target="../charts/chart30.xml"/><Relationship Id="rId9" Type="http://schemas.openxmlformats.org/officeDocument/2006/relationships/chart" Target="../charts/chart3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chart" Target="../charts/chart36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hyperlink" Target="https://suspilne.media/tag/koronavirus/" TargetMode="Externa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6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3.jpe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image" Target="../media/image58.jpeg"/><Relationship Id="rId16" Type="http://schemas.openxmlformats.org/officeDocument/2006/relationships/diagramColors" Target="../diagrams/colors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4.xml"/><Relationship Id="rId11" Type="http://schemas.openxmlformats.org/officeDocument/2006/relationships/diagramColors" Target="../diagrams/colors5.xml"/><Relationship Id="rId5" Type="http://schemas.openxmlformats.org/officeDocument/2006/relationships/diagramQuickStyle" Target="../diagrams/quickStyle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4" Type="http://schemas.openxmlformats.org/officeDocument/2006/relationships/diagramLayout" Target="../diagrams/layout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eg"/><Relationship Id="rId5" Type="http://schemas.openxmlformats.org/officeDocument/2006/relationships/chart" Target="../charts/chart5.xml"/><Relationship Id="rId4" Type="http://schemas.openxmlformats.org/officeDocument/2006/relationships/chart" Target="../charts/char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957" y="404664"/>
            <a:ext cx="8496944" cy="2880320"/>
          </a:xfrm>
        </p:spPr>
        <p:txBody>
          <a:bodyPr>
            <a:noAutofit/>
          </a:bodyPr>
          <a:lstStyle/>
          <a:p>
            <a:r>
              <a:rPr lang="uk-UA" sz="3200" dirty="0" smtClean="0">
                <a:ln>
                  <a:noFill/>
                </a:ln>
                <a:solidFill>
                  <a:schemeClr val="bg1"/>
                </a:solidFill>
                <a:effectLst/>
                <a:latin typeface="Tahoma" pitchFamily="34" charset="0"/>
                <a:cs typeface="Tahoma" pitchFamily="34" charset="0"/>
              </a:rPr>
              <a:t>Підсумки роботи</a:t>
            </a:r>
            <a: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C00000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закладів охорони здоров</a:t>
            </a:r>
            <a:r>
              <a:rPr lang="en-US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’</a:t>
            </a: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я</a:t>
            </a:r>
            <a:b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u="sng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 </a:t>
            </a: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/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міста Кропивницького</a:t>
            </a:r>
            <a:b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</a:br>
            <a:r>
              <a:rPr lang="uk-UA" sz="3200" dirty="0" smtClean="0">
                <a:ln>
                  <a:noFill/>
                </a:ln>
                <a:solidFill>
                  <a:srgbClr val="000099"/>
                </a:solidFill>
                <a:effectLst/>
                <a:latin typeface="Tahoma" pitchFamily="34" charset="0"/>
                <a:cs typeface="Tahoma" pitchFamily="34" charset="0"/>
              </a:rPr>
              <a:t>за І квартал 2024 року</a:t>
            </a:r>
            <a:endParaRPr lang="ru-RU" sz="3200" dirty="0">
              <a:ln>
                <a:noFill/>
              </a:ln>
              <a:solidFill>
                <a:srgbClr val="000099"/>
              </a:solidFill>
              <a:effectLst/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63142" y="5706616"/>
            <a:ext cx="5724525" cy="962744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1600" b="1" dirty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УПРАВЛІННЯ  ОХОРОНИ  ЗДОРОВ’Я</a:t>
            </a:r>
            <a:endParaRPr lang="ru-RU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КРОПИВНИЦЬКОЇ</a:t>
            </a:r>
            <a:endParaRPr lang="uk-UA" sz="1600" b="1" dirty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  <a:p>
            <a:r>
              <a:rPr lang="uk-UA" sz="1600" b="1" dirty="0" smtClean="0">
                <a:ln w="50800"/>
                <a:solidFill>
                  <a:schemeClr val="bg1"/>
                </a:solidFill>
                <a:latin typeface="Tahoma" pitchFamily="34" charset="0"/>
                <a:ea typeface="Times New Roman"/>
                <a:cs typeface="Tahoma" pitchFamily="34" charset="0"/>
              </a:rPr>
              <a:t>МІСЬКОЇ РАДИ</a:t>
            </a:r>
            <a:endParaRPr lang="ru-RU" sz="1600" b="1" dirty="0" smtClean="0">
              <a:ln w="50800"/>
              <a:solidFill>
                <a:schemeClr val="bg1"/>
              </a:solidFill>
              <a:latin typeface="Tahoma" pitchFamily="34" charset="0"/>
              <a:ea typeface="Times New Roman"/>
              <a:cs typeface="Tahoma" pitchFamily="34" charset="0"/>
            </a:endParaRPr>
          </a:p>
        </p:txBody>
      </p:sp>
      <p:pic>
        <p:nvPicPr>
          <p:cNvPr id="1026" name="Picture 2" descr="E:\Мои документы\Downloads\simejnij-620x22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2167" y="3429000"/>
            <a:ext cx="5905500" cy="2133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78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40768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Серед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u="sng" dirty="0">
                <a:solidFill>
                  <a:srgbClr val="C00000"/>
                </a:solidFill>
                <a:effectLst/>
                <a:latin typeface="Times New Roman"/>
              </a:rPr>
              <a:t>підлітків</a:t>
            </a:r>
            <a:r>
              <a:rPr lang="uk-UA" sz="3600" dirty="0">
                <a:solidFill>
                  <a:prstClr val="black">
                    <a:lumMod val="50000"/>
                  </a:prstClr>
                </a:solidFill>
                <a:effectLst/>
                <a:latin typeface="Times New Roman"/>
              </a:rPr>
              <a:t> </a:t>
            </a: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та захворюваності </a:t>
            </a:r>
            <a: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  <a:t/>
            </a:r>
            <a:br>
              <a:rPr lang="uk-UA" sz="3600" dirty="0">
                <a:solidFill>
                  <a:prstClr val="black"/>
                </a:solidFill>
                <a:effectLst/>
                <a:latin typeface="Times New Roman"/>
              </a:rPr>
            </a:br>
            <a:r>
              <a:rPr lang="uk-UA" sz="2800" dirty="0">
                <a:solidFill>
                  <a:prstClr val="black"/>
                </a:solidFill>
                <a:effectLst/>
                <a:latin typeface="Times New Roman"/>
              </a:rPr>
              <a:t>(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на </a:t>
            </a:r>
            <a:r>
              <a:rPr lang="uk-UA" sz="2700" dirty="0" smtClean="0">
                <a:solidFill>
                  <a:prstClr val="black"/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prstClr val="black"/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rgbClr val="0000FF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1484784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1556792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046820742"/>
              </p:ext>
            </p:extLst>
          </p:nvPr>
        </p:nvGraphicFramePr>
        <p:xfrm>
          <a:off x="142129" y="2048538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745824845"/>
              </p:ext>
            </p:extLst>
          </p:nvPr>
        </p:nvGraphicFramePr>
        <p:xfrm>
          <a:off x="4516622" y="1813383"/>
          <a:ext cx="4644008" cy="3950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" name="Picture 14" descr="E:\Мои документы\Downloads\041simp.jpg.300x300_q8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384088"/>
            <a:ext cx="1917617" cy="1378024"/>
          </a:xfrm>
          <a:prstGeom prst="rect">
            <a:avLst/>
          </a:prstGeom>
          <a:noFill/>
          <a:ln w="25400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E:\Мои документы\Downloads\image0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008" y="5384088"/>
            <a:ext cx="1931492" cy="1378024"/>
          </a:xfrm>
          <a:prstGeom prst="rect">
            <a:avLst/>
          </a:prstGeom>
          <a:noFill/>
          <a:ln w="22225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443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28800"/>
            <a:ext cx="4474840" cy="657199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Поширеність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700808"/>
            <a:ext cx="4391471" cy="585191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>
                    <a:lumMod val="75000"/>
                  </a:schemeClr>
                </a:solidFill>
              </a:rPr>
              <a:t>захворюваність</a:t>
            </a:r>
            <a:endParaRPr lang="ru-RU" b="1" dirty="0">
              <a:solidFill>
                <a:schemeClr val="bg1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86646839"/>
              </p:ext>
            </p:extLst>
          </p:nvPr>
        </p:nvGraphicFramePr>
        <p:xfrm>
          <a:off x="467544" y="2348880"/>
          <a:ext cx="4536504" cy="33355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81184601"/>
              </p:ext>
            </p:extLst>
          </p:nvPr>
        </p:nvGraphicFramePr>
        <p:xfrm>
          <a:off x="5004048" y="2276872"/>
          <a:ext cx="4139952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12" descr="images (47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514429"/>
            <a:ext cx="2519362" cy="126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E:\Мои документы\Downloads\detskaya_medicin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89376"/>
            <a:ext cx="1922512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E:\Мои документы\Downloads\images (90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589376"/>
            <a:ext cx="2016224" cy="1185528"/>
          </a:xfrm>
          <a:prstGeom prst="rect">
            <a:avLst/>
          </a:prstGeom>
          <a:noFill/>
          <a:ln w="381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0"/>
          <p:cNvSpPr txBox="1">
            <a:spLocks noChangeArrowheads="1"/>
          </p:cNvSpPr>
          <p:nvPr/>
        </p:nvSpPr>
        <p:spPr bwMode="auto">
          <a:xfrm>
            <a:off x="107504" y="80436"/>
            <a:ext cx="9144000" cy="1508105"/>
          </a:xfrm>
          <a:prstGeom prst="rect">
            <a:avLst/>
          </a:prstGeom>
          <a:noFill/>
          <a:ln w="38100">
            <a:noFill/>
            <a:prstDash val="solid"/>
          </a:ln>
        </p:spPr>
        <p:txBody>
          <a:bodyPr vert="horz" wrap="square" anchor="ctr">
            <a:sp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Показники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поширеності</a:t>
            </a:r>
            <a:r>
              <a:rPr lang="uk-UA" sz="3200" dirty="0" smtClean="0">
                <a:solidFill>
                  <a:srgbClr val="0000FF"/>
                </a:solidFill>
                <a:effectLst/>
                <a:latin typeface="+mn-lt"/>
              </a:rPr>
              <a:t> </a:t>
            </a:r>
            <a:r>
              <a:rPr lang="uk-UA" sz="3200" dirty="0" smtClean="0">
                <a:solidFill>
                  <a:schemeClr val="bg1">
                    <a:lumMod val="75000"/>
                  </a:schemeClr>
                </a:solidFill>
                <a:effectLst/>
                <a:latin typeface="+mn-lt"/>
              </a:rPr>
              <a:t>та захворюваності </a:t>
            </a:r>
            <a: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  <a:t>дитячого населення </a:t>
            </a:r>
            <a:br>
              <a:rPr lang="uk-UA" sz="3600" u="sng" dirty="0" smtClean="0">
                <a:solidFill>
                  <a:srgbClr val="C00000"/>
                </a:solidFill>
                <a:effectLst/>
                <a:latin typeface="+mn-lt"/>
              </a:rPr>
            </a:b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(на </a:t>
            </a: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100 </a:t>
            </a:r>
            <a:r>
              <a:rPr lang="uk-UA" sz="2400" dirty="0" smtClean="0">
                <a:solidFill>
                  <a:schemeClr val="bg1"/>
                </a:solidFill>
                <a:effectLst/>
                <a:latin typeface="+mn-lt"/>
              </a:rPr>
              <a:t>тис. відповідного населення)</a:t>
            </a:r>
            <a:endParaRPr lang="ru-RU" sz="2400" dirty="0">
              <a:solidFill>
                <a:schemeClr val="bg1"/>
              </a:solidFill>
              <a:effectLst/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337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273050"/>
            <a:ext cx="4968552" cy="11430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Показники  </a:t>
            </a:r>
            <a:b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</a:br>
            <a:r>
              <a:rPr lang="uk-UA" sz="4000" dirty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онкологічної </a:t>
            </a:r>
            <a:r>
              <a:rPr lang="uk-UA" sz="4000" dirty="0" smtClean="0">
                <a:solidFill>
                  <a:schemeClr val="bg2">
                    <a:lumMod val="25000"/>
                  </a:schemeClr>
                </a:solidFill>
                <a:effectLst/>
                <a:latin typeface="+mn-lt"/>
              </a:rPr>
              <a:t>служби</a:t>
            </a:r>
            <a:endParaRPr lang="ru-RU" sz="4000" dirty="0">
              <a:solidFill>
                <a:schemeClr val="bg2">
                  <a:lumMod val="25000"/>
                </a:schemeClr>
              </a:solidFill>
              <a:latin typeface="+mn-lt"/>
            </a:endParaRPr>
          </a:p>
        </p:txBody>
      </p:sp>
      <p:graphicFrame>
        <p:nvGraphicFramePr>
          <p:cNvPr id="9" name="Object 5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69024675"/>
              </p:ext>
            </p:extLst>
          </p:nvPr>
        </p:nvGraphicFramePr>
        <p:xfrm>
          <a:off x="16808" y="1508030"/>
          <a:ext cx="4747592" cy="30222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Object 6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3110136769"/>
              </p:ext>
            </p:extLst>
          </p:nvPr>
        </p:nvGraphicFramePr>
        <p:xfrm>
          <a:off x="5094989" y="1548695"/>
          <a:ext cx="4047363" cy="2700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2" descr="E:\Мои документы\Downloads\1485867773_0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16" y="140979"/>
            <a:ext cx="2034912" cy="1315153"/>
          </a:xfrm>
          <a:prstGeom prst="rect">
            <a:avLst/>
          </a:prstGeom>
          <a:noFill/>
          <a:ln w="38100">
            <a:solidFill>
              <a:srgbClr val="0000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9" descr="images (69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23027"/>
            <a:ext cx="1901207" cy="1315153"/>
          </a:xfrm>
          <a:prstGeom prst="rect">
            <a:avLst/>
          </a:prstGeom>
          <a:noFill/>
          <a:ln w="4127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5389346"/>
              </p:ext>
            </p:extLst>
          </p:nvPr>
        </p:nvGraphicFramePr>
        <p:xfrm>
          <a:off x="25184" y="4428001"/>
          <a:ext cx="4236582" cy="2301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3403557"/>
              </p:ext>
            </p:extLst>
          </p:nvPr>
        </p:nvGraphicFramePr>
        <p:xfrm>
          <a:off x="5419368" y="4149080"/>
          <a:ext cx="3617128" cy="2708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pic>
        <p:nvPicPr>
          <p:cNvPr id="12" name="Picture 4" descr="Похожее изображение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7603" y="4324205"/>
            <a:ext cx="1833622" cy="128239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757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0"/>
          <p:cNvSpPr>
            <a:spLocks noGrp="1" noChangeArrowheads="1"/>
          </p:cNvSpPr>
          <p:nvPr>
            <p:ph sz="quarter" idx="2"/>
          </p:nvPr>
        </p:nvSpPr>
        <p:spPr>
          <a:xfrm>
            <a:off x="251520" y="2060848"/>
            <a:ext cx="8579296" cy="453650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800" b="1" u="sng" kern="0" dirty="0">
                <a:solidFill>
                  <a:sysClr val="windowText" lastClr="000000"/>
                </a:solidFill>
              </a:rPr>
              <a:t>З</a:t>
            </a:r>
            <a:r>
              <a:rPr kumimoji="0" lang="uk-UA" sz="2800" b="1" i="0" u="sng" strike="noStrike" kern="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ниження</a:t>
            </a: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захворюваності: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Гострі</a:t>
            </a:r>
            <a:r>
              <a:rPr kumimoji="0" lang="uk-UA" sz="24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кишкові інфекції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– на </a:t>
            </a:r>
            <a:r>
              <a:rPr lang="uk-UA" sz="2400" b="1" u="sng" kern="0" dirty="0" smtClean="0">
                <a:solidFill>
                  <a:schemeClr val="bg1"/>
                </a:solidFill>
              </a:rPr>
              <a:t>72,2</a:t>
            </a:r>
            <a:r>
              <a:rPr lang="uk-UA" sz="2400" b="1" kern="0" dirty="0" smtClean="0">
                <a:solidFill>
                  <a:schemeClr val="bg1"/>
                </a:solidFill>
              </a:rPr>
              <a:t>%;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Грип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– на </a:t>
            </a:r>
            <a:r>
              <a:rPr kumimoji="0" lang="uk-UA" sz="24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63,95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%;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uk-UA" sz="2800" b="1" i="0" u="sng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800" b="1" i="0" u="sng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Зростання захворюваності: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Хронічні в</a:t>
            </a:r>
            <a:r>
              <a:rPr lang="uk-UA" sz="2400" b="1" kern="0" noProof="0" dirty="0" err="1" smtClean="0">
                <a:solidFill>
                  <a:schemeClr val="bg1"/>
                </a:solidFill>
              </a:rPr>
              <a:t>ірусні</a:t>
            </a:r>
            <a:r>
              <a:rPr lang="uk-UA" sz="2400" b="1" kern="0" noProof="0" dirty="0" smtClean="0">
                <a:solidFill>
                  <a:schemeClr val="bg1"/>
                </a:solidFill>
              </a:rPr>
              <a:t> гепатити</a:t>
            </a:r>
            <a:r>
              <a:rPr kumimoji="0" lang="uk-UA" sz="24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– </a:t>
            </a:r>
            <a:r>
              <a:rPr lang="uk-UA" sz="2400" b="1" kern="0" dirty="0" smtClean="0">
                <a:solidFill>
                  <a:schemeClr val="bg1"/>
                </a:solidFill>
              </a:rPr>
              <a:t>в 2,6 разів</a:t>
            </a:r>
            <a:r>
              <a:rPr kumimoji="0" lang="uk-UA" sz="24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; (44 – 2024р., 17 – 2023р.)</a:t>
            </a:r>
          </a:p>
          <a:p>
            <a:pPr marL="0" lvl="1" indent="0">
              <a:spcBef>
                <a:spcPts val="0"/>
              </a:spcBef>
              <a:buClrTx/>
              <a:buSzTx/>
              <a:buNone/>
              <a:defRPr/>
            </a:pPr>
            <a:r>
              <a:rPr lang="uk-UA" sz="2400" b="1" kern="0" dirty="0" smtClean="0">
                <a:solidFill>
                  <a:schemeClr val="bg1"/>
                </a:solidFill>
              </a:rPr>
              <a:t>Вітряна віспа – в 55 разів;</a:t>
            </a:r>
            <a:r>
              <a:rPr lang="uk-UA" sz="2400" b="1" kern="0" dirty="0">
                <a:solidFill>
                  <a:schemeClr val="bg1"/>
                </a:solidFill>
              </a:rPr>
              <a:t> </a:t>
            </a:r>
            <a:r>
              <a:rPr lang="uk-UA" sz="2400" b="1" kern="0" dirty="0" smtClean="0">
                <a:solidFill>
                  <a:schemeClr val="bg1"/>
                </a:solidFill>
              </a:rPr>
              <a:t>(609 </a:t>
            </a:r>
            <a:r>
              <a:rPr lang="uk-UA" sz="2400" b="1" kern="0" dirty="0">
                <a:solidFill>
                  <a:schemeClr val="bg1"/>
                </a:solidFill>
              </a:rPr>
              <a:t>– 2024р., </a:t>
            </a:r>
            <a:r>
              <a:rPr lang="uk-UA" sz="2400" b="1" kern="0" dirty="0" smtClean="0">
                <a:solidFill>
                  <a:schemeClr val="bg1"/>
                </a:solidFill>
              </a:rPr>
              <a:t>11 </a:t>
            </a:r>
            <a:r>
              <a:rPr lang="uk-UA" sz="2400" b="1" kern="0" dirty="0">
                <a:solidFill>
                  <a:schemeClr val="bg1"/>
                </a:solidFill>
              </a:rPr>
              <a:t>– 2023р</a:t>
            </a:r>
            <a:r>
              <a:rPr lang="uk-UA" sz="2400" b="1" kern="0" dirty="0" smtClean="0">
                <a:solidFill>
                  <a:schemeClr val="bg1"/>
                </a:solidFill>
              </a:rPr>
              <a:t>.)</a:t>
            </a:r>
          </a:p>
          <a:p>
            <a:pPr marL="0" marR="0" lvl="1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ГРВІ</a:t>
            </a:r>
            <a:r>
              <a:rPr kumimoji="0" lang="uk-UA" sz="2400" b="1" i="0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 – на 24,1%.</a:t>
            </a:r>
            <a:endParaRPr kumimoji="0" lang="ru-RU" sz="2400" b="1" i="0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</a:endParaRPr>
          </a:p>
        </p:txBody>
      </p:sp>
      <p:pic>
        <p:nvPicPr>
          <p:cNvPr id="7" name="Picture 66" descr="images (36)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24128" y="2146766"/>
            <a:ext cx="2619375" cy="1743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E:\Мои документы\Downloads\random-160314165839-thumbnail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60648"/>
            <a:ext cx="2504256" cy="16596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627784" y="544012"/>
            <a:ext cx="65162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Показники інфекційної </a:t>
            </a:r>
          </a:p>
          <a:p>
            <a:pPr algn="ctr">
              <a:defRPr/>
            </a:pPr>
            <a:r>
              <a:rPr lang="uk-UA" sz="4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захворюваності </a:t>
            </a:r>
          </a:p>
        </p:txBody>
      </p:sp>
    </p:spTree>
    <p:extLst>
      <p:ext uri="{BB962C8B-B14F-4D97-AF65-F5344CB8AC3E}">
        <p14:creationId xmlns:p14="http://schemas.microsoft.com/office/powerpoint/2010/main" val="364359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07703" y="0"/>
            <a:ext cx="5364633" cy="1124744"/>
          </a:xfrm>
        </p:spPr>
        <p:txBody>
          <a:bodyPr>
            <a:noAutofit/>
          </a:bodyPr>
          <a:lstStyle/>
          <a:p>
            <a:r>
              <a:rPr lang="uk-UA" sz="4000" u="sng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Імунізація населення </a:t>
            </a:r>
            <a:r>
              <a:rPr lang="uk-UA" sz="4000" dirty="0" err="1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профщеплення</a:t>
            </a:r>
            <a:r>
              <a:rPr lang="uk-UA" sz="4000" dirty="0" smtClean="0">
                <a:ln>
                  <a:noFill/>
                </a:ln>
                <a:solidFill>
                  <a:srgbClr val="0033CC"/>
                </a:solidFill>
                <a:effectLst/>
                <a:latin typeface="Times New Roman" pitchFamily="18" charset="0"/>
                <a:cs typeface="Times New Roman" pitchFamily="18" charset="0"/>
              </a:rPr>
              <a:t> проти:</a:t>
            </a:r>
            <a:endParaRPr lang="ru-RU" sz="4000" dirty="0">
              <a:solidFill>
                <a:srgbClr val="0033CC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99592" y="3821618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Туберкульозу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1" name="Текст 2"/>
          <p:cNvSpPr>
            <a:spLocks noGrp="1"/>
          </p:cNvSpPr>
          <p:nvPr>
            <p:ph type="body" sz="half" idx="3"/>
          </p:nvPr>
        </p:nvSpPr>
        <p:spPr>
          <a:xfrm>
            <a:off x="5479988" y="1289825"/>
            <a:ext cx="2016224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Кору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5" name="Текст 2"/>
          <p:cNvSpPr>
            <a:spLocks noGrp="1"/>
          </p:cNvSpPr>
          <p:nvPr>
            <p:ph sz="quarter" idx="2"/>
          </p:nvPr>
        </p:nvSpPr>
        <p:spPr>
          <a:xfrm>
            <a:off x="1187624" y="1332837"/>
            <a:ext cx="2818656" cy="597744"/>
          </a:xfrm>
        </p:spPr>
        <p:txBody>
          <a:bodyPr>
            <a:noAutofit/>
          </a:bodyPr>
          <a:lstStyle/>
          <a:p>
            <a:pPr algn="ctr"/>
            <a:r>
              <a:rPr lang="uk-UA" b="1" cap="none" dirty="0" smtClean="0">
                <a:solidFill>
                  <a:srgbClr val="0033CC"/>
                </a:solidFill>
              </a:rPr>
              <a:t>Дифтерії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sp>
        <p:nvSpPr>
          <p:cNvPr id="16" name="Текст 2"/>
          <p:cNvSpPr>
            <a:spLocks noGrp="1"/>
          </p:cNvSpPr>
          <p:nvPr>
            <p:ph sz="quarter" idx="4"/>
          </p:nvPr>
        </p:nvSpPr>
        <p:spPr>
          <a:xfrm>
            <a:off x="5897156" y="3876745"/>
            <a:ext cx="2818656" cy="597744"/>
          </a:xfrm>
        </p:spPr>
        <p:txBody>
          <a:bodyPr>
            <a:noAutofit/>
          </a:bodyPr>
          <a:lstStyle/>
          <a:p>
            <a:pPr marL="137160" indent="0" algn="ctr">
              <a:buNone/>
            </a:pPr>
            <a:r>
              <a:rPr lang="uk-UA" b="1" cap="none" dirty="0" smtClean="0">
                <a:solidFill>
                  <a:srgbClr val="0033CC"/>
                </a:solidFill>
              </a:rPr>
              <a:t>Поліомієліту</a:t>
            </a:r>
            <a:endParaRPr lang="ru-RU" b="1" cap="none" dirty="0">
              <a:solidFill>
                <a:srgbClr val="0033CC"/>
              </a:solidFill>
            </a:endParaRPr>
          </a:p>
        </p:txBody>
      </p:sp>
      <p:graphicFrame>
        <p:nvGraphicFramePr>
          <p:cNvPr id="12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39333240"/>
              </p:ext>
            </p:extLst>
          </p:nvPr>
        </p:nvGraphicFramePr>
        <p:xfrm>
          <a:off x="3686931" y="1847277"/>
          <a:ext cx="5292080" cy="2016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4854451"/>
              </p:ext>
            </p:extLst>
          </p:nvPr>
        </p:nvGraphicFramePr>
        <p:xfrm>
          <a:off x="126566" y="1794748"/>
          <a:ext cx="4292364" cy="21212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2470469"/>
              </p:ext>
            </p:extLst>
          </p:nvPr>
        </p:nvGraphicFramePr>
        <p:xfrm>
          <a:off x="4644008" y="4310188"/>
          <a:ext cx="4499992" cy="2448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7" name="Picture 15" descr="vacunas-niño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2" y="117439"/>
            <a:ext cx="1764159" cy="1265885"/>
          </a:xfrm>
          <a:prstGeom prst="rect">
            <a:avLst/>
          </a:prstGeom>
          <a:noFill/>
          <a:ln w="41275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Мои документы\Downloads\beremennost-i-privivka-ot-grippa_22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66" y="117439"/>
            <a:ext cx="1800200" cy="1246528"/>
          </a:xfrm>
          <a:prstGeom prst="rect">
            <a:avLst/>
          </a:prstGeom>
          <a:noFill/>
          <a:ln w="41275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" name="Объект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51596"/>
              </p:ext>
            </p:extLst>
          </p:nvPr>
        </p:nvGraphicFramePr>
        <p:xfrm>
          <a:off x="347126" y="4432652"/>
          <a:ext cx="4716016" cy="23405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1518353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97945"/>
            <a:ext cx="6922680" cy="810775"/>
          </a:xfrm>
        </p:spPr>
        <p:txBody>
          <a:bodyPr>
            <a:noAutofit/>
          </a:bodyPr>
          <a:lstStyle/>
          <a:p>
            <a:r>
              <a:rPr lang="uk-UA" sz="4800" u="sng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Стаціонарна </a:t>
            </a:r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допомога</a:t>
            </a:r>
            <a:endParaRPr lang="ru-RU" sz="4800" u="sng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4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656563723"/>
              </p:ext>
            </p:extLst>
          </p:nvPr>
        </p:nvGraphicFramePr>
        <p:xfrm>
          <a:off x="107504" y="1124744"/>
          <a:ext cx="5209296" cy="34252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Объект 1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581406636"/>
              </p:ext>
            </p:extLst>
          </p:nvPr>
        </p:nvGraphicFramePr>
        <p:xfrm>
          <a:off x="5004048" y="4077073"/>
          <a:ext cx="4139952" cy="2716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7" name="Picture 9" descr="images (60)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39" y="188950"/>
            <a:ext cx="1907705" cy="1067721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0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1457315"/>
              </p:ext>
            </p:extLst>
          </p:nvPr>
        </p:nvGraphicFramePr>
        <p:xfrm>
          <a:off x="132224" y="4149080"/>
          <a:ext cx="3143632" cy="2678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2592676"/>
              </p:ext>
            </p:extLst>
          </p:nvPr>
        </p:nvGraphicFramePr>
        <p:xfrm>
          <a:off x="4499992" y="980728"/>
          <a:ext cx="4454597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pic>
        <p:nvPicPr>
          <p:cNvPr id="13" name="Picture 5" descr="images (50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893" y="4161539"/>
            <a:ext cx="2042156" cy="1284320"/>
          </a:xfrm>
          <a:prstGeom prst="rect">
            <a:avLst/>
          </a:prstGeom>
          <a:noFill/>
          <a:ln w="34925">
            <a:solidFill>
              <a:srgbClr val="00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00576" y="5517257"/>
            <a:ext cx="2016224" cy="1200932"/>
          </a:xfrm>
          <a:prstGeom prst="rect">
            <a:avLst/>
          </a:prstGeom>
          <a:noFill/>
          <a:ln w="34925">
            <a:solidFill>
              <a:srgbClr val="0033CC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061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864096"/>
          </a:xfrm>
        </p:spPr>
        <p:txBody>
          <a:bodyPr>
            <a:noAutofit/>
          </a:bodyPr>
          <a:lstStyle/>
          <a:p>
            <a:r>
              <a:rPr lang="uk-UA" sz="4800" u="sng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Хірургічна допомога</a:t>
            </a:r>
            <a:endParaRPr lang="ru-RU" sz="4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682524863"/>
              </p:ext>
            </p:extLst>
          </p:nvPr>
        </p:nvGraphicFramePr>
        <p:xfrm>
          <a:off x="207203" y="1412776"/>
          <a:ext cx="5084877" cy="30963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518792"/>
              </p:ext>
            </p:extLst>
          </p:nvPr>
        </p:nvGraphicFramePr>
        <p:xfrm>
          <a:off x="4788024" y="3645024"/>
          <a:ext cx="4261792" cy="30854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 descr="E:\Мои документы\Downloads\images (59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4119" y="1196752"/>
            <a:ext cx="313634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 r="-81" b="15555"/>
          <a:stretch>
            <a:fillRect/>
          </a:stretch>
        </p:blipFill>
        <p:spPr>
          <a:xfrm>
            <a:off x="755576" y="4628573"/>
            <a:ext cx="3312368" cy="1927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  <p:extLst>
      <p:ext uri="{BB962C8B-B14F-4D97-AF65-F5344CB8AC3E}">
        <p14:creationId xmlns:p14="http://schemas.microsoft.com/office/powerpoint/2010/main" val="1688427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2307" cy="548680"/>
          </a:xfrm>
        </p:spPr>
        <p:txBody>
          <a:bodyPr>
            <a:noAutofit/>
          </a:bodyPr>
          <a:lstStyle/>
          <a:p>
            <a:r>
              <a:rPr lang="uk-UA" sz="2600" u="sng" dirty="0">
                <a:solidFill>
                  <a:srgbClr val="0000FF"/>
                </a:solidFill>
                <a:effectLst/>
                <a:latin typeface="Times New Roman"/>
              </a:rPr>
              <a:t>Робота </a:t>
            </a:r>
            <a:r>
              <a:rPr lang="uk-UA" sz="2600" u="sng" dirty="0" smtClean="0">
                <a:solidFill>
                  <a:srgbClr val="0000FF"/>
                </a:solidFill>
                <a:effectLst/>
                <a:latin typeface="Times New Roman"/>
              </a:rPr>
              <a:t>акушерсько-гінекологічної та педіатричної служб</a:t>
            </a:r>
            <a:endParaRPr lang="ru-RU" sz="2600" u="sng" dirty="0">
              <a:solidFill>
                <a:srgbClr val="0000FF"/>
              </a:solidFill>
            </a:endParaRPr>
          </a:p>
        </p:txBody>
      </p:sp>
      <p:graphicFrame>
        <p:nvGraphicFramePr>
          <p:cNvPr id="14" name="Объект 2"/>
          <p:cNvGraphicFramePr>
            <a:graphicFrameLocks noGrp="1" noChangeAspect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2459359772"/>
              </p:ext>
            </p:extLst>
          </p:nvPr>
        </p:nvGraphicFramePr>
        <p:xfrm>
          <a:off x="35423" y="1311192"/>
          <a:ext cx="4932040" cy="17693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2"/>
          <p:cNvGraphicFramePr>
            <a:graphicFrameLocks noGrp="1" noChangeAspect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881783508"/>
              </p:ext>
            </p:extLst>
          </p:nvPr>
        </p:nvGraphicFramePr>
        <p:xfrm>
          <a:off x="4489584" y="2492896"/>
          <a:ext cx="4654416" cy="1584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6138512"/>
              </p:ext>
            </p:extLst>
          </p:nvPr>
        </p:nvGraphicFramePr>
        <p:xfrm>
          <a:off x="4650126" y="5351822"/>
          <a:ext cx="4499992" cy="1506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7046043"/>
              </p:ext>
            </p:extLst>
          </p:nvPr>
        </p:nvGraphicFramePr>
        <p:xfrm>
          <a:off x="5220072" y="3768361"/>
          <a:ext cx="3757075" cy="15834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2" name="Picture 10" descr="images (18)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78" y="3046371"/>
            <a:ext cx="1407100" cy="91893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6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1617374"/>
              </p:ext>
            </p:extLst>
          </p:nvPr>
        </p:nvGraphicFramePr>
        <p:xfrm>
          <a:off x="5146166" y="836712"/>
          <a:ext cx="3853817" cy="17281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35423" y="447096"/>
            <a:ext cx="4023772" cy="864096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По даним </a:t>
            </a:r>
          </a:p>
          <a:p>
            <a:r>
              <a:rPr lang="uk-UA" sz="2600" u="sng" dirty="0" smtClean="0">
                <a:solidFill>
                  <a:srgbClr val="FF0000"/>
                </a:solidFill>
                <a:effectLst/>
                <a:latin typeface="Times New Roman"/>
              </a:rPr>
              <a:t>Пологового будинку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5126247" y="381264"/>
            <a:ext cx="4023772" cy="599464"/>
          </a:xfrm>
          <a:prstGeom prst="rect">
            <a:avLst/>
          </a:prstGeom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600" u="sng" dirty="0" smtClean="0">
                <a:solidFill>
                  <a:schemeClr val="bg1"/>
                </a:solidFill>
                <a:effectLst/>
                <a:latin typeface="Times New Roman"/>
              </a:rPr>
              <a:t>По даним </a:t>
            </a:r>
            <a:r>
              <a:rPr lang="uk-UA" sz="2600" u="sng" dirty="0" err="1" smtClean="0">
                <a:solidFill>
                  <a:srgbClr val="FF0000"/>
                </a:solidFill>
                <a:effectLst/>
                <a:latin typeface="Times New Roman"/>
              </a:rPr>
              <a:t>РАГСу</a:t>
            </a:r>
            <a:endParaRPr lang="ru-RU" sz="2600" u="sng" dirty="0">
              <a:solidFill>
                <a:srgbClr val="FF0000"/>
              </a:solidFill>
            </a:endParaRPr>
          </a:p>
        </p:txBody>
      </p:sp>
      <p:graphicFrame>
        <p:nvGraphicFramePr>
          <p:cNvPr id="18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2900356"/>
              </p:ext>
            </p:extLst>
          </p:nvPr>
        </p:nvGraphicFramePr>
        <p:xfrm>
          <a:off x="147026" y="4221088"/>
          <a:ext cx="3912169" cy="12961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graphicFrame>
        <p:nvGraphicFramePr>
          <p:cNvPr id="19" name="Объект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886979"/>
              </p:ext>
            </p:extLst>
          </p:nvPr>
        </p:nvGraphicFramePr>
        <p:xfrm>
          <a:off x="210424" y="3068960"/>
          <a:ext cx="3673770" cy="11521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graphicFrame>
        <p:nvGraphicFramePr>
          <p:cNvPr id="2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703048"/>
              </p:ext>
            </p:extLst>
          </p:nvPr>
        </p:nvGraphicFramePr>
        <p:xfrm>
          <a:off x="88225" y="5445224"/>
          <a:ext cx="4499992" cy="1421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0"/>
          </a:graphicData>
        </a:graphic>
      </p:graphicFrame>
      <p:pic>
        <p:nvPicPr>
          <p:cNvPr id="13" name="Picture 15" descr="скачанные файлы (3)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92" y="583600"/>
            <a:ext cx="1366255" cy="950603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E:\Мои документы\Downloads\images (53)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378" y="4246395"/>
            <a:ext cx="1559385" cy="986718"/>
          </a:xfrm>
          <a:prstGeom prst="rect">
            <a:avLst/>
          </a:prstGeom>
          <a:noFill/>
          <a:ln w="38100">
            <a:solidFill>
              <a:srgbClr val="FFFF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6828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1206"/>
            <a:ext cx="8280920" cy="707678"/>
          </a:xfrm>
        </p:spPr>
        <p:txBody>
          <a:bodyPr>
            <a:normAutofit/>
          </a:bodyPr>
          <a:lstStyle/>
          <a:p>
            <a:r>
              <a:rPr lang="uk-UA" sz="3600" u="sng" dirty="0" smtClean="0">
                <a:solidFill>
                  <a:srgbClr val="0000FF"/>
                </a:solidFill>
                <a:effectLst/>
                <a:latin typeface="+mn-lt"/>
              </a:rPr>
              <a:t>Амбулаторно-поліклінічна допомога</a:t>
            </a:r>
            <a:endParaRPr lang="ru-RU" sz="3600" u="sng" dirty="0">
              <a:solidFill>
                <a:srgbClr val="0000FF"/>
              </a:solidFill>
              <a:effectLst/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006360"/>
            <a:ext cx="4536504" cy="838464"/>
          </a:xfrm>
        </p:spPr>
        <p:txBody>
          <a:bodyPr>
            <a:noAutofit/>
          </a:bodyPr>
          <a:lstStyle/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Виявлено захворювань </a:t>
            </a:r>
          </a:p>
          <a:p>
            <a:pPr algn="ctr"/>
            <a:r>
              <a:rPr lang="uk-UA" sz="1600" b="1" dirty="0" smtClean="0">
                <a:solidFill>
                  <a:schemeClr val="bg1"/>
                </a:solidFill>
              </a:rPr>
              <a:t>при Проведенні профілактичних оглядів</a:t>
            </a:r>
            <a:endParaRPr lang="ru-RU" sz="1600" b="1" dirty="0">
              <a:solidFill>
                <a:schemeClr val="bg1"/>
              </a:solidFill>
            </a:endParaRPr>
          </a:p>
        </p:txBody>
      </p:sp>
      <p:sp>
        <p:nvSpPr>
          <p:cNvPr id="13" name="Текст 2"/>
          <p:cNvSpPr>
            <a:spLocks noGrp="1"/>
          </p:cNvSpPr>
          <p:nvPr>
            <p:ph type="body" sz="half" idx="3"/>
          </p:nvPr>
        </p:nvSpPr>
        <p:spPr>
          <a:xfrm>
            <a:off x="4427984" y="2103362"/>
            <a:ext cx="4711711" cy="965598"/>
          </a:xfrm>
        </p:spPr>
        <p:txBody>
          <a:bodyPr>
            <a:normAutofit/>
          </a:bodyPr>
          <a:lstStyle/>
          <a:p>
            <a:pPr algn="ctr"/>
            <a:r>
              <a:rPr lang="uk-UA" sz="1600" b="1" u="sng" dirty="0" smtClean="0">
                <a:solidFill>
                  <a:schemeClr val="bg1"/>
                </a:solidFill>
              </a:rPr>
              <a:t>Проліковані в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денних стаціонарах </a:t>
            </a:r>
            <a:r>
              <a:rPr lang="uk-UA" sz="1600" b="1" u="sng" dirty="0" smtClean="0">
                <a:solidFill>
                  <a:schemeClr val="bg1"/>
                </a:solidFill>
              </a:rPr>
              <a:t>та </a:t>
            </a:r>
          </a:p>
          <a:p>
            <a:pPr algn="ctr"/>
            <a:r>
              <a:rPr lang="uk-UA" sz="1600" b="1" u="sng" dirty="0" smtClean="0">
                <a:solidFill>
                  <a:srgbClr val="C00000"/>
                </a:solidFill>
              </a:rPr>
              <a:t>стаціонарах вдома</a:t>
            </a:r>
            <a:endParaRPr lang="ru-RU" sz="16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11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532244952"/>
              </p:ext>
            </p:extLst>
          </p:nvPr>
        </p:nvGraphicFramePr>
        <p:xfrm>
          <a:off x="179512" y="1916832"/>
          <a:ext cx="4896544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4" name="Объект 11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36676589"/>
              </p:ext>
            </p:extLst>
          </p:nvPr>
        </p:nvGraphicFramePr>
        <p:xfrm>
          <a:off x="4751512" y="3068960"/>
          <a:ext cx="4392488" cy="34949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027" name="Picture 3" descr="E:\Мои документы\Downloads\skidka-10-na-procedury-v-medicinskom-centre-mir.6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1046" y="735941"/>
            <a:ext cx="1845585" cy="1390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E:\Мои документы\Downloads\bez_nazvaniya_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9896" y="4941168"/>
            <a:ext cx="2606626" cy="17667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702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74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Захворюваність та летальність з підтвердженим діагнозом на 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COVID-19</a:t>
            </a:r>
            <a:r>
              <a:rPr lang="uk-UA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, з них:</a:t>
            </a:r>
            <a:r>
              <a:rPr lang="en-US" sz="36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4400" u="sng" dirty="0">
                <a:solidFill>
                  <a:srgbClr val="0000FF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lang="uk-UA" dirty="0">
              <a:solidFill>
                <a:srgbClr val="0000FF"/>
              </a:solidFill>
              <a:effectLst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sz="quarter" idx="2"/>
          </p:nvPr>
        </p:nvSpPr>
        <p:spPr>
          <a:xfrm>
            <a:off x="234779" y="1988841"/>
            <a:ext cx="3995936" cy="36004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137160" indent="0" fontAlgn="base">
              <a:buClr>
                <a:schemeClr val="bg1"/>
              </a:buClr>
              <a:buNone/>
            </a:pPr>
            <a:r>
              <a:rPr lang="uk-UA" sz="2000" b="1" dirty="0">
                <a:solidFill>
                  <a:schemeClr val="bg1"/>
                </a:solidFill>
              </a:rPr>
              <a:t>З початку поточного року зменшилась кількість звернень хворих на </a:t>
            </a:r>
            <a:r>
              <a:rPr lang="uk-UA" sz="2000" b="1" dirty="0">
                <a:solidFill>
                  <a:schemeClr val="bg1"/>
                </a:solidFill>
                <a:hlinkClick r:id="rId2"/>
              </a:rPr>
              <a:t>COVID-19</a:t>
            </a:r>
            <a:r>
              <a:rPr lang="uk-UA" sz="2000" b="1" dirty="0">
                <a:solidFill>
                  <a:schemeClr val="bg1"/>
                </a:solidFill>
              </a:rPr>
              <a:t> у ЗОЗ комунальної власності міста. На теперішній час на стаціонарному лікуванні відсутні хворі з </a:t>
            </a:r>
            <a:r>
              <a:rPr lang="uk-UA" sz="2000" b="1" dirty="0">
                <a:solidFill>
                  <a:schemeClr val="bg1"/>
                </a:solidFill>
                <a:hlinkClick r:id="rId2"/>
              </a:rPr>
              <a:t>COVID-19</a:t>
            </a:r>
            <a:r>
              <a:rPr lang="uk-UA" sz="2000" b="1" dirty="0">
                <a:solidFill>
                  <a:schemeClr val="bg1"/>
                </a:solidFill>
              </a:rPr>
              <a:t>, на амбулаторному лікуванні перебувають 2 особи, у т. ч. 1 дитина</a:t>
            </a:r>
            <a:r>
              <a:rPr lang="uk-UA" sz="2000" b="1" dirty="0" smtClean="0">
                <a:solidFill>
                  <a:schemeClr val="bg1"/>
                </a:solidFill>
              </a:rPr>
              <a:t>.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86" y="4249110"/>
            <a:ext cx="3096185" cy="20529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Заголовок 6"/>
          <p:cNvSpPr txBox="1">
            <a:spLocks/>
          </p:cNvSpPr>
          <p:nvPr/>
        </p:nvSpPr>
        <p:spPr bwMode="auto">
          <a:xfrm>
            <a:off x="4418047" y="1340768"/>
            <a:ext cx="4508823" cy="2592288"/>
          </a:xfrm>
          <a:prstGeom prst="rect">
            <a:avLst/>
          </a:prstGeom>
          <a:ln/>
          <a:ex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sng" strike="noStrike" kern="0" cap="none" spc="0" normalizeH="0" baseline="0" noProof="0" dirty="0">
                <a:ln>
                  <a:noFill/>
                </a:ln>
                <a:solidFill>
                  <a:srgbClr val="660033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Станом на </a:t>
            </a:r>
            <a:r>
              <a:rPr kumimoji="0" lang="uk-UA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24.04.2024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зроблено</a:t>
            </a:r>
            <a:r>
              <a:rPr kumimoji="0" lang="uk-UA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257 029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щеплень, в 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т.ч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І-ю дозою – 114 299,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ІІ-дозою –107 464,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І-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бустерною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29 613,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ІІ-</a:t>
            </a:r>
            <a:r>
              <a:rPr kumimoji="0" lang="uk-UA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бустерною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uk-UA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– </a:t>
            </a:r>
            <a:r>
              <a:rPr kumimoji="0" lang="uk-UA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5 550.</a:t>
            </a:r>
            <a:endParaRPr kumimoji="0" lang="uk-UA" sz="2800" b="1" i="0" u="sng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560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2"/>
          <p:cNvSpPr>
            <a:spLocks noGrp="1"/>
          </p:cNvSpPr>
          <p:nvPr>
            <p:ph idx="1"/>
          </p:nvPr>
        </p:nvSpPr>
        <p:spPr>
          <a:xfrm>
            <a:off x="179512" y="260648"/>
            <a:ext cx="8784976" cy="1800200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marL="137160" indent="0" algn="ctr">
              <a:buNone/>
              <a:defRPr/>
            </a:pP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Станом на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квітня 2024 </a:t>
            </a:r>
            <a:r>
              <a:rPr lang="uk-UA" sz="3200" b="1" u="sng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року</a:t>
            </a:r>
            <a:r>
              <a:rPr lang="uk-UA" sz="32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 місті функціонують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2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лікувальних закладів із загальним ліжковим 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фондом </a:t>
            </a:r>
            <a:r>
              <a:rPr lang="uk-UA" sz="32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905</a:t>
            </a:r>
            <a:r>
              <a:rPr lang="uk-UA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ліжок</a:t>
            </a:r>
            <a:endParaRPr lang="uk-UA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\\Ksy\обмен\фото открітие\гемодиализ\1505994835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90" y="4818407"/>
            <a:ext cx="2592668" cy="1850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5" descr="\\Ksy\обмен\фото открітие\перинат\1505216538_img_159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7104" y="2367444"/>
            <a:ext cx="2620280" cy="1776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E:\Мои документы\Ксю папка 2017\2017\фото на слайди\інс\pjkp8yn7om0h97aeayvo18g1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6" y="2368723"/>
            <a:ext cx="2664296" cy="17750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Ksy\обмен\фото открітие\перинат\1505216495_img_1554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96" y="4818407"/>
            <a:ext cx="2689186" cy="18509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/>
          <p:cNvSpPr/>
          <p:nvPr/>
        </p:nvSpPr>
        <p:spPr>
          <a:xfrm>
            <a:off x="3092278" y="3255627"/>
            <a:ext cx="3051437" cy="2608274"/>
          </a:xfrm>
          <a:prstGeom prst="ellipse">
            <a:avLst/>
          </a:prstGeom>
          <a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17000" b="-17000"/>
            </a:stretch>
          </a:blip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9222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solidFill>
                  <a:schemeClr val="bg1"/>
                </a:solidFill>
              </a:rPr>
              <a:t>Медичне забезпечення ВПО</a:t>
            </a:r>
            <a:endParaRPr lang="uk-UA" dirty="0">
              <a:solidFill>
                <a:schemeClr val="bg1"/>
              </a:solidFill>
            </a:endParaRPr>
          </a:p>
        </p:txBody>
      </p:sp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505637"/>
              </p:ext>
            </p:extLst>
          </p:nvPr>
        </p:nvGraphicFramePr>
        <p:xfrm>
          <a:off x="113648" y="1561263"/>
          <a:ext cx="8916703" cy="230425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98384"/>
                <a:gridCol w="614131"/>
                <a:gridCol w="696802"/>
                <a:gridCol w="708612"/>
                <a:gridCol w="724359"/>
                <a:gridCol w="755852"/>
                <a:gridCol w="696802"/>
                <a:gridCol w="755852"/>
                <a:gridCol w="696802"/>
                <a:gridCol w="755852"/>
                <a:gridCol w="1027489"/>
                <a:gridCol w="885766"/>
              </a:tblGrid>
              <a:tr h="950962"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медоглядів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Проведено ФОГК(осіб)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Амбулаторна допомога(осіб)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Госпіталізовано (осіб)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Звернення до ЕМД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b="1" u="none" strike="noStrike" dirty="0">
                          <a:effectLst/>
                        </a:rPr>
                        <a:t>Зареєстровано вагітних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300" b="1" u="none" strike="noStrike" dirty="0">
                          <a:effectLst/>
                        </a:rPr>
                        <a:t>Народжено дітей</a:t>
                      </a:r>
                      <a:endParaRPr lang="uk-UA" sz="13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621783"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Всього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>
                          <a:effectLst/>
                        </a:rPr>
                        <a:t>в т.ч. дітей</a:t>
                      </a:r>
                      <a:endParaRPr lang="uk-UA" sz="1400" b="1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Всього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в </a:t>
                      </a:r>
                      <a:r>
                        <a:rPr lang="uk-UA" sz="1400" u="none" strike="noStrike" dirty="0" err="1">
                          <a:effectLst/>
                        </a:rPr>
                        <a:t>т.ч</a:t>
                      </a:r>
                      <a:r>
                        <a:rPr lang="uk-UA" sz="1400" u="none" strike="noStrike" dirty="0">
                          <a:effectLst/>
                        </a:rPr>
                        <a:t>.      дітей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400" u="none" strike="noStrike" dirty="0">
                          <a:effectLst/>
                        </a:rPr>
                        <a:t> </a:t>
                      </a:r>
                      <a:endParaRPr lang="uk-UA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</a:tr>
              <a:tr h="73151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10902</a:t>
                      </a:r>
                      <a:endParaRPr lang="uk-UA" sz="1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5638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2218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88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18163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5518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3249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481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0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17</a:t>
                      </a:r>
                      <a:r>
                        <a:rPr lang="uk-UA" sz="16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6</a:t>
                      </a:r>
                      <a:endParaRPr lang="uk-UA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6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210</a:t>
                      </a:r>
                      <a:endParaRPr lang="uk-UA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149080"/>
            <a:ext cx="4396105" cy="247160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29808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359287" y="1052736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Виконання бюджету</a:t>
            </a:r>
          </a:p>
          <a:p>
            <a:pPr>
              <a:spcBef>
                <a:spcPct val="20000"/>
              </a:spcBef>
              <a:defRPr/>
            </a:pP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І квартал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+mn-lt"/>
              </a:rPr>
              <a:t>2024 року</a:t>
            </a:r>
            <a:endParaRPr lang="uk-UA" sz="36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" name="Picture 3" descr="E:\Мои документы\Downloads\IMG_31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7491" y="3212976"/>
            <a:ext cx="3096344" cy="18543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8194" name="Picture 2" descr="E:\Мои документы\Downloads\fron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099" y="3141785"/>
            <a:ext cx="3001257" cy="19255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  <p:pic>
        <p:nvPicPr>
          <p:cNvPr id="5" name="Picture 4" descr="Картинки по запросу зарплата у медиков в 2017 году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276" y="4509120"/>
            <a:ext cx="3181789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Мои документы\Downloads\vz26-27_Страница_01_Изображение_0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04862"/>
            <a:ext cx="1800199" cy="1670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60704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450448" y="2564904"/>
            <a:ext cx="8229600" cy="2088232"/>
          </a:xfrm>
        </p:spPr>
        <p:txBody>
          <a:bodyPr/>
          <a:lstStyle/>
          <a:p>
            <a:pPr algn="just"/>
            <a:r>
              <a:rPr lang="uk-UA" dirty="0" smtClean="0">
                <a:solidFill>
                  <a:schemeClr val="bg1"/>
                </a:solidFill>
              </a:rPr>
              <a:t>Профінансовано галузь охорони здоров’я міста Кропивницького за 1 квартал </a:t>
            </a:r>
            <a:r>
              <a:rPr lang="uk-UA" dirty="0" smtClean="0">
                <a:solidFill>
                  <a:schemeClr val="bg1"/>
                </a:solidFill>
              </a:rPr>
              <a:t>2024 </a:t>
            </a:r>
            <a:r>
              <a:rPr lang="uk-UA" dirty="0" smtClean="0">
                <a:solidFill>
                  <a:schemeClr val="bg1"/>
                </a:solidFill>
              </a:rPr>
              <a:t>року на загальну суму </a:t>
            </a:r>
            <a:r>
              <a:rPr lang="uk-UA" u="sng" dirty="0" smtClean="0">
                <a:solidFill>
                  <a:srgbClr val="FF0000"/>
                </a:solidFill>
              </a:rPr>
              <a:t>20</a:t>
            </a:r>
            <a:r>
              <a:rPr lang="uk-UA" u="sng" dirty="0" smtClean="0">
                <a:solidFill>
                  <a:srgbClr val="FF0000"/>
                </a:solidFill>
              </a:rPr>
              <a:t> 413,7 </a:t>
            </a:r>
            <a:r>
              <a:rPr lang="uk-UA" dirty="0" smtClean="0">
                <a:solidFill>
                  <a:schemeClr val="bg1"/>
                </a:solidFill>
              </a:rPr>
              <a:t>тис. грн, що становить на </a:t>
            </a:r>
            <a:r>
              <a:rPr lang="uk-UA" dirty="0" smtClean="0">
                <a:solidFill>
                  <a:schemeClr val="bg1"/>
                </a:solidFill>
              </a:rPr>
              <a:t>83</a:t>
            </a:r>
            <a:r>
              <a:rPr lang="uk-UA" dirty="0" smtClean="0">
                <a:solidFill>
                  <a:schemeClr val="bg1"/>
                </a:solidFill>
              </a:rPr>
              <a:t>,7% </a:t>
            </a:r>
            <a:r>
              <a:rPr lang="uk-UA" dirty="0" smtClean="0">
                <a:solidFill>
                  <a:schemeClr val="bg1"/>
                </a:solidFill>
              </a:rPr>
              <a:t>до плану січень березень </a:t>
            </a:r>
            <a:r>
              <a:rPr lang="uk-UA" dirty="0" smtClean="0">
                <a:solidFill>
                  <a:schemeClr val="bg1"/>
                </a:solidFill>
              </a:rPr>
              <a:t>2024 </a:t>
            </a:r>
            <a:r>
              <a:rPr lang="uk-UA" dirty="0" smtClean="0">
                <a:solidFill>
                  <a:schemeClr val="bg1"/>
                </a:solidFill>
              </a:rPr>
              <a:t>року.</a:t>
            </a:r>
            <a:endParaRPr lang="uk-UA" dirty="0">
              <a:solidFill>
                <a:schemeClr val="bg1"/>
              </a:solidFill>
            </a:endParaRPr>
          </a:p>
        </p:txBody>
      </p:sp>
      <p:sp>
        <p:nvSpPr>
          <p:cNvPr id="8" name="Заголовок 5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2016224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lvl="0"/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Станом на 01 квітня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2024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року на галузь «Охорона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здоров</a:t>
            </a:r>
            <a:r>
              <a:rPr lang="en-US" sz="2800" dirty="0">
                <a:solidFill>
                  <a:sysClr val="windowText" lastClr="000000"/>
                </a:solidFill>
                <a:effectLst/>
                <a:latin typeface="Times New Roman"/>
              </a:rPr>
              <a:t>’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я»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м.Кропивницького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 на </a:t>
            </a:r>
            <a:r>
              <a:rPr lang="uk-UA" sz="2800" dirty="0" smtClean="0">
                <a:solidFill>
                  <a:sysClr val="windowText" lastClr="000000"/>
                </a:solidFill>
                <a:effectLst/>
                <a:latin typeface="Times New Roman"/>
              </a:rPr>
              <a:t>2024 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рік по загальному фонду затверджено з усіма уточненнями обсяг видатків у сумі </a:t>
            </a:r>
            <a:r>
              <a:rPr lang="uk-UA" sz="2800" u="sng" dirty="0" smtClean="0">
                <a:solidFill>
                  <a:srgbClr val="FF0000"/>
                </a:solidFill>
                <a:effectLst/>
                <a:latin typeface="Times New Roman"/>
              </a:rPr>
              <a:t>89 012,8 </a:t>
            </a:r>
            <a:r>
              <a:rPr lang="uk-UA" sz="2800" dirty="0" err="1">
                <a:solidFill>
                  <a:schemeClr val="bg1"/>
                </a:solidFill>
                <a:effectLst/>
                <a:latin typeface="Times New Roman"/>
              </a:rPr>
              <a:t>т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ис.грн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 у </a:t>
            </a:r>
            <a:r>
              <a:rPr lang="uk-UA" sz="2800" dirty="0" err="1">
                <a:solidFill>
                  <a:sysClr val="windowText" lastClr="000000"/>
                </a:solidFill>
                <a:effectLst/>
                <a:latin typeface="Times New Roman"/>
              </a:rPr>
              <a:t>т.ч</a:t>
            </a:r>
            <a: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  <a:t>.:</a:t>
            </a:r>
            <a:br>
              <a:rPr lang="uk-UA" sz="2800" dirty="0">
                <a:solidFill>
                  <a:sysClr val="windowText" lastClr="000000"/>
                </a:solidFill>
                <a:effectLst/>
                <a:latin typeface="Times New Roman"/>
              </a:rPr>
            </a:br>
            <a:endParaRPr lang="uk-UA" dirty="0">
              <a:effectLst/>
            </a:endParaRPr>
          </a:p>
        </p:txBody>
      </p:sp>
      <p:sp>
        <p:nvSpPr>
          <p:cNvPr id="9" name="Прямокутник 8"/>
          <p:cNvSpPr/>
          <p:nvPr/>
        </p:nvSpPr>
        <p:spPr>
          <a:xfrm>
            <a:off x="5148064" y="4732046"/>
            <a:ext cx="3456384" cy="1786395"/>
          </a:xfrm>
          <a:prstGeom prst="rect">
            <a:avLst/>
          </a:prstGeom>
          <a:blipFill rotWithShape="1">
            <a:blip r:embed="rId2">
              <a:duotone>
                <a:schemeClr val="accent3">
                  <a:hueOff val="0"/>
                  <a:satOff val="0"/>
                  <a:lumOff val="0"/>
                  <a:alphaOff val="0"/>
                  <a:shade val="20000"/>
                  <a:satMod val="200000"/>
                </a:schemeClr>
                <a:schemeClr val="accent3">
                  <a:hueOff val="0"/>
                  <a:satOff val="0"/>
                  <a:lumOff val="0"/>
                  <a:alphaOff val="0"/>
                  <a:tint val="12000"/>
                  <a:satMod val="190000"/>
                </a:schemeClr>
              </a:duotone>
            </a:blip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2">
            <a:schemeClr val="accent3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50" y="4732046"/>
            <a:ext cx="3189991" cy="17863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27378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5"/>
          <p:cNvSpPr txBox="1">
            <a:spLocks/>
          </p:cNvSpPr>
          <p:nvPr/>
        </p:nvSpPr>
        <p:spPr>
          <a:xfrm>
            <a:off x="26801" y="46674"/>
            <a:ext cx="8964488" cy="1078069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anchor="ctr"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З загальної суми профінансованих видатків загального фонду </a:t>
            </a:r>
            <a:b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</a:br>
            <a:r>
              <a:rPr lang="uk-UA" sz="2200" dirty="0" smtClean="0">
                <a:ln w="50800"/>
                <a:solidFill>
                  <a:schemeClr val="bg1"/>
                </a:solidFill>
                <a:effectLst/>
                <a:latin typeface="Times New Roman" pitchFamily="18" charset="0"/>
              </a:rPr>
              <a:t>спрямовано на:</a:t>
            </a:r>
            <a:endParaRPr lang="ru-RU" sz="2200" dirty="0">
              <a:ln w="50800"/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-180528" y="1340768"/>
            <a:ext cx="6914840" cy="4976026"/>
          </a:xfrm>
          <a:prstGeom prst="rect">
            <a:avLst/>
          </a:prstGeom>
        </p:spPr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оплату праці з нарахуванням </a:t>
            </a:r>
            <a:r>
              <a:rPr lang="uk-UA" sz="2000" b="1" dirty="0" smtClean="0">
                <a:solidFill>
                  <a:schemeClr val="bg1"/>
                </a:solidFill>
              </a:rPr>
              <a:t>–</a:t>
            </a:r>
            <a:r>
              <a:rPr lang="uk-UA" sz="2000" b="1" dirty="0" smtClean="0">
                <a:solidFill>
                  <a:srgbClr val="FF0000"/>
                </a:solidFill>
              </a:rPr>
              <a:t>675,7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2000" b="1" dirty="0" smtClean="0">
                <a:solidFill>
                  <a:schemeClr val="bg1"/>
                </a:solidFill>
              </a:rPr>
              <a:t> (</a:t>
            </a:r>
            <a:r>
              <a:rPr lang="uk-UA" sz="2000" b="1" dirty="0" smtClean="0">
                <a:solidFill>
                  <a:srgbClr val="0000FF"/>
                </a:solidFill>
              </a:rPr>
              <a:t>3,4</a:t>
            </a:r>
            <a:r>
              <a:rPr lang="uk-UA" sz="2000" b="1" dirty="0" smtClean="0">
                <a:solidFill>
                  <a:schemeClr val="bg1"/>
                </a:solidFill>
              </a:rPr>
              <a:t>%);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придбання медикаментів та </a:t>
            </a:r>
            <a:r>
              <a:rPr lang="uk-UA" sz="2000" b="1" dirty="0" err="1" smtClean="0">
                <a:solidFill>
                  <a:schemeClr val="bg1"/>
                </a:solidFill>
              </a:rPr>
              <a:t>перев'язув.матеріалів</a:t>
            </a:r>
            <a:r>
              <a:rPr lang="uk-UA" sz="2000" b="1" dirty="0" smtClean="0">
                <a:solidFill>
                  <a:schemeClr val="bg1"/>
                </a:solidFill>
              </a:rPr>
              <a:t>  – </a:t>
            </a:r>
            <a:r>
              <a:rPr lang="uk-UA" sz="2000" b="1" dirty="0" smtClean="0">
                <a:solidFill>
                  <a:srgbClr val="FF0000"/>
                </a:solidFill>
              </a:rPr>
              <a:t>1 </a:t>
            </a:r>
            <a:r>
              <a:rPr lang="uk-UA" sz="2000" b="1" dirty="0" smtClean="0">
                <a:solidFill>
                  <a:srgbClr val="FF0000"/>
                </a:solidFill>
              </a:rPr>
              <a:t>288,4</a:t>
            </a:r>
            <a:r>
              <a:rPr lang="uk-UA" sz="2000" b="1" dirty="0" smtClean="0">
                <a:solidFill>
                  <a:srgbClr val="FF0000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тис.грн. (</a:t>
            </a:r>
            <a:r>
              <a:rPr lang="uk-UA" sz="2000" b="1" dirty="0" smtClean="0">
                <a:solidFill>
                  <a:srgbClr val="0000FF"/>
                </a:solidFill>
              </a:rPr>
              <a:t>6,4</a:t>
            </a:r>
            <a:r>
              <a:rPr lang="uk-UA" sz="2000" b="1" dirty="0" smtClean="0">
                <a:solidFill>
                  <a:schemeClr val="bg1"/>
                </a:solidFill>
              </a:rPr>
              <a:t>%);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придбання продуктів харчування – </a:t>
            </a:r>
            <a:r>
              <a:rPr lang="uk-UA" sz="2000" b="1" dirty="0" smtClean="0">
                <a:solidFill>
                  <a:srgbClr val="FF0000"/>
                </a:solidFill>
              </a:rPr>
              <a:t>36,9 </a:t>
            </a:r>
            <a:r>
              <a:rPr lang="uk-UA" sz="2000" b="1" dirty="0" smtClean="0">
                <a:solidFill>
                  <a:schemeClr val="bg1"/>
                </a:solidFill>
              </a:rPr>
              <a:t>тис. грн. (</a:t>
            </a:r>
            <a:r>
              <a:rPr lang="uk-UA" sz="2000" b="1" dirty="0" smtClean="0">
                <a:solidFill>
                  <a:srgbClr val="0000FF"/>
                </a:solidFill>
              </a:rPr>
              <a:t>0,2</a:t>
            </a:r>
            <a:r>
              <a:rPr lang="uk-UA" sz="2000" b="1" dirty="0" smtClean="0">
                <a:solidFill>
                  <a:schemeClr val="bg1"/>
                </a:solidFill>
              </a:rPr>
              <a:t>%);</a:t>
            </a: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оплата енергоносіїв та комунальних послуг – </a:t>
            </a:r>
            <a:r>
              <a:rPr lang="uk-UA" sz="2000" b="1" dirty="0" smtClean="0">
                <a:solidFill>
                  <a:srgbClr val="FF0000"/>
                </a:solidFill>
              </a:rPr>
              <a:t>15 783,9 </a:t>
            </a:r>
            <a:r>
              <a:rPr lang="uk-UA" sz="2000" b="1" dirty="0" smtClean="0">
                <a:solidFill>
                  <a:schemeClr val="bg1"/>
                </a:solidFill>
              </a:rPr>
              <a:t>тис. грн. (</a:t>
            </a:r>
            <a:r>
              <a:rPr lang="uk-UA" sz="2000" b="1" dirty="0" smtClean="0">
                <a:solidFill>
                  <a:srgbClr val="0000FF"/>
                </a:solidFill>
              </a:rPr>
              <a:t>78,7</a:t>
            </a:r>
            <a:r>
              <a:rPr lang="uk-UA" sz="2000" b="1" dirty="0" smtClean="0">
                <a:solidFill>
                  <a:schemeClr val="bg1"/>
                </a:solidFill>
              </a:rPr>
              <a:t>%)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відшкодування витрат, пов'язаних з відпуском лікарських засобів за рецептами лікарів безоплатно і на пільгових умовах –</a:t>
            </a:r>
            <a:r>
              <a:rPr lang="uk-UA" sz="2000" b="1" dirty="0" smtClean="0">
                <a:solidFill>
                  <a:srgbClr val="0000FF"/>
                </a:solidFill>
              </a:rPr>
              <a:t>  </a:t>
            </a:r>
            <a:r>
              <a:rPr lang="uk-UA" sz="2000" b="1" dirty="0">
                <a:solidFill>
                  <a:srgbClr val="FF0000"/>
                </a:solidFill>
              </a:rPr>
              <a:t>2</a:t>
            </a:r>
            <a:r>
              <a:rPr lang="uk-UA" sz="2000" b="1" dirty="0" smtClean="0">
                <a:solidFill>
                  <a:srgbClr val="FF0000"/>
                </a:solidFill>
              </a:rPr>
              <a:t> 070,0 </a:t>
            </a:r>
            <a:r>
              <a:rPr lang="uk-UA" sz="2000" b="1" dirty="0" err="1" smtClean="0">
                <a:solidFill>
                  <a:schemeClr val="bg1"/>
                </a:solidFill>
              </a:rPr>
              <a:t>тис.грн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rgbClr val="0000FF"/>
                </a:solidFill>
              </a:rPr>
              <a:t>10,3</a:t>
            </a:r>
            <a:r>
              <a:rPr lang="uk-UA" sz="2000" b="1" dirty="0" smtClean="0">
                <a:solidFill>
                  <a:schemeClr val="bg1"/>
                </a:solidFill>
              </a:rPr>
              <a:t>%), 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Придбання продуктів харчування – </a:t>
            </a:r>
            <a:r>
              <a:rPr lang="uk-UA" sz="2000" b="1" dirty="0" smtClean="0">
                <a:solidFill>
                  <a:srgbClr val="FF0000"/>
                </a:solidFill>
              </a:rPr>
              <a:t>35,9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 smtClean="0">
                <a:solidFill>
                  <a:schemeClr val="bg1"/>
                </a:solidFill>
              </a:rPr>
              <a:t>тис.грн. (</a:t>
            </a:r>
            <a:r>
              <a:rPr lang="uk-UA" sz="2000" b="1" dirty="0" smtClean="0">
                <a:solidFill>
                  <a:srgbClr val="0000FF"/>
                </a:solidFill>
              </a:rPr>
              <a:t>0</a:t>
            </a:r>
            <a:r>
              <a:rPr lang="uk-UA" sz="2000" b="1" dirty="0" smtClean="0">
                <a:solidFill>
                  <a:srgbClr val="0000FF"/>
                </a:solidFill>
              </a:rPr>
              <a:t>,2</a:t>
            </a:r>
            <a:r>
              <a:rPr lang="uk-UA" sz="2000" b="1" dirty="0" smtClean="0">
                <a:solidFill>
                  <a:schemeClr val="bg1"/>
                </a:solidFill>
              </a:rPr>
              <a:t>%);</a:t>
            </a:r>
            <a:endParaRPr lang="uk-UA" sz="2000" b="1" dirty="0" smtClean="0">
              <a:solidFill>
                <a:schemeClr val="bg1"/>
              </a:solidFill>
            </a:endParaRPr>
          </a:p>
          <a:p>
            <a:pPr algn="just"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Інші видатки (податки та збори) – </a:t>
            </a:r>
            <a:r>
              <a:rPr lang="uk-UA" sz="2000" b="1" dirty="0" smtClean="0">
                <a:solidFill>
                  <a:srgbClr val="FF0000"/>
                </a:solidFill>
              </a:rPr>
              <a:t>190,0 </a:t>
            </a:r>
            <a:r>
              <a:rPr lang="uk-UA" sz="2000" b="1" dirty="0" smtClean="0">
                <a:solidFill>
                  <a:schemeClr val="bg1"/>
                </a:solidFill>
              </a:rPr>
              <a:t>тис.грн. </a:t>
            </a:r>
            <a:r>
              <a:rPr lang="uk-UA" sz="2000" b="1" dirty="0" smtClean="0">
                <a:solidFill>
                  <a:schemeClr val="bg1"/>
                </a:solidFill>
              </a:rPr>
              <a:t>(</a:t>
            </a:r>
            <a:r>
              <a:rPr lang="uk-UA" sz="2000" b="1" dirty="0" smtClean="0">
                <a:solidFill>
                  <a:srgbClr val="0000FF"/>
                </a:solidFill>
              </a:rPr>
              <a:t>1,0</a:t>
            </a:r>
            <a:r>
              <a:rPr lang="uk-UA" sz="2000" b="1" dirty="0" smtClean="0">
                <a:solidFill>
                  <a:schemeClr val="bg1"/>
                </a:solidFill>
              </a:rPr>
              <a:t>%);</a:t>
            </a:r>
            <a:endParaRPr lang="uk-UA" sz="2000" b="1" dirty="0" smtClean="0">
              <a:solidFill>
                <a:schemeClr val="bg1"/>
              </a:solidFill>
            </a:endParaRPr>
          </a:p>
        </p:txBody>
      </p:sp>
      <p:pic>
        <p:nvPicPr>
          <p:cNvPr id="6" name="Picture 2" descr="E:\Мои документы\Downloads\Dostupni-liky-678x381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312" y="5229200"/>
            <a:ext cx="2298981" cy="129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1371" y="1484784"/>
            <a:ext cx="2303393" cy="1842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1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0799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По спеціальному фонду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міського бюджету </a:t>
            </a:r>
            <a:b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</a:br>
            <a:r>
              <a:rPr lang="uk-UA" sz="2400" u="sng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(бюджет розвитку)</a:t>
            </a:r>
            <a:r>
              <a:rPr lang="uk-UA" sz="2400" dirty="0" smtClean="0">
                <a:ln w="50800"/>
                <a:solidFill>
                  <a:srgbClr val="0033CC"/>
                </a:solidFill>
                <a:effectLst/>
                <a:latin typeface="Times New Roman" pitchFamily="18" charset="0"/>
              </a:rPr>
              <a:t>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на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2024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рік затверджено кошторисні призначення на 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загальну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суму </a:t>
            </a:r>
            <a:r>
              <a:rPr lang="uk-UA" sz="24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uk-UA" sz="2400" u="sng" dirty="0" smtClean="0">
                <a:ln w="50800"/>
                <a:solidFill>
                  <a:srgbClr val="FF0000"/>
                </a:solidFill>
                <a:effectLst/>
                <a:latin typeface="Times New Roman" pitchFamily="18" charset="0"/>
              </a:rPr>
              <a:t>4 410,6 </a:t>
            </a:r>
            <a:r>
              <a:rPr lang="uk-UA" sz="240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400" dirty="0">
                <a:ln w="50800"/>
                <a:solidFill>
                  <a:schemeClr val="bg1">
                    <a:shade val="50000"/>
                  </a:schemeClr>
                </a:solidFill>
                <a:effectLst/>
                <a:latin typeface="Times New Roman" pitchFamily="18" charset="0"/>
              </a:rPr>
              <a:t>. </a:t>
            </a:r>
            <a:endParaRPr lang="ru-RU" sz="240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0" y="1340768"/>
            <a:ext cx="8982946" cy="5184576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300" b="1" u="sng" dirty="0">
                <a:solidFill>
                  <a:schemeClr val="bg1"/>
                </a:solidFill>
              </a:rPr>
              <a:t>на січень-березень </a:t>
            </a:r>
            <a:r>
              <a:rPr lang="uk-UA" sz="2300" b="1" u="sng" dirty="0" smtClean="0">
                <a:solidFill>
                  <a:schemeClr val="bg1"/>
                </a:solidFill>
              </a:rPr>
              <a:t>2024 </a:t>
            </a:r>
            <a:r>
              <a:rPr lang="uk-UA" sz="2300" b="1" u="sng" dirty="0" smtClean="0">
                <a:solidFill>
                  <a:schemeClr val="bg1"/>
                </a:solidFill>
              </a:rPr>
              <a:t>року </a:t>
            </a:r>
            <a:r>
              <a:rPr lang="uk-UA" sz="2300" b="1" u="sng" dirty="0">
                <a:solidFill>
                  <a:schemeClr val="bg1"/>
                </a:solidFill>
              </a:rPr>
              <a:t>затверджені планові  </a:t>
            </a:r>
            <a:r>
              <a:rPr lang="uk-UA" sz="2300" b="1" u="sng" dirty="0" smtClean="0">
                <a:solidFill>
                  <a:schemeClr val="bg1"/>
                </a:solidFill>
              </a:rPr>
              <a:t>призначення </a:t>
            </a:r>
            <a:r>
              <a:rPr lang="uk-UA" sz="2300" b="1" u="sng" dirty="0">
                <a:solidFill>
                  <a:schemeClr val="bg1"/>
                </a:solidFill>
              </a:rPr>
              <a:t>по бюджету розвитку у </a:t>
            </a:r>
            <a:r>
              <a:rPr lang="uk-UA" sz="2300" b="1" u="sng" dirty="0" smtClean="0">
                <a:solidFill>
                  <a:schemeClr val="bg1"/>
                </a:solidFill>
              </a:rPr>
              <a:t>сумі </a:t>
            </a:r>
            <a:r>
              <a:rPr lang="uk-UA" sz="2300" b="1" u="sng" dirty="0">
                <a:solidFill>
                  <a:srgbClr val="FF0000"/>
                </a:solidFill>
              </a:rPr>
              <a:t>5</a:t>
            </a:r>
            <a:r>
              <a:rPr lang="uk-UA" sz="2300" b="1" u="sng" dirty="0" smtClean="0">
                <a:solidFill>
                  <a:srgbClr val="FF0000"/>
                </a:solidFill>
              </a:rPr>
              <a:t> </a:t>
            </a:r>
            <a:r>
              <a:rPr lang="uk-UA" sz="2300" b="1" u="sng" dirty="0">
                <a:solidFill>
                  <a:srgbClr val="FF0000"/>
                </a:solidFill>
              </a:rPr>
              <a:t>4</a:t>
            </a:r>
            <a:r>
              <a:rPr lang="uk-UA" sz="2300" b="1" u="sng" dirty="0" smtClean="0">
                <a:solidFill>
                  <a:srgbClr val="FF0000"/>
                </a:solidFill>
              </a:rPr>
              <a:t>00,0 </a:t>
            </a:r>
            <a:r>
              <a:rPr lang="uk-UA" sz="2300" b="1" dirty="0" smtClean="0">
                <a:solidFill>
                  <a:schemeClr val="bg1"/>
                </a:solidFill>
              </a:rPr>
              <a:t>тис.грн.</a:t>
            </a:r>
          </a:p>
          <a:p>
            <a:pPr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300" b="1" dirty="0">
                <a:solidFill>
                  <a:schemeClr val="bg1"/>
                </a:solidFill>
              </a:rPr>
              <a:t>профінансовано </a:t>
            </a:r>
            <a:r>
              <a:rPr lang="uk-UA" sz="2300" b="1" dirty="0" smtClean="0">
                <a:solidFill>
                  <a:schemeClr val="bg1"/>
                </a:solidFill>
              </a:rPr>
              <a:t>із спеціального фонду міського   бюджету </a:t>
            </a:r>
          </a:p>
          <a:p>
            <a:pPr marL="137160" indent="0" algn="just">
              <a:buClr>
                <a:srgbClr val="C00000"/>
              </a:buClr>
              <a:buSzPct val="100000"/>
              <a:buNone/>
            </a:pPr>
            <a:r>
              <a:rPr lang="uk-UA" sz="2300" b="1" dirty="0" smtClean="0">
                <a:solidFill>
                  <a:schemeClr val="bg1"/>
                </a:solidFill>
              </a:rPr>
              <a:t>(</a:t>
            </a:r>
            <a:r>
              <a:rPr lang="uk-UA" sz="2300" b="1" u="sng" dirty="0" smtClean="0">
                <a:solidFill>
                  <a:schemeClr val="bg1"/>
                </a:solidFill>
              </a:rPr>
              <a:t>бюджет розвитку</a:t>
            </a:r>
            <a:r>
              <a:rPr lang="uk-UA" sz="2300" b="1" dirty="0" smtClean="0">
                <a:solidFill>
                  <a:schemeClr val="bg1"/>
                </a:solidFill>
              </a:rPr>
              <a:t>) кошти  у сумі  </a:t>
            </a:r>
            <a:r>
              <a:rPr lang="uk-UA" sz="2300" b="1" u="sng" dirty="0" smtClean="0">
                <a:solidFill>
                  <a:srgbClr val="FF0000"/>
                </a:solidFill>
              </a:rPr>
              <a:t>1 100,0 </a:t>
            </a:r>
            <a:r>
              <a:rPr lang="uk-UA" sz="2300" b="1" dirty="0" smtClean="0">
                <a:solidFill>
                  <a:schemeClr val="bg1"/>
                </a:solidFill>
              </a:rPr>
              <a:t>тис</a:t>
            </a:r>
            <a:r>
              <a:rPr lang="uk-UA" sz="2300" b="1" dirty="0">
                <a:solidFill>
                  <a:schemeClr val="bg1"/>
                </a:solidFill>
              </a:rPr>
              <a:t>. </a:t>
            </a:r>
            <a:r>
              <a:rPr lang="uk-UA" sz="2300" b="1" dirty="0" smtClean="0">
                <a:solidFill>
                  <a:schemeClr val="bg1"/>
                </a:solidFill>
              </a:rPr>
              <a:t>грн</a:t>
            </a:r>
            <a:r>
              <a:rPr lang="uk-UA" sz="2300" b="1" dirty="0">
                <a:solidFill>
                  <a:schemeClr val="bg1"/>
                </a:solidFill>
              </a:rPr>
              <a:t>,</a:t>
            </a:r>
            <a:r>
              <a:rPr lang="uk-UA" sz="2300" b="1" dirty="0" smtClean="0">
                <a:solidFill>
                  <a:schemeClr val="bg1"/>
                </a:solidFill>
              </a:rPr>
              <a:t>  що </a:t>
            </a:r>
            <a:r>
              <a:rPr lang="uk-UA" sz="2300" b="1" u="sng" dirty="0" smtClean="0">
                <a:solidFill>
                  <a:schemeClr val="bg1"/>
                </a:solidFill>
              </a:rPr>
              <a:t>20,4</a:t>
            </a:r>
            <a:r>
              <a:rPr lang="uk-UA" sz="2300" b="1" u="sng" dirty="0" smtClean="0">
                <a:solidFill>
                  <a:schemeClr val="bg1"/>
                </a:solidFill>
              </a:rPr>
              <a:t> </a:t>
            </a:r>
            <a:r>
              <a:rPr lang="uk-UA" sz="2300" b="1" u="sng" dirty="0" smtClean="0">
                <a:solidFill>
                  <a:schemeClr val="bg1"/>
                </a:solidFill>
              </a:rPr>
              <a:t>% </a:t>
            </a:r>
            <a:r>
              <a:rPr lang="uk-UA" sz="2300" b="1" dirty="0" smtClean="0">
                <a:solidFill>
                  <a:schemeClr val="bg1"/>
                </a:solidFill>
              </a:rPr>
              <a:t>  від  затверджених  планових  призначень на  </a:t>
            </a:r>
            <a:r>
              <a:rPr lang="uk-UA" sz="2300" b="1" u="sng" dirty="0" smtClean="0">
                <a:solidFill>
                  <a:schemeClr val="bg1"/>
                </a:solidFill>
              </a:rPr>
              <a:t>1 квартал </a:t>
            </a:r>
            <a:r>
              <a:rPr lang="uk-UA" sz="2300" b="1" u="sng" dirty="0" smtClean="0">
                <a:solidFill>
                  <a:schemeClr val="bg1"/>
                </a:solidFill>
              </a:rPr>
              <a:t>2024 </a:t>
            </a:r>
            <a:r>
              <a:rPr lang="uk-UA" sz="2300" b="1" u="sng" dirty="0" smtClean="0">
                <a:solidFill>
                  <a:schemeClr val="bg1"/>
                </a:solidFill>
              </a:rPr>
              <a:t>року;</a:t>
            </a:r>
          </a:p>
          <a:p>
            <a:pPr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300" b="1" dirty="0">
                <a:solidFill>
                  <a:schemeClr val="bg1"/>
                </a:solidFill>
              </a:rPr>
              <a:t>в</a:t>
            </a:r>
            <a:r>
              <a:rPr lang="uk-UA" sz="2300" b="1" dirty="0" smtClean="0">
                <a:solidFill>
                  <a:schemeClr val="bg1"/>
                </a:solidFill>
              </a:rPr>
              <a:t>икористано коштів по спеціальному фонду міського бюджету (бюджет розвитку) у сумі </a:t>
            </a:r>
            <a:r>
              <a:rPr lang="uk-UA" sz="2300" b="1" u="sng" dirty="0" smtClean="0">
                <a:solidFill>
                  <a:srgbClr val="FF0000"/>
                </a:solidFill>
              </a:rPr>
              <a:t>1 100,0</a:t>
            </a:r>
            <a:r>
              <a:rPr lang="uk-UA" sz="2300" b="1" dirty="0" smtClean="0">
                <a:solidFill>
                  <a:schemeClr val="bg1"/>
                </a:solidFill>
              </a:rPr>
              <a:t> </a:t>
            </a:r>
            <a:r>
              <a:rPr lang="uk-UA" sz="2300" b="1" dirty="0" smtClean="0">
                <a:solidFill>
                  <a:schemeClr val="bg1"/>
                </a:solidFill>
              </a:rPr>
              <a:t>тис. грн.</a:t>
            </a:r>
          </a:p>
          <a:p>
            <a:pPr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r>
              <a:rPr lang="uk-UA" sz="2300" b="1" dirty="0">
                <a:solidFill>
                  <a:schemeClr val="bg1"/>
                </a:solidFill>
              </a:rPr>
              <a:t>п</a:t>
            </a:r>
            <a:r>
              <a:rPr lang="uk-UA" sz="2300" b="1" dirty="0" smtClean="0">
                <a:solidFill>
                  <a:schemeClr val="bg1"/>
                </a:solidFill>
              </a:rPr>
              <a:t>ридбано за рахунок коштів міського бюджету </a:t>
            </a:r>
            <a:r>
              <a:rPr lang="uk-UA" sz="2400" b="1" dirty="0">
                <a:solidFill>
                  <a:schemeClr val="bg1"/>
                </a:solidFill>
              </a:rPr>
              <a:t>аналізатора гематологічного для комунального некомерційного підприємства «Міська лікарня швидкої медичної допомоги» Кропивницької міської ради». </a:t>
            </a:r>
          </a:p>
          <a:p>
            <a:pPr algn="just">
              <a:buClr>
                <a:srgbClr val="C00000"/>
              </a:buClr>
              <a:buSzPct val="100000"/>
              <a:buFont typeface="Arial" pitchFamily="34" charset="0"/>
              <a:buChar char="•"/>
            </a:pPr>
            <a:endParaRPr lang="uk-UA" sz="23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597451"/>
            <a:ext cx="1872208" cy="12605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Picture 2" descr="E:\Мои документы\Downloads\48388943-Здоровье-и-медицина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8125" y="5252705"/>
            <a:ext cx="2424821" cy="1600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31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323528" y="374203"/>
            <a:ext cx="8568952" cy="1107996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І квартал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2024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до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комунальних некомерційних підприємств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надійшло власних надходжень до спеціального фонду у сумі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22 288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,6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07504" y="1621715"/>
            <a:ext cx="8640960" cy="237626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chemeClr val="bg1"/>
                </a:solidFill>
              </a:rPr>
              <a:t>благодійних внесків – 9 847,1 тис. грн, у тому числі в негрошовій форма  - 9 846,8 тис. грн;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chemeClr val="bg1"/>
                </a:solidFill>
              </a:rPr>
              <a:t>від здачі в оренду майна – 1 739,1 тис. грн; 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>
                <a:solidFill>
                  <a:schemeClr val="bg1"/>
                </a:solidFill>
              </a:rPr>
              <a:t>від послуг, що надаються бюджетними установами (медичні огляди) -     4 151,0  тис. грн;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від </a:t>
            </a:r>
            <a:r>
              <a:rPr lang="uk-UA" sz="2000" b="1" dirty="0">
                <a:solidFill>
                  <a:schemeClr val="bg1"/>
                </a:solidFill>
              </a:rPr>
              <a:t>реалізації майна – 32,3 тис. грн;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smtClean="0">
                <a:solidFill>
                  <a:schemeClr val="bg1"/>
                </a:solidFill>
              </a:rPr>
              <a:t>% </a:t>
            </a:r>
            <a:r>
              <a:rPr lang="uk-UA" sz="2000" b="1" dirty="0">
                <a:solidFill>
                  <a:schemeClr val="bg1"/>
                </a:solidFill>
              </a:rPr>
              <a:t>від депозитів – 6 503,7 тис. грн.</a:t>
            </a:r>
          </a:p>
          <a:p>
            <a:pPr>
              <a:buClrTx/>
              <a:buFont typeface="Wingdings" pitchFamily="2" charset="2"/>
              <a:buChar char="Ø"/>
            </a:pPr>
            <a:r>
              <a:rPr lang="uk-UA" sz="2000" b="1" dirty="0" err="1" smtClean="0">
                <a:solidFill>
                  <a:schemeClr val="bg1"/>
                </a:solidFill>
              </a:rPr>
              <a:t>нші</a:t>
            </a:r>
            <a:r>
              <a:rPr lang="uk-UA" sz="2000" b="1" dirty="0" smtClean="0">
                <a:solidFill>
                  <a:schemeClr val="bg1"/>
                </a:solidFill>
              </a:rPr>
              <a:t> </a:t>
            </a:r>
            <a:r>
              <a:rPr lang="uk-UA" sz="2000" b="1" dirty="0">
                <a:solidFill>
                  <a:schemeClr val="bg1"/>
                </a:solidFill>
              </a:rPr>
              <a:t>судові штрафи та рішення – 15,4 тис. грн.</a:t>
            </a:r>
          </a:p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07504" y="1482199"/>
            <a:ext cx="9011776" cy="2376264"/>
          </a:xfrm>
          <a:prstGeom prst="rect">
            <a:avLst/>
          </a:prstGeom>
        </p:spPr>
        <p:txBody>
          <a:bodyPr>
            <a:norm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  <a:buFont typeface="Wingdings" pitchFamily="2" charset="2"/>
              <a:buChar char="Ø"/>
            </a:pPr>
            <a:endParaRPr lang="uk-UA" sz="2000" b="1" dirty="0" smtClean="0">
              <a:solidFill>
                <a:schemeClr val="bg1"/>
              </a:solidFill>
            </a:endParaRPr>
          </a:p>
        </p:txBody>
      </p:sp>
      <p:sp>
        <p:nvSpPr>
          <p:cNvPr id="7" name="Rectangle 10"/>
          <p:cNvSpPr txBox="1">
            <a:spLocks noChangeArrowheads="1"/>
          </p:cNvSpPr>
          <p:nvPr/>
        </p:nvSpPr>
        <p:spPr bwMode="auto">
          <a:xfrm>
            <a:off x="219002" y="3997979"/>
            <a:ext cx="8778004" cy="1446550"/>
          </a:xfrm>
          <a:prstGeom prst="rect">
            <a:avLst/>
          </a:prstGeom>
          <a:blipFill dpi="0"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a:blipFill>
          <a:ln w="38100">
            <a:solidFill>
              <a:schemeClr val="tx1">
                <a:alpha val="83136"/>
              </a:schemeClr>
            </a:solidFill>
            <a:miter lim="800000"/>
            <a:headEnd/>
            <a:tailEnd/>
          </a:ln>
        </p:spPr>
        <p:txBody>
          <a:bodyPr vert="horz"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За І квартал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2024 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року </a:t>
            </a:r>
            <a:b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</a:b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комунальними некомерційними підприємствами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 використано власних надходжень до спеціального фонду у сумі – </a:t>
            </a:r>
            <a:r>
              <a:rPr lang="uk-UA" sz="2200" u="sng" dirty="0" smtClean="0">
                <a:ln w="50800"/>
                <a:solidFill>
                  <a:srgbClr val="C00000"/>
                </a:solidFill>
                <a:effectLst/>
                <a:latin typeface="Times New Roman" pitchFamily="18" charset="0"/>
              </a:rPr>
              <a:t>19 196,0 </a:t>
            </a:r>
            <a:r>
              <a:rPr lang="uk-UA" sz="2200" dirty="0" err="1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тис.грн</a:t>
            </a:r>
            <a:r>
              <a:rPr lang="uk-UA" sz="2200" dirty="0" smtClean="0">
                <a:ln w="50800"/>
                <a:solidFill>
                  <a:srgbClr val="0000FF"/>
                </a:solidFill>
                <a:effectLst/>
                <a:latin typeface="Times New Roman" pitchFamily="18" charset="0"/>
              </a:rPr>
              <a:t>.:</a:t>
            </a:r>
            <a:endParaRPr lang="ru-RU" sz="2200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8" name="Picture 5" descr="E:\Мои документы\Downloads\images (100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958" y="5189406"/>
            <a:ext cx="2459048" cy="16363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5534995"/>
            <a:ext cx="51845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Станом на 01 квітня 2023 року по галузі охорони здоров’я міста Кропивницького кредиторська заборгованість загального та спеціального фонду відсутня.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532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290978"/>
              </p:ext>
            </p:extLst>
          </p:nvPr>
        </p:nvGraphicFramePr>
        <p:xfrm>
          <a:off x="0" y="116633"/>
          <a:ext cx="9144000" cy="2376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0" y="2272561"/>
            <a:ext cx="8928991" cy="4585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noAutofit/>
          </a:bodyPr>
          <a:lstStyle>
            <a:lvl1pPr marL="548640" indent="-411480" algn="l" rtl="0" eaLnBrk="1" latinLnBrk="0" hangingPunct="1">
              <a:spcBef>
                <a:spcPct val="20000"/>
              </a:spcBef>
              <a:buClr>
                <a:schemeClr val="tx1">
                  <a:shade val="95000"/>
                </a:schemeClr>
              </a:buClr>
              <a:buSzPct val="65000"/>
              <a:buFont typeface="Wingdings 2"/>
              <a:buChar char="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680" indent="-283464" algn="l" rtl="0" eaLnBrk="1" latinLnBrk="0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 2"/>
              <a:buChar char="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33856" indent="-228600" algn="l" rtl="0" eaLnBrk="1" latinLnBrk="0" hangingPunct="1">
              <a:spcBef>
                <a:spcPct val="20000"/>
              </a:spcBef>
              <a:buClr>
                <a:schemeClr val="tx1"/>
              </a:buClr>
              <a:buSzPct val="95000"/>
              <a:buFont typeface="Wingdings"/>
              <a:buChar char="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5331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 3"/>
              <a:buChar char="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533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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безоплатного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та пільгового відпуску лікарських засобів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1750" b="1" u="sng" dirty="0">
                <a:solidFill>
                  <a:srgbClr val="0000FF"/>
                </a:solidFill>
                <a:latin typeface="Times New Roman" pitchFamily="18" charset="0"/>
              </a:rPr>
              <a:t>1 </a:t>
            </a:r>
            <a:r>
              <a:rPr lang="ru-RU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665</a:t>
            </a:r>
            <a:r>
              <a:rPr lang="ru-RU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,8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грн.;  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д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ітей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віком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від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3-х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років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,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хворих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на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фенілкетонурію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, препаратами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дієтичного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харчування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418,2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д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ітей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з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інвалідністю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підгузками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170,3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технічними </a:t>
            </a:r>
            <a:r>
              <a:rPr lang="uk-UA" sz="1750" b="1" dirty="0">
                <a:solidFill>
                  <a:schemeClr val="bg1"/>
                </a:solidFill>
                <a:latin typeface="Times New Roman" pitchFamily="18" charset="0"/>
              </a:rPr>
              <a:t>засобами (підгузки, кало–сечоприймачі) – 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369,3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тис. грн.;</a:t>
            </a:r>
            <a:endParaRPr lang="uk-UA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пільгових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категорій населення безкоштовним зубопротезуванням та лікуванням стоматологічних захворювань – </a:t>
            </a:r>
            <a:r>
              <a:rPr lang="uk-UA" sz="1750" b="1" u="sng" dirty="0" smtClean="0">
                <a:solidFill>
                  <a:srgbClr val="0000FF"/>
                </a:solidFill>
                <a:latin typeface="Times New Roman" pitchFamily="18" charset="0"/>
              </a:rPr>
              <a:t>422,8 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тис</a:t>
            </a:r>
            <a:r>
              <a:rPr lang="uk-UA" sz="1750" b="1" dirty="0" smtClean="0">
                <a:solidFill>
                  <a:schemeClr val="bg1"/>
                </a:solidFill>
                <a:latin typeface="Times New Roman" pitchFamily="18" charset="0"/>
              </a:rPr>
              <a:t>. грн;</a:t>
            </a:r>
            <a:endParaRPr lang="uk-UA" sz="1750" b="1" dirty="0">
              <a:solidFill>
                <a:schemeClr val="bg1"/>
              </a:solidFill>
              <a:latin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п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роведення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медоглядів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тестування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працівників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закладів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освіти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247,0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грн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м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едичного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огляду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призовників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допризовників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247,0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п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ідтримки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комунальних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некомерційниї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підприємств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16 290,6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;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і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нформаційно-технічне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забезпечення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та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медична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статистика по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галузі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охорони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 smtClean="0">
                <a:solidFill>
                  <a:schemeClr val="bg1"/>
                </a:solidFill>
                <a:latin typeface="Times New Roman" pitchFamily="18" charset="0"/>
              </a:rPr>
              <a:t>здоров’я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– </a:t>
            </a:r>
            <a:r>
              <a:rPr lang="ru-RU" sz="1750" b="1" u="sng" dirty="0" smtClean="0">
                <a:solidFill>
                  <a:srgbClr val="0033CC"/>
                </a:solidFill>
                <a:latin typeface="Times New Roman" pitchFamily="18" charset="0"/>
              </a:rPr>
              <a:t>358,9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тис.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г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рн</a:t>
            </a:r>
            <a:r>
              <a:rPr lang="ru-RU" sz="1750" b="1" dirty="0" smtClean="0">
                <a:solidFill>
                  <a:schemeClr val="bg1"/>
                </a:solidFill>
                <a:latin typeface="Times New Roman" pitchFamily="18" charset="0"/>
              </a:rPr>
              <a:t>.</a:t>
            </a:r>
          </a:p>
          <a:p>
            <a:pPr algn="just">
              <a:lnSpc>
                <a:spcPct val="80000"/>
              </a:lnSpc>
              <a:buClrTx/>
              <a:buFont typeface="Wingdings" pitchFamily="2" charset="2"/>
              <a:buChar char="ü"/>
            </a:pP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зміцнення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матеріально-технічної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бази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закладів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охорони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здоров'я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</a:t>
            </a:r>
            <a:r>
              <a:rPr lang="ru-RU" sz="1750" b="1" dirty="0" err="1">
                <a:solidFill>
                  <a:schemeClr val="bg1"/>
                </a:solidFill>
                <a:latin typeface="Times New Roman" pitchFamily="18" charset="0"/>
              </a:rPr>
              <a:t>міста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 -  </a:t>
            </a:r>
            <a:r>
              <a:rPr lang="ru-RU" sz="1750" b="1" dirty="0">
                <a:solidFill>
                  <a:srgbClr val="0000FF"/>
                </a:solidFill>
                <a:latin typeface="Times New Roman" pitchFamily="18" charset="0"/>
              </a:rPr>
              <a:t>1 100,0 </a:t>
            </a:r>
            <a:r>
              <a:rPr lang="ru-RU" sz="1750" b="1" dirty="0">
                <a:solidFill>
                  <a:schemeClr val="bg1"/>
                </a:solidFill>
                <a:latin typeface="Times New Roman" pitchFamily="18" charset="0"/>
              </a:rPr>
              <a:t>тис. грн.</a:t>
            </a:r>
            <a:endParaRPr lang="ru-RU" sz="175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>
              <a:solidFill>
                <a:schemeClr val="bg1"/>
              </a:solidFill>
              <a:latin typeface="Times New Roman" pitchFamily="18" charset="0"/>
            </a:endParaRPr>
          </a:p>
          <a:p>
            <a:pPr>
              <a:lnSpc>
                <a:spcPct val="80000"/>
              </a:lnSpc>
              <a:buClrTx/>
              <a:buFont typeface="Wingdings" pitchFamily="2" charset="2"/>
              <a:buChar char="ü"/>
            </a:pPr>
            <a:endParaRPr lang="ru-RU" sz="1600" b="1" dirty="0" smtClean="0">
              <a:solidFill>
                <a:schemeClr val="bg1"/>
              </a:solidFill>
              <a:latin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762407"/>
            <a:ext cx="2160240" cy="111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17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5"/>
          <p:cNvSpPr txBox="1">
            <a:spLocks/>
          </p:cNvSpPr>
          <p:nvPr/>
        </p:nvSpPr>
        <p:spPr>
          <a:xfrm>
            <a:off x="1554484" y="1340768"/>
            <a:ext cx="6041852" cy="1828800"/>
          </a:xfrm>
          <a:prstGeom prst="rect">
            <a:avLst/>
          </a:prstGeom>
          <a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20000" contrast="20000"/>
                      </a14:imgEffect>
                    </a14:imgLayer>
                  </a14:imgProps>
                </a:ext>
              </a:extLst>
            </a:blip>
            <a:stretch>
              <a:fillRect/>
            </a:stretch>
          </a:blipFill>
        </p:spPr>
        <p:txBody>
          <a:bodyPr vert="horz" anchor="ctr">
            <a:no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ct val="20000"/>
              </a:spcBef>
              <a:defRPr/>
            </a:pPr>
            <a:r>
              <a:rPr lang="uk-UA" sz="4000" dirty="0" smtClean="0">
                <a:solidFill>
                  <a:srgbClr val="0000FF"/>
                </a:solidFill>
                <a:effectLst/>
                <a:latin typeface="+mn-lt"/>
              </a:rPr>
              <a:t>Аналіз роботи за зверненнями громадян</a:t>
            </a:r>
            <a:endParaRPr lang="uk-UA" sz="4000" dirty="0">
              <a:solidFill>
                <a:srgbClr val="0000FF"/>
              </a:solidFill>
              <a:effectLst/>
              <a:latin typeface="+mn-lt"/>
            </a:endParaRPr>
          </a:p>
        </p:txBody>
      </p:sp>
      <p:pic>
        <p:nvPicPr>
          <p:cNvPr id="4098" name="Picture 2" descr="E:\Мои документы\Downloads\image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842" y="3169568"/>
            <a:ext cx="1667135" cy="148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886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27176" y="9925"/>
            <a:ext cx="7416824" cy="682771"/>
          </a:xfrm>
        </p:spPr>
        <p:txBody>
          <a:bodyPr>
            <a:norm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по характеру звернень: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4" name="Picture 6" descr="images (23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1189"/>
            <a:ext cx="1743152" cy="1085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кутник 9"/>
          <p:cNvSpPr/>
          <p:nvPr/>
        </p:nvSpPr>
        <p:spPr>
          <a:xfrm>
            <a:off x="1850656" y="786462"/>
            <a:ext cx="58326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Основні питання, що порушуються у зверненнях громадян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344723134"/>
              </p:ext>
            </p:extLst>
          </p:nvPr>
        </p:nvGraphicFramePr>
        <p:xfrm>
          <a:off x="1815304" y="1432793"/>
          <a:ext cx="6069064" cy="53401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46538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5696" y="-19571"/>
            <a:ext cx="7308304" cy="1072307"/>
          </a:xfrm>
        </p:spPr>
        <p:txBody>
          <a:bodyPr>
            <a:noAutofit/>
          </a:bodyPr>
          <a:lstStyle/>
          <a:p>
            <a:r>
              <a:rPr lang="uk-UA" sz="3600" dirty="0">
                <a:solidFill>
                  <a:srgbClr val="0000FF"/>
                </a:solidFill>
                <a:effectLst/>
                <a:latin typeface="Times New Roman"/>
              </a:rPr>
              <a:t>Розподіл </a:t>
            </a:r>
            <a:r>
              <a:rPr lang="uk-UA" sz="3600" dirty="0" smtClean="0">
                <a:solidFill>
                  <a:srgbClr val="0000FF"/>
                </a:solidFill>
                <a:effectLst/>
                <a:latin typeface="Times New Roman"/>
              </a:rPr>
              <a:t>звернень</a:t>
            </a:r>
            <a:endParaRPr lang="ru-RU" sz="3600" dirty="0">
              <a:solidFill>
                <a:srgbClr val="0000FF"/>
              </a:solidFill>
              <a:effectLst/>
            </a:endParaRPr>
          </a:p>
        </p:txBody>
      </p:sp>
      <p:pic>
        <p:nvPicPr>
          <p:cNvPr id="7170" name="Picture 2" descr="E:\Мои документы\Downloads\Semei--nyii---vrach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38" y="93982"/>
            <a:ext cx="2376264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кутник 4"/>
          <p:cNvSpPr/>
          <p:nvPr/>
        </p:nvSpPr>
        <p:spPr>
          <a:xfrm>
            <a:off x="285319" y="1644974"/>
            <a:ext cx="319266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Протягом І кварталу 2024 року надійшло </a:t>
            </a:r>
            <a:r>
              <a:rPr lang="uk-UA" b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47 </a:t>
            </a:r>
            <a:r>
              <a:rPr lang="uk-UA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звернень.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Звернення надійшли через</a:t>
            </a:r>
            <a:r>
              <a:rPr lang="uk-UA" b="1" i="1" dirty="0" smtClean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35146353"/>
              </p:ext>
            </p:extLst>
          </p:nvPr>
        </p:nvGraphicFramePr>
        <p:xfrm>
          <a:off x="265686" y="2780928"/>
          <a:ext cx="3342603" cy="19442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183692954"/>
              </p:ext>
            </p:extLst>
          </p:nvPr>
        </p:nvGraphicFramePr>
        <p:xfrm>
          <a:off x="4509084" y="1844824"/>
          <a:ext cx="4572000" cy="2880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7" name="Прямокутник 6"/>
          <p:cNvSpPr/>
          <p:nvPr/>
        </p:nvSpPr>
        <p:spPr>
          <a:xfrm>
            <a:off x="6145707" y="1364692"/>
            <a:ext cx="12987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видами: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2075031407"/>
              </p:ext>
            </p:extLst>
          </p:nvPr>
        </p:nvGraphicFramePr>
        <p:xfrm>
          <a:off x="2267744" y="5311449"/>
          <a:ext cx="5040560" cy="1374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2" name="Прямокутник 11"/>
          <p:cNvSpPr/>
          <p:nvPr/>
        </p:nvSpPr>
        <p:spPr>
          <a:xfrm>
            <a:off x="2843808" y="4819575"/>
            <a:ext cx="29574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uk-UA" b="1" i="1" dirty="0">
                <a:solidFill>
                  <a:srgbClr val="1F282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 результатами розгляду:</a:t>
            </a:r>
            <a:endParaRPr lang="uk-UA" sz="1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7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-108520" y="116631"/>
            <a:ext cx="9252520" cy="1897919"/>
          </a:xfrm>
        </p:spPr>
        <p:txBody>
          <a:bodyPr>
            <a:normAutofit fontScale="90000"/>
          </a:bodyPr>
          <a:lstStyle/>
          <a:p>
            <a:r>
              <a:rPr lang="uk-UA" sz="6500" u="sng" dirty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Кадрова </a:t>
            </a:r>
            <a:r>
              <a:rPr lang="uk-UA" sz="6500" u="sng" dirty="0" smtClean="0">
                <a:solidFill>
                  <a:schemeClr val="bg1"/>
                </a:solidFill>
                <a:effectLst/>
                <a:latin typeface="Times New Roman" pitchFamily="18" charset="0"/>
                <a:cs typeface="Times New Roman" pitchFamily="18" charset="0"/>
              </a:rPr>
              <a:t>ситуація</a:t>
            </a:r>
            <a: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65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uk-UA" sz="2700" b="1" u="sng" dirty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Число штатних посад </a:t>
            </a:r>
            <a:r>
              <a:rPr lang="uk-UA" sz="27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працівників -</a:t>
            </a:r>
            <a:r>
              <a:rPr lang="uk-UA" sz="2200" b="1" u="sng" dirty="0" smtClean="0">
                <a:ln w="6350">
                  <a:noFill/>
                </a:ln>
                <a:solidFill>
                  <a:schemeClr val="bg1"/>
                </a:solidFill>
                <a:effectLst/>
                <a:latin typeface="Times New Roman"/>
              </a:rPr>
              <a:t>  </a:t>
            </a:r>
            <a:r>
              <a:rPr lang="uk-UA" sz="3600" u="sng" dirty="0" smtClean="0">
                <a:solidFill>
                  <a:srgbClr val="FFFF00"/>
                </a:solidFill>
                <a:effectLst/>
                <a:latin typeface="Times New Roman"/>
              </a:rPr>
              <a:t>2942</a:t>
            </a:r>
            <a: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  <a:t> </a:t>
            </a:r>
            <a:br>
              <a:rPr lang="uk-UA" sz="3600" b="0" u="sng" dirty="0" smtClean="0">
                <a:solidFill>
                  <a:srgbClr val="FFFF00"/>
                </a:solidFill>
                <a:effectLst/>
                <a:latin typeface="Times New Roman"/>
              </a:rPr>
            </a:br>
            <a:r>
              <a:rPr lang="uk-UA" sz="2700" u="sng" dirty="0" smtClean="0">
                <a:solidFill>
                  <a:schemeClr val="bg1"/>
                </a:solidFill>
                <a:effectLst/>
                <a:latin typeface="Times New Roman"/>
              </a:rPr>
              <a:t>(аналогічний період 2022 року – </a:t>
            </a:r>
            <a:r>
              <a:rPr lang="uk-UA" sz="2700" u="sng" dirty="0" smtClean="0">
                <a:solidFill>
                  <a:srgbClr val="00B0F0"/>
                </a:solidFill>
                <a:effectLst/>
                <a:latin typeface="Times New Roman"/>
              </a:rPr>
              <a:t>3059,25)</a:t>
            </a:r>
            <a: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  <a:t/>
            </a:r>
            <a:br>
              <a:rPr lang="uk-UA" sz="2700" b="1" u="sng" dirty="0">
                <a:ln w="6350">
                  <a:noFill/>
                </a:ln>
                <a:solidFill>
                  <a:srgbClr val="FF0000"/>
                </a:solidFill>
                <a:effectLst/>
                <a:latin typeface="Times New Roman"/>
              </a:rPr>
            </a:br>
            <a:endParaRPr lang="ru-RU" sz="2700" u="sng" dirty="0">
              <a:solidFill>
                <a:srgbClr val="FF0000"/>
              </a:solidFill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364088" y="1814618"/>
            <a:ext cx="3779912" cy="1224136"/>
          </a:xfrm>
        </p:spPr>
        <p:txBody>
          <a:bodyPr>
            <a:noAutofit/>
          </a:bodyPr>
          <a:lstStyle/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Забезпеченість медичними працівниками населення </a:t>
            </a:r>
          </a:p>
          <a:p>
            <a:pPr lvl="0" algn="ctr" eaLnBrk="0" fontAlgn="base" hangingPunct="0">
              <a:spcAft>
                <a:spcPct val="0"/>
              </a:spcAft>
              <a:buClr>
                <a:srgbClr val="31B6FD"/>
              </a:buClr>
              <a:buSzPct val="100000"/>
            </a:pP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(на 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100 </a:t>
            </a:r>
            <a:r>
              <a:rPr lang="uk-UA" sz="1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тис</a:t>
            </a:r>
            <a:r>
              <a:rPr lang="uk-UA" sz="1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нас.)</a:t>
            </a:r>
            <a:endParaRPr lang="ru-RU" sz="1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>
          <a:xfrm>
            <a:off x="1008836" y="2014551"/>
            <a:ext cx="3312368" cy="597743"/>
          </a:xfrm>
        </p:spPr>
        <p:txBody>
          <a:bodyPr>
            <a:normAutofit fontScale="85000" lnSpcReduction="10000"/>
          </a:bodyPr>
          <a:lstStyle/>
          <a:p>
            <a:pPr algn="ctr"/>
            <a:r>
              <a:rPr lang="uk-UA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Число фізичних осіб медичних працівників</a:t>
            </a:r>
            <a:endParaRPr lang="ru-RU" sz="2000" b="1" dirty="0">
              <a:solidFill>
                <a:schemeClr val="bg1"/>
              </a:solidFill>
            </a:endParaRPr>
          </a:p>
        </p:txBody>
      </p:sp>
      <p:graphicFrame>
        <p:nvGraphicFramePr>
          <p:cNvPr id="14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984901551"/>
              </p:ext>
            </p:extLst>
          </p:nvPr>
        </p:nvGraphicFramePr>
        <p:xfrm>
          <a:off x="4139952" y="3028554"/>
          <a:ext cx="4857667" cy="40770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Объект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8357250"/>
              </p:ext>
            </p:extLst>
          </p:nvPr>
        </p:nvGraphicFramePr>
        <p:xfrm>
          <a:off x="-252536" y="2760296"/>
          <a:ext cx="5040560" cy="3771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4685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E:\Мои документы\Downloads\скачанные файлы (9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332656"/>
            <a:ext cx="4662918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 descr="E:\Мои документы\Downloads\16-07-13-oxorona-zdoroviya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251870"/>
            <a:ext cx="3200400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819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9036496" cy="1296144"/>
          </a:xfrm>
          <a:noFill/>
        </p:spPr>
        <p:txBody>
          <a:bodyPr>
            <a:noAutofit/>
          </a:bodyPr>
          <a:lstStyle/>
          <a:p>
            <a:r>
              <a:rPr lang="uk-UA" sz="4400" u="sng" dirty="0">
                <a:solidFill>
                  <a:srgbClr val="0000FF"/>
                </a:solidFill>
                <a:effectLst/>
                <a:latin typeface="Times New Roman"/>
              </a:rPr>
              <a:t>Забезпеченість населення сімейними лікарями</a:t>
            </a:r>
            <a:endParaRPr lang="ru-RU" sz="4400" u="sng" dirty="0">
              <a:solidFill>
                <a:srgbClr val="0000FF"/>
              </a:solidFill>
              <a:effectLst/>
            </a:endParaRPr>
          </a:p>
        </p:txBody>
      </p:sp>
      <p:graphicFrame>
        <p:nvGraphicFramePr>
          <p:cNvPr id="10" name="Объект 8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750688488"/>
              </p:ext>
            </p:extLst>
          </p:nvPr>
        </p:nvGraphicFramePr>
        <p:xfrm>
          <a:off x="491981" y="1556792"/>
          <a:ext cx="4211960" cy="316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3927120"/>
              </p:ext>
            </p:extLst>
          </p:nvPr>
        </p:nvGraphicFramePr>
        <p:xfrm>
          <a:off x="5088484" y="1556792"/>
          <a:ext cx="3888432" cy="28448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Объект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9987580"/>
              </p:ext>
            </p:extLst>
          </p:nvPr>
        </p:nvGraphicFramePr>
        <p:xfrm>
          <a:off x="4044090" y="4401607"/>
          <a:ext cx="4932826" cy="260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3" name="Picture 2" descr="E:\Мои документы\Downloads\images (2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5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212" y="4683992"/>
            <a:ext cx="3168352" cy="20011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9673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55362472"/>
              </p:ext>
            </p:extLst>
          </p:nvPr>
        </p:nvGraphicFramePr>
        <p:xfrm>
          <a:off x="431800" y="549275"/>
          <a:ext cx="8208963" cy="57007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6336" name="Picture 16" descr="depositphotos_10599917-stock-photo-collage-of-young-doctors-an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6446" y="942503"/>
            <a:ext cx="2174657" cy="170219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978" y="939216"/>
            <a:ext cx="2216260" cy="170548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924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46495" y="756"/>
            <a:ext cx="9144000" cy="1051980"/>
          </a:xfrm>
        </p:spPr>
        <p:txBody>
          <a:bodyPr>
            <a:normAutofit/>
          </a:bodyPr>
          <a:lstStyle/>
          <a:p>
            <a:pPr algn="ctr"/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Показники</a:t>
            </a:r>
            <a:r>
              <a:rPr lang="uk-UA" sz="6000" dirty="0">
                <a:solidFill>
                  <a:srgbClr val="0000FF"/>
                </a:solidFill>
                <a:effectLst/>
                <a:latin typeface="Times New Roman"/>
              </a:rPr>
              <a:t> </a:t>
            </a:r>
            <a:r>
              <a:rPr lang="uk-UA" sz="6000" b="1" dirty="0">
                <a:solidFill>
                  <a:srgbClr val="0000FF"/>
                </a:solidFill>
                <a:effectLst/>
                <a:latin typeface="Times New Roman"/>
              </a:rPr>
              <a:t>демографії</a:t>
            </a:r>
            <a:endParaRPr lang="ru-RU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93812" y="1095574"/>
            <a:ext cx="5940152" cy="1872208"/>
          </a:xfrm>
        </p:spPr>
        <p:txBody>
          <a:bodyPr>
            <a:normAutofit/>
          </a:bodyPr>
          <a:lstStyle/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>
                <a:solidFill>
                  <a:srgbClr val="002060"/>
                </a:solidFill>
              </a:rPr>
              <a:t>Чисельність постійного населення        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 </a:t>
            </a:r>
            <a:r>
              <a:rPr lang="uk-UA" sz="2400" b="1" cap="none" dirty="0">
                <a:solidFill>
                  <a:srgbClr val="002060"/>
                </a:solidFill>
              </a:rPr>
              <a:t>м. Кропивницького </a:t>
            </a:r>
            <a:endParaRPr lang="uk-UA" sz="2400" b="1" cap="none" dirty="0" smtClean="0">
              <a:solidFill>
                <a:srgbClr val="002060"/>
              </a:solidFill>
            </a:endParaRP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cap="none" dirty="0" smtClean="0">
                <a:solidFill>
                  <a:srgbClr val="002060"/>
                </a:solidFill>
              </a:rPr>
              <a:t>з </a:t>
            </a:r>
            <a:r>
              <a:rPr lang="uk-UA" sz="2400" b="1" cap="none" dirty="0">
                <a:solidFill>
                  <a:srgbClr val="002060"/>
                </a:solidFill>
              </a:rPr>
              <a:t>с. Новим станом </a:t>
            </a:r>
            <a:r>
              <a:rPr lang="uk-UA" sz="2400" b="1" cap="none" dirty="0" smtClean="0">
                <a:solidFill>
                  <a:srgbClr val="002060"/>
                </a:solidFill>
              </a:rPr>
              <a:t>на 01.04.2024 року </a:t>
            </a:r>
          </a:p>
          <a:p>
            <a:pPr lvl="0" algn="ctr">
              <a:spcBef>
                <a:spcPts val="0"/>
              </a:spcBef>
              <a:buClrTx/>
              <a:buSzTx/>
              <a:defRPr/>
            </a:pPr>
            <a:r>
              <a:rPr lang="uk-UA" sz="2400" b="1" u="sng" cap="none" dirty="0" smtClean="0">
                <a:solidFill>
                  <a:srgbClr val="0000FF"/>
                </a:solidFill>
              </a:rPr>
              <a:t>224 340 </a:t>
            </a:r>
            <a:r>
              <a:rPr lang="uk-UA" sz="2400" b="1" cap="none" dirty="0" smtClean="0">
                <a:solidFill>
                  <a:srgbClr val="002060"/>
                </a:solidFill>
              </a:rPr>
              <a:t>осіб</a:t>
            </a:r>
            <a:endParaRPr lang="ru-RU" sz="2400" b="1" cap="none" dirty="0">
              <a:solidFill>
                <a:srgbClr val="002060"/>
              </a:solidFill>
            </a:endParaRPr>
          </a:p>
          <a:p>
            <a:endParaRPr lang="ru-RU" sz="2400" b="1" dirty="0"/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778242227"/>
              </p:ext>
            </p:extLst>
          </p:nvPr>
        </p:nvGraphicFramePr>
        <p:xfrm>
          <a:off x="0" y="2564904"/>
          <a:ext cx="9144000" cy="465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1086177"/>
            <a:ext cx="2195736" cy="15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203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260648"/>
            <a:ext cx="6143817" cy="1360858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  <a:defRPr/>
            </a:pPr>
            <a:r>
              <a:rPr lang="uk-UA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Структура смертності дорослого </a:t>
            </a:r>
            <a:r>
              <a:rPr lang="uk-UA" sz="4400" dirty="0" smtClean="0">
                <a:ln>
                  <a:noFill/>
                </a:ln>
                <a:solidFill>
                  <a:schemeClr val="bg1"/>
                </a:solidFill>
                <a:effectLst/>
                <a:latin typeface="Times New Roman"/>
                <a:ea typeface="+mn-ea"/>
                <a:cs typeface="+mn-cs"/>
              </a:rPr>
              <a:t>населення у % </a:t>
            </a:r>
            <a:endParaRPr lang="ru-RU" sz="4400" dirty="0">
              <a:solidFill>
                <a:schemeClr val="bg1"/>
              </a:solidFill>
            </a:endParaRPr>
          </a:p>
        </p:txBody>
      </p:sp>
      <p:graphicFrame>
        <p:nvGraphicFramePr>
          <p:cNvPr id="10" name="Объект 2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1423529628"/>
              </p:ext>
            </p:extLst>
          </p:nvPr>
        </p:nvGraphicFramePr>
        <p:xfrm>
          <a:off x="1685695" y="1746520"/>
          <a:ext cx="7200800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1" name="Picture 6" descr="15-08-04-ohorona-zdorovie-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817" y="393118"/>
            <a:ext cx="2683028" cy="15841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Картинки по запросу функціональні методи обстеження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870" y="1746520"/>
            <a:ext cx="2252251" cy="13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17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034" name="Group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4990773"/>
              </p:ext>
            </p:extLst>
          </p:nvPr>
        </p:nvGraphicFramePr>
        <p:xfrm>
          <a:off x="478263" y="1052737"/>
          <a:ext cx="7868284" cy="2598952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425790"/>
                <a:gridCol w="2042401"/>
                <a:gridCol w="1150350"/>
                <a:gridCol w="988976"/>
                <a:gridCol w="2222817"/>
                <a:gridCol w="1037950"/>
              </a:tblGrid>
              <a:tr h="9036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 з/п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Назва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АЗПСМ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Чисельність постійного населення 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лікарів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Кількість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зареєстрованих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декларацій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з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пацієнтом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у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системі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e-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Health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sng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 одного </a:t>
                      </a:r>
                      <a:r>
                        <a:rPr kumimoji="0" lang="ru-RU" sz="12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лікаря</a:t>
                      </a: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№1"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uk-UA" sz="1600" u="none" strike="noStrike" dirty="0" smtClean="0">
                          <a:effectLst/>
                        </a:rPr>
                        <a:t>71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94</a:t>
                      </a:r>
                      <a:r>
                        <a:rPr lang="uk-UA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225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1327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"ЦПМСД №2"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ctr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38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55</a:t>
                      </a:r>
                      <a:r>
                        <a:rPr lang="uk-UA" sz="1600" b="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 938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1472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368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КЗ "АЗПСМ"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uk-UA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8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9935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1242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804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КНП "КЗПО"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b="0" i="0" u="none" strike="noStrike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1475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1475</a:t>
                      </a:r>
                      <a:endParaRPr lang="ru-RU" sz="1600" b="1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30435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 </a:t>
                      </a:r>
                      <a:endParaRPr kumimoji="0" lang="ru-RU" sz="12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 </a:t>
                      </a:r>
                      <a:r>
                        <a:rPr kumimoji="0" lang="ru-RU" sz="1600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місту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1435" marR="51435" marT="0" marB="0" anchor="b" horzOverflow="overflow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224</a:t>
                      </a:r>
                      <a:r>
                        <a:rPr lang="ru-RU" sz="1600" u="none" strike="noStrike" baseline="0" dirty="0" smtClean="0">
                          <a:effectLst/>
                        </a:rPr>
                        <a:t> 340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 smtClean="0">
                          <a:effectLst/>
                        </a:rPr>
                        <a:t>118</a:t>
                      </a:r>
                      <a:endParaRPr lang="ru-RU" sz="1600" b="1" i="0" u="none" strike="noStrike" dirty="0">
                        <a:solidFill>
                          <a:srgbClr val="C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161</a:t>
                      </a:r>
                      <a:r>
                        <a:rPr lang="uk-UA" sz="1600" baseline="0" dirty="0" smtClean="0">
                          <a:effectLst/>
                        </a:rPr>
                        <a:t> 573</a:t>
                      </a:r>
                      <a:endParaRPr lang="ru-RU" sz="1600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425"/>
                        </a:lnSpc>
                        <a:spcAft>
                          <a:spcPts val="0"/>
                        </a:spcAft>
                      </a:pPr>
                      <a:r>
                        <a:rPr lang="uk-UA" sz="1600" dirty="0" smtClean="0">
                          <a:effectLst/>
                        </a:rPr>
                        <a:t>1369</a:t>
                      </a:r>
                      <a:endParaRPr lang="ru-RU" sz="1600" i="0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  <p:pic>
        <p:nvPicPr>
          <p:cNvPr id="44229" name="Picture 3" descr="E:\Мои документы\Downloads\9834ebf86290350e5d6647163a45b32a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14394" y="0"/>
            <a:ext cx="1664307" cy="1135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0"/>
          <p:cNvSpPr txBox="1">
            <a:spLocks noChangeArrowheads="1"/>
          </p:cNvSpPr>
          <p:nvPr/>
        </p:nvSpPr>
        <p:spPr bwMode="auto">
          <a:xfrm>
            <a:off x="1572319" y="10597"/>
            <a:ext cx="5976664" cy="76944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wrap="square" anchor="ctr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4100" b="1" kern="1200" cap="none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uk-UA" sz="2200" u="sng" dirty="0" smtClean="0">
                <a:ln w="50800"/>
                <a:solidFill>
                  <a:schemeClr val="bg1"/>
                </a:solidFill>
                <a:effectLst/>
                <a:latin typeface="Times New Roman"/>
              </a:rPr>
              <a:t>Кількість зареєстрованих декларацій з пацієнтами </a:t>
            </a:r>
            <a:r>
              <a:rPr lang="uk-UA" sz="2200" u="sng" dirty="0" smtClean="0">
                <a:ln w="50800"/>
                <a:solidFill>
                  <a:srgbClr val="0000FF"/>
                </a:solidFill>
                <a:effectLst/>
                <a:latin typeface="Times New Roman"/>
              </a:rPr>
              <a:t>на 1.04.2024</a:t>
            </a:r>
            <a:endParaRPr lang="ru-RU" sz="2200" u="sng" dirty="0">
              <a:ln w="50800"/>
              <a:solidFill>
                <a:srgbClr val="0000FF"/>
              </a:solidFill>
              <a:effectLst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51970" cy="1135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кутник 1"/>
          <p:cNvSpPr/>
          <p:nvPr/>
        </p:nvSpPr>
        <p:spPr>
          <a:xfrm>
            <a:off x="157340" y="3723355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>
                <a:solidFill>
                  <a:schemeClr val="bg1"/>
                </a:solidFill>
              </a:rPr>
              <a:t>В тому числі </a:t>
            </a:r>
            <a:r>
              <a:rPr lang="uk-UA" dirty="0" err="1">
                <a:solidFill>
                  <a:schemeClr val="bg1"/>
                </a:solidFill>
              </a:rPr>
              <a:t>заключені</a:t>
            </a:r>
            <a:r>
              <a:rPr lang="uk-UA" dirty="0">
                <a:solidFill>
                  <a:schemeClr val="bg1"/>
                </a:solidFill>
              </a:rPr>
              <a:t> декларації переселенцями з тимчасово окупованих територій, які постраждали у зв’язку зі збройною агресією російської федерації проти України (ВПО) – </a:t>
            </a:r>
            <a:r>
              <a:rPr lang="uk-UA" b="1" dirty="0" smtClean="0">
                <a:solidFill>
                  <a:srgbClr val="0000FF"/>
                </a:solidFill>
              </a:rPr>
              <a:t>4888 осіб</a:t>
            </a:r>
            <a:r>
              <a:rPr lang="uk-UA" dirty="0" smtClean="0">
                <a:solidFill>
                  <a:schemeClr val="bg1"/>
                </a:solidFill>
              </a:rPr>
              <a:t>, </a:t>
            </a:r>
            <a:r>
              <a:rPr lang="uk-UA" dirty="0">
                <a:solidFill>
                  <a:schemeClr val="bg1"/>
                </a:solidFill>
              </a:rPr>
              <a:t>а саме:  </a:t>
            </a:r>
          </a:p>
          <a:p>
            <a:r>
              <a:rPr lang="uk-UA" dirty="0">
                <a:solidFill>
                  <a:schemeClr val="bg1"/>
                </a:solidFill>
              </a:rPr>
              <a:t>       дорослі - </a:t>
            </a:r>
            <a:r>
              <a:rPr lang="uk-UA" b="1" dirty="0">
                <a:solidFill>
                  <a:srgbClr val="0000FF"/>
                </a:solidFill>
              </a:rPr>
              <a:t>3099</a:t>
            </a:r>
            <a:r>
              <a:rPr lang="uk-UA" dirty="0">
                <a:solidFill>
                  <a:schemeClr val="bg1"/>
                </a:solidFill>
              </a:rPr>
              <a:t> (жінки –1924, чоловіки – 1175);</a:t>
            </a:r>
          </a:p>
          <a:p>
            <a:r>
              <a:rPr lang="uk-UA" dirty="0">
                <a:solidFill>
                  <a:schemeClr val="bg1"/>
                </a:solidFill>
              </a:rPr>
              <a:t>       діти  - </a:t>
            </a:r>
            <a:r>
              <a:rPr lang="uk-UA" b="1" dirty="0">
                <a:solidFill>
                  <a:srgbClr val="0000FF"/>
                </a:solidFill>
              </a:rPr>
              <a:t>1789</a:t>
            </a:r>
            <a:r>
              <a:rPr lang="uk-UA" dirty="0">
                <a:solidFill>
                  <a:schemeClr val="bg1"/>
                </a:solidFill>
              </a:rPr>
              <a:t> осіб.</a:t>
            </a:r>
          </a:p>
          <a:p>
            <a:r>
              <a:rPr lang="uk-UA" dirty="0">
                <a:solidFill>
                  <a:schemeClr val="bg1"/>
                </a:solidFill>
              </a:rPr>
              <a:t>Станом на 01.04.2024 року кількість підписаних декларацій зменшилась в порівнянні з минулим роком  на </a:t>
            </a:r>
            <a:r>
              <a:rPr lang="uk-UA" b="1" dirty="0">
                <a:solidFill>
                  <a:srgbClr val="0000FF"/>
                </a:solidFill>
              </a:rPr>
              <a:t>9,2% </a:t>
            </a:r>
            <a:r>
              <a:rPr lang="uk-UA" dirty="0">
                <a:solidFill>
                  <a:schemeClr val="bg1"/>
                </a:solidFill>
              </a:rPr>
              <a:t>(на 01.04.2023 року було підписано 177957 декларацій).</a:t>
            </a:r>
          </a:p>
          <a:p>
            <a:r>
              <a:rPr lang="uk-UA" dirty="0">
                <a:solidFill>
                  <a:schemeClr val="bg1"/>
                </a:solidFill>
              </a:rPr>
              <a:t>  Основними причинами факту зменшення є: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>
                <a:solidFill>
                  <a:schemeClr val="bg1"/>
                </a:solidFill>
              </a:rPr>
              <a:t>перехід сімейних лікарів до </a:t>
            </a:r>
            <a:r>
              <a:rPr lang="uk-UA" dirty="0" err="1">
                <a:solidFill>
                  <a:schemeClr val="bg1"/>
                </a:solidFill>
              </a:rPr>
              <a:t>ФОПів</a:t>
            </a:r>
            <a:r>
              <a:rPr lang="uk-UA" dirty="0">
                <a:solidFill>
                  <a:schemeClr val="bg1"/>
                </a:solidFill>
              </a:rPr>
              <a:t> зі своїми пацієнтами;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chemeClr val="bg1"/>
                </a:solidFill>
              </a:rPr>
              <a:t>зміна </a:t>
            </a:r>
            <a:r>
              <a:rPr lang="uk-UA" dirty="0">
                <a:solidFill>
                  <a:schemeClr val="bg1"/>
                </a:solidFill>
              </a:rPr>
              <a:t>(виїзд) місця проживання у зв’язку з війною.</a:t>
            </a:r>
          </a:p>
        </p:txBody>
      </p:sp>
    </p:spTree>
    <p:extLst>
      <p:ext uri="{BB962C8B-B14F-4D97-AF65-F5344CB8AC3E}">
        <p14:creationId xmlns:p14="http://schemas.microsoft.com/office/powerpoint/2010/main" val="116475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269" y="219859"/>
            <a:ext cx="7139136" cy="1763912"/>
          </a:xfrm>
        </p:spPr>
        <p:txBody>
          <a:bodyPr>
            <a:normAutofit fontScale="90000"/>
          </a:bodyPr>
          <a:lstStyle/>
          <a:p>
            <a:r>
              <a:rPr lang="uk-UA" sz="36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Показники поширеності та захворюваності серед </a:t>
            </a:r>
            <a: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/>
            </a:r>
            <a:br>
              <a:rPr lang="uk-UA" sz="36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</a:br>
            <a:r>
              <a:rPr lang="uk-UA" sz="3600" u="sng" dirty="0" smtClean="0">
                <a:solidFill>
                  <a:srgbClr val="FF0000"/>
                </a:solidFill>
                <a:effectLst/>
                <a:latin typeface="Times New Roman"/>
              </a:rPr>
              <a:t>дорослого </a:t>
            </a:r>
            <a: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  <a:t>населення </a:t>
            </a:r>
            <a:br>
              <a:rPr lang="uk-UA" sz="3600" u="sng" dirty="0">
                <a:solidFill>
                  <a:srgbClr val="FF0000"/>
                </a:solidFill>
                <a:effectLst/>
                <a:latin typeface="Times New Roman"/>
              </a:rPr>
            </a:b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(на </a:t>
            </a:r>
            <a:r>
              <a:rPr lang="uk-UA" sz="2700" dirty="0" smtClean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100 </a:t>
            </a:r>
            <a:r>
              <a:rPr lang="uk-UA" sz="2700" dirty="0">
                <a:solidFill>
                  <a:schemeClr val="bg1">
                    <a:lumMod val="75000"/>
                  </a:schemeClr>
                </a:solidFill>
                <a:effectLst/>
                <a:latin typeface="Times New Roman"/>
              </a:rPr>
              <a:t>тис. відповідного населення)</a:t>
            </a:r>
            <a:endParaRPr lang="ru-RU" sz="27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7544" y="2204864"/>
            <a:ext cx="4474840" cy="534863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Поширеність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52529" y="2204864"/>
            <a:ext cx="4391471" cy="522087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bg1"/>
                </a:solidFill>
              </a:rPr>
              <a:t>захворюваність</a:t>
            </a:r>
            <a:endParaRPr lang="ru-RU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2"/>
            <p:extLst>
              <p:ext uri="{D42A27DB-BD31-4B8C-83A1-F6EECF244321}">
                <p14:modId xmlns:p14="http://schemas.microsoft.com/office/powerpoint/2010/main" val="3475657616"/>
              </p:ext>
            </p:extLst>
          </p:nvPr>
        </p:nvGraphicFramePr>
        <p:xfrm>
          <a:off x="107504" y="2636912"/>
          <a:ext cx="4834880" cy="3259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Объект 6"/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1925003937"/>
              </p:ext>
            </p:extLst>
          </p:nvPr>
        </p:nvGraphicFramePr>
        <p:xfrm>
          <a:off x="4896357" y="2420888"/>
          <a:ext cx="4331011" cy="34522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9" name="Picture 2" descr="http://private.ecosafety.ru/media/tinymce/uploaded_files/166_profosmotry-icons_03.png"/>
          <p:cNvPicPr>
            <a:picLocks noChangeAspect="1" noChangeArrowheads="1"/>
          </p:cNvPicPr>
          <p:nvPr/>
        </p:nvPicPr>
        <p:blipFill>
          <a:blip r:embed="rId4">
            <a:lum contrast="6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805264"/>
            <a:ext cx="7704212" cy="10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E:\Мои документы\Downloads\images (87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349" y="232635"/>
            <a:ext cx="2051720" cy="1756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04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Другая 17">
      <a:dk1>
        <a:sysClr val="windowText" lastClr="000000"/>
      </a:dk1>
      <a:lt1>
        <a:sysClr val="window" lastClr="FFFFFF"/>
      </a:lt1>
      <a:dk2>
        <a:srgbClr val="C9F0FF"/>
      </a:dk2>
      <a:lt2>
        <a:srgbClr val="00B0F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B4DBF"/>
      </a:accent6>
      <a:hlink>
        <a:srgbClr val="FFFFFF"/>
      </a:hlink>
      <a:folHlink>
        <a:srgbClr val="FF0000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10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2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3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4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5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6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7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8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ppt/theme/themeOverride9.xml><?xml version="1.0" encoding="utf-8"?>
<a:themeOverride xmlns:a="http://schemas.openxmlformats.org/drawingml/2006/main">
  <a:clrScheme name="Другая 15">
    <a:dk1>
      <a:sysClr val="windowText" lastClr="000000"/>
    </a:dk1>
    <a:lt1>
      <a:sysClr val="window" lastClr="FFFFFF"/>
    </a:lt1>
    <a:dk2>
      <a:srgbClr val="00B0F0"/>
    </a:dk2>
    <a:lt2>
      <a:srgbClr val="00B0F0"/>
    </a:lt2>
    <a:accent1>
      <a:srgbClr val="6EA0B0"/>
    </a:accent1>
    <a:accent2>
      <a:srgbClr val="CCAF0A"/>
    </a:accent2>
    <a:accent3>
      <a:srgbClr val="8D89A4"/>
    </a:accent3>
    <a:accent4>
      <a:srgbClr val="748560"/>
    </a:accent4>
    <a:accent5>
      <a:srgbClr val="9E9273"/>
    </a:accent5>
    <a:accent6>
      <a:srgbClr val="7B4DBF"/>
    </a:accent6>
    <a:hlink>
      <a:srgbClr val="FFFFFF"/>
    </a:hlink>
    <a:folHlink>
      <a:srgbClr val="FF0000"/>
    </a:folHlink>
  </a:clrScheme>
  <a:fontScheme name="Твердый переплет">
    <a:maj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궁서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Book Antiqua"/>
      <a:ea typeface=""/>
      <a:cs typeface=""/>
      <a:font script="Grek" typeface="Times New Roman"/>
      <a:font script="Cyrl" typeface="Times New Roman"/>
      <a:font script="Jpan" typeface="HGS明朝E"/>
      <a:font script="Hang" typeface="돋움"/>
      <a:font script="Hans" typeface="宋体"/>
      <a:font script="Hant" typeface="新細明體"/>
      <a:font script="Arab" typeface="Times New Roman"/>
      <a:font script="Hebr" typeface="David"/>
      <a:font script="Thai" typeface="EucrosiaUPC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inorFont>
  </a:fontScheme>
  <a:fmtScheme name="Апекс">
    <a:fillStyleLst>
      <a:solidFill>
        <a:schemeClr val="phClr"/>
      </a:solidFill>
      <a:gradFill rotWithShape="1">
        <a:gsLst>
          <a:gs pos="20000">
            <a:schemeClr val="phClr">
              <a:tint val="9000"/>
            </a:schemeClr>
          </a:gs>
          <a:gs pos="100000">
            <a:schemeClr val="phClr">
              <a:tint val="70000"/>
              <a:satMod val="100000"/>
            </a:schemeClr>
          </a:gs>
        </a:gsLst>
        <a:path path="circle">
          <a:fillToRect l="-15000" t="-15000" r="115000" b="115000"/>
        </a:path>
      </a:gradFill>
      <a:gradFill rotWithShape="1">
        <a:gsLst>
          <a:gs pos="0">
            <a:schemeClr val="phClr">
              <a:shade val="60000"/>
            </a:schemeClr>
          </a:gs>
          <a:gs pos="33000">
            <a:schemeClr val="phClr">
              <a:tint val="86500"/>
            </a:schemeClr>
          </a:gs>
          <a:gs pos="46750">
            <a:schemeClr val="phClr">
              <a:tint val="71000"/>
              <a:satMod val="112000"/>
            </a:schemeClr>
          </a:gs>
          <a:gs pos="53000">
            <a:schemeClr val="phClr">
              <a:tint val="71000"/>
              <a:satMod val="112000"/>
            </a:schemeClr>
          </a:gs>
          <a:gs pos="68000">
            <a:schemeClr val="phClr">
              <a:tint val="86000"/>
            </a:schemeClr>
          </a:gs>
          <a:gs pos="100000">
            <a:schemeClr val="phClr">
              <a:shade val="60000"/>
            </a:schemeClr>
          </a:gs>
        </a:gsLst>
        <a:lin ang="8350000" scaled="1"/>
      </a:gradFill>
    </a:fillStyleLst>
    <a:lnStyleLst>
      <a:ln w="9525" cap="flat" cmpd="sng" algn="ctr">
        <a:solidFill>
          <a:schemeClr val="phClr">
            <a:shade val="48000"/>
            <a:satMod val="11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130000" dist="101600" dir="2700000" algn="tl" rotWithShape="0">
            <a:srgbClr val="000000">
              <a:alpha val="350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</a:effectStyle>
      <a:effectStyle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cene3d>
          <a:camera prst="orthographicFront" fov="0">
            <a:rot lat="0" lon="0" rev="0"/>
          </a:camera>
          <a:lightRig rig="soft" dir="tl">
            <a:rot lat="0" lon="0" rev="20100000"/>
          </a:lightRig>
        </a:scene3d>
        <a:sp3d>
          <a:bevelT w="50800" h="508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50000"/>
              <a:satMod val="180000"/>
            </a:schemeClr>
          </a:gs>
          <a:gs pos="100000">
            <a:schemeClr val="phClr">
              <a:shade val="45000"/>
              <a:satMod val="120000"/>
            </a:schemeClr>
          </a:gs>
        </a:gsLst>
        <a:path path="circle">
          <a:fillToRect r="100000" b="100000"/>
        </a:path>
      </a:gradFill>
      <a:blipFill>
        <a:blip xmlns:r="http://schemas.openxmlformats.org/officeDocument/2006/relationships" r:embed="rId1">
          <a:duotone>
            <a:schemeClr val="phClr">
              <a:shade val="3000"/>
              <a:satMod val="110000"/>
            </a:schemeClr>
            <a:schemeClr val="phClr">
              <a:tint val="60000"/>
              <a:satMod val="425000"/>
            </a:schemeClr>
          </a:duotone>
        </a:blip>
        <a:stretch>
          <a:fillRect/>
        </a:stretch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9758</TotalTime>
  <Words>1419</Words>
  <Application>Microsoft Office PowerPoint</Application>
  <PresentationFormat>Екран (4:3)</PresentationFormat>
  <Paragraphs>335</Paragraphs>
  <Slides>30</Slides>
  <Notes>7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30</vt:i4>
      </vt:variant>
    </vt:vector>
  </HeadingPairs>
  <TitlesOfParts>
    <vt:vector size="39" baseType="lpstr">
      <vt:lpstr>Arial</vt:lpstr>
      <vt:lpstr>Calibri</vt:lpstr>
      <vt:lpstr>Garamond</vt:lpstr>
      <vt:lpstr>Tahoma</vt:lpstr>
      <vt:lpstr>Times New Roman</vt:lpstr>
      <vt:lpstr>Wingdings</vt:lpstr>
      <vt:lpstr>Wingdings 2</vt:lpstr>
      <vt:lpstr>Wingdings 3</vt:lpstr>
      <vt:lpstr>Апекс</vt:lpstr>
      <vt:lpstr>Підсумки роботи   закладів охорони здоров’я   міста Кропивницького за І квартал 2024 року</vt:lpstr>
      <vt:lpstr>Презентація PowerPoint</vt:lpstr>
      <vt:lpstr>Кадрова ситуація Число штатних посад працівників -  2942  (аналогічний період 2022 року – 3059,25) </vt:lpstr>
      <vt:lpstr>Забезпеченість населення сімейними лікарями</vt:lpstr>
      <vt:lpstr>Презентація PowerPoint</vt:lpstr>
      <vt:lpstr>Показники демографії</vt:lpstr>
      <vt:lpstr>Структура смертності дорослого населення у % </vt:lpstr>
      <vt:lpstr>Презентація PowerPoint</vt:lpstr>
      <vt:lpstr>Показники поширеності та захворюваності серед  дорослого населення  (на 100 тис. відповідного населення)</vt:lpstr>
      <vt:lpstr>Серед підлітків показники поширеності  та захворюваності  (на 100 тис. відповідного населення)</vt:lpstr>
      <vt:lpstr>Презентація PowerPoint</vt:lpstr>
      <vt:lpstr>Показники   онкологічної служби</vt:lpstr>
      <vt:lpstr>Презентація PowerPoint</vt:lpstr>
      <vt:lpstr>Імунізація населення профщеплення проти:</vt:lpstr>
      <vt:lpstr>Стаціонарна допомога</vt:lpstr>
      <vt:lpstr>Хірургічна допомога</vt:lpstr>
      <vt:lpstr>Робота акушерсько-гінекологічної та педіатричної служб</vt:lpstr>
      <vt:lpstr>Амбулаторно-поліклінічна допомога</vt:lpstr>
      <vt:lpstr>Захворюваність та летальність з підтвердженим діагнозом на COVID-19, з них:  </vt:lpstr>
      <vt:lpstr>Медичне забезпечення ВПО</vt:lpstr>
      <vt:lpstr>Презентація PowerPoint</vt:lpstr>
      <vt:lpstr>Станом на 01 квітня 2024 року на галузь «Охорона здоров’я» м.Кропивницького на 2024 рік по загальному фонду затверджено з усіма уточненнями обсяг видатків у сумі 89 012,8 тис.грн. у т.ч.: </vt:lpstr>
      <vt:lpstr>Презентація PowerPoint</vt:lpstr>
      <vt:lpstr>По спеціальному фонду міського бюджету  (бюджет розвитку) на 2024 рік затверджено кошторисні призначення на загальну суму 24 410,6 тис.грн. </vt:lpstr>
      <vt:lpstr>За І квартал 2024 року до  комунальних некомерційних підприємств надійшло власних надходжень до спеціального фонду у сумі – 22 288,6 тис.грн.:</vt:lpstr>
      <vt:lpstr>Презентація PowerPoint</vt:lpstr>
      <vt:lpstr>Презентація PowerPoint</vt:lpstr>
      <vt:lpstr>Розподіл по характеру звернень:</vt:lpstr>
      <vt:lpstr>Розподіл звернень</vt:lpstr>
      <vt:lpstr>Презентація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здоров</dc:creator>
  <cp:lastModifiedBy>User</cp:lastModifiedBy>
  <cp:revision>646</cp:revision>
  <dcterms:created xsi:type="dcterms:W3CDTF">2018-04-12T09:56:02Z</dcterms:created>
  <dcterms:modified xsi:type="dcterms:W3CDTF">2024-05-07T11:31:46Z</dcterms:modified>
</cp:coreProperties>
</file>