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70" r:id="rId3"/>
    <p:sldId id="259" r:id="rId4"/>
    <p:sldId id="260" r:id="rId5"/>
    <p:sldId id="327" r:id="rId6"/>
    <p:sldId id="261" r:id="rId7"/>
    <p:sldId id="326" r:id="rId8"/>
    <p:sldId id="333" r:id="rId9"/>
    <p:sldId id="351" r:id="rId10"/>
    <p:sldId id="353" r:id="rId11"/>
    <p:sldId id="263" r:id="rId12"/>
    <p:sldId id="265" r:id="rId13"/>
    <p:sldId id="266" r:id="rId14"/>
    <p:sldId id="267" r:id="rId15"/>
    <p:sldId id="268" r:id="rId16"/>
    <p:sldId id="269" r:id="rId17"/>
    <p:sldId id="273" r:id="rId18"/>
    <p:sldId id="304" r:id="rId19"/>
    <p:sldId id="334" r:id="rId20"/>
    <p:sldId id="336" r:id="rId21"/>
    <p:sldId id="355" r:id="rId22"/>
    <p:sldId id="356" r:id="rId23"/>
    <p:sldId id="298" r:id="rId24"/>
    <p:sldId id="338" r:id="rId25"/>
    <p:sldId id="339" r:id="rId26"/>
    <p:sldId id="341" r:id="rId27"/>
    <p:sldId id="357" r:id="rId28"/>
    <p:sldId id="348" r:id="rId29"/>
    <p:sldId id="359" r:id="rId30"/>
    <p:sldId id="358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FF66"/>
    <a:srgbClr val="000099"/>
    <a:srgbClr val="33CC33"/>
    <a:srgbClr val="800000"/>
    <a:srgbClr val="FFCC66"/>
    <a:srgbClr val="FF5050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 autoAdjust="0"/>
    <p:restoredTop sz="92871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22.51</c:v>
                </c:pt>
                <c:pt idx="1">
                  <c:v>49.3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22.55</c:v>
                </c:pt>
                <c:pt idx="1">
                  <c:v>49.93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8247392"/>
        <c:axId val="298247952"/>
        <c:axId val="0"/>
      </c:bar3DChart>
      <c:catAx>
        <c:axId val="29824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298247952"/>
        <c:crosses val="autoZero"/>
        <c:auto val="1"/>
        <c:lblAlgn val="ctr"/>
        <c:lblOffset val="100"/>
        <c:noMultiLvlLbl val="0"/>
      </c:catAx>
      <c:valAx>
        <c:axId val="29824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2982473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836246740511039E-2"/>
                  <c:y val="-5.12839015387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21710.6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7.536589335853254E-2"/>
                  <c:y val="-3.275774657655754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367040"/>
        <c:axId val="361506416"/>
        <c:axId val="0"/>
      </c:bar3DChart>
      <c:catAx>
        <c:axId val="3613670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506416"/>
        <c:crosses val="autoZero"/>
        <c:auto val="1"/>
        <c:lblAlgn val="ctr"/>
        <c:lblOffset val="100"/>
        <c:noMultiLvlLbl val="0"/>
      </c:catAx>
      <c:valAx>
        <c:axId val="361506416"/>
        <c:scaling>
          <c:orientation val="minMax"/>
          <c:max val="3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361367040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54067361122134"/>
          <c:y val="3.7846232255550061E-2"/>
          <c:w val="0.58019986315453487"/>
          <c:h val="0.92430753548889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52208.3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46602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513696"/>
        <c:axId val="361514256"/>
        <c:axId val="0"/>
      </c:bar3DChart>
      <c:catAx>
        <c:axId val="3615136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514256"/>
        <c:crosses val="autoZero"/>
        <c:auto val="1"/>
        <c:lblAlgn val="ctr"/>
        <c:lblOffset val="100"/>
        <c:noMultiLvlLbl val="0"/>
      </c:catAx>
      <c:valAx>
        <c:axId val="361514256"/>
        <c:scaling>
          <c:orientation val="minMax"/>
          <c:max val="8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361513696"/>
        <c:crosses val="autoZero"/>
        <c:crossBetween val="between"/>
        <c:majorUnit val="1000"/>
        <c:minorUnit val="900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6.2799168886672169E-2"/>
          <c:w val="0.76049746470490476"/>
          <c:h val="0.83608736145156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4.1681210939981631E-2"/>
                  <c:y val="-7.278155590437257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9618305131311"/>
                      <c:h val="0.14342664654867984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34853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4724808403575693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517056"/>
        <c:axId val="361517616"/>
        <c:axId val="0"/>
      </c:bar3DChart>
      <c:catAx>
        <c:axId val="361517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517616"/>
        <c:crosses val="autoZero"/>
        <c:auto val="1"/>
        <c:lblAlgn val="ctr"/>
        <c:lblOffset val="100"/>
        <c:noMultiLvlLbl val="0"/>
      </c:catAx>
      <c:valAx>
        <c:axId val="361517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36151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238391501473380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59636.2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6784669428264585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520416"/>
        <c:axId val="361520976"/>
        <c:axId val="0"/>
      </c:bar3DChart>
      <c:catAx>
        <c:axId val="361520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520976"/>
        <c:crosses val="autoZero"/>
        <c:auto val="1"/>
        <c:lblAlgn val="ctr"/>
        <c:lblOffset val="100"/>
        <c:noMultiLvlLbl val="0"/>
      </c:catAx>
      <c:valAx>
        <c:axId val="361520976"/>
        <c:scaling>
          <c:orientation val="minMax"/>
          <c:max val="1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361520416"/>
        <c:crosses val="autoZero"/>
        <c:crossBetween val="between"/>
        <c:majorUnit val="200"/>
        <c:minorUnit val="4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1353368348232616E-3"/>
                  <c:y val="-2.814403600545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300022802197"/>
                      <c:h val="0.20038553635884429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50248.4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5894715687524881E-2"/>
                  <c:y val="-4.503045760872905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181952"/>
        <c:axId val="356193152"/>
        <c:axId val="0"/>
      </c:bar3DChart>
      <c:catAx>
        <c:axId val="356181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6193152"/>
        <c:crosses val="autoZero"/>
        <c:auto val="1"/>
        <c:lblAlgn val="ctr"/>
        <c:lblOffset val="100"/>
        <c:noMultiLvlLbl val="0"/>
      </c:catAx>
      <c:valAx>
        <c:axId val="356193152"/>
        <c:scaling>
          <c:orientation val="minMax"/>
          <c:max val="7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356181952"/>
        <c:crosses val="autoZero"/>
        <c:crossBetween val="between"/>
        <c:majorUnit val="20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66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8169348176546546"/>
                  <c:y val="-3.9476375409761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188.6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99"/>
            </a:solidFill>
            <a:ln w="15204">
              <a:solidFill>
                <a:srgbClr val="0000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32332773237301593"/>
                  <c:y val="-1.1842912622928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230.5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9"/>
        <c:axId val="356184192"/>
        <c:axId val="356183632"/>
      </c:barChart>
      <c:catAx>
        <c:axId val="3561841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56183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6183632"/>
        <c:scaling>
          <c:orientation val="minMax"/>
          <c:max val="200"/>
          <c:min val="110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356184192"/>
        <c:crosses val="autoZero"/>
        <c:crossBetween val="between"/>
        <c:majorUnit val="14"/>
        <c:minorUnit val="2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78"/>
          <c:y val="0.61427276724958579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66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7944301017724379"/>
                  <c:y val="5.46647684911391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99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9689882029360845"/>
                  <c:y val="-1.95298468939989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356192032"/>
        <c:axId val="356194272"/>
      </c:barChart>
      <c:catAx>
        <c:axId val="35619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5619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194272"/>
        <c:scaling>
          <c:orientation val="minMax"/>
          <c:max val="28"/>
          <c:min val="20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56192032"/>
        <c:crosses val="autoZero"/>
        <c:crossBetween val="between"/>
        <c:majorUnit val="1"/>
        <c:minorUnit val="1.0000000000000002E-2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941648243796533"/>
                  <c:y val="4.11590736311212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solidFill>
                <a:srgbClr val="FFFF66"/>
              </a:solidFill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21.9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99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8134902145172688"/>
                  <c:y val="2.8567008624855298E-3"/>
                </c:manualLayout>
              </c:layout>
              <c:numFmt formatCode="#,##0.0" sourceLinked="0"/>
              <c:spPr>
                <a:noFill/>
                <a:ln w="25441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356186432"/>
        <c:axId val="356184752"/>
      </c:barChart>
      <c:catAx>
        <c:axId val="35618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56184752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356184752"/>
        <c:scaling>
          <c:orientation val="minMax"/>
          <c:max val="22"/>
          <c:min val="1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356186432"/>
        <c:crosses val="autoZero"/>
        <c:crossBetween val="between"/>
        <c:majorUnit val="2"/>
        <c:minorUnit val="0.5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13289757044497"/>
          <c:y val="7.1422736491469949E-2"/>
          <c:w val="0.60987083306533196"/>
          <c:h val="0.58647418805317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2.7877286443556151E-2"/>
                  <c:y val="-8.088052376629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18835264869133E-2"/>
                  <c:y val="-1.55377910888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61065657916568"/>
                  <c:y val="-6.259935418252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157152869680105E-2"/>
                  <c:y val="-3.107558217778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978272"/>
        <c:axId val="356980512"/>
        <c:axId val="0"/>
      </c:bar3DChart>
      <c:catAx>
        <c:axId val="35697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356980512"/>
        <c:crosses val="autoZero"/>
        <c:auto val="1"/>
        <c:lblAlgn val="ctr"/>
        <c:lblOffset val="100"/>
        <c:noMultiLvlLbl val="0"/>
      </c:catAx>
      <c:valAx>
        <c:axId val="356980512"/>
        <c:scaling>
          <c:orientation val="minMax"/>
          <c:max val="54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356978272"/>
        <c:crosses val="autoZero"/>
        <c:crossBetween val="between"/>
        <c:majorUnit val="14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9986210379405"/>
          <c:y val="5.6277222639093474E-2"/>
          <c:w val="0.86370013789620592"/>
          <c:h val="0.66615107899888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51.3</c:v>
                </c:pt>
                <c:pt idx="1">
                  <c:v>46.4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993952"/>
        <c:axId val="356993392"/>
        <c:axId val="0"/>
      </c:bar3DChart>
      <c:catAx>
        <c:axId val="35699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356993392"/>
        <c:crosses val="autoZero"/>
        <c:auto val="1"/>
        <c:lblAlgn val="ctr"/>
        <c:lblOffset val="100"/>
        <c:noMultiLvlLbl val="0"/>
      </c:catAx>
      <c:valAx>
        <c:axId val="356993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35699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391226371672988E-2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Лікарі</c:v>
                </c:pt>
                <c:pt idx="1">
                  <c:v>в т.ч. лікарі- організатори</c:v>
                </c:pt>
                <c:pt idx="2">
                  <c:v>Середні мед. працівників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505</c:v>
                </c:pt>
                <c:pt idx="1">
                  <c:v>27</c:v>
                </c:pt>
                <c:pt idx="2">
                  <c:v>1106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Лікарі</c:v>
                </c:pt>
                <c:pt idx="1">
                  <c:v>в т.ч. лікарі- організатори</c:v>
                </c:pt>
                <c:pt idx="2">
                  <c:v>Середні мед. працівників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513</c:v>
                </c:pt>
                <c:pt idx="1">
                  <c:v>29</c:v>
                </c:pt>
                <c:pt idx="2">
                  <c:v>1136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251151712"/>
        <c:axId val="300752208"/>
        <c:axId val="0"/>
      </c:bar3DChart>
      <c:catAx>
        <c:axId val="25115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300752208"/>
        <c:crosses val="autoZero"/>
        <c:auto val="1"/>
        <c:lblAlgn val="ctr"/>
        <c:lblOffset val="100"/>
        <c:noMultiLvlLbl val="0"/>
      </c:catAx>
      <c:valAx>
        <c:axId val="30075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25115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7475747381113"/>
          <c:y val="0.28727595237880954"/>
          <c:w val="0.90676332491319922"/>
          <c:h val="0.56356869293724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275732803882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45.2</c:v>
                </c:pt>
                <c:pt idx="1">
                  <c:v>33.1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38.1</c:v>
                </c:pt>
                <c:pt idx="1">
                  <c:v>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607264"/>
        <c:axId val="359602784"/>
        <c:axId val="0"/>
      </c:bar3DChart>
      <c:catAx>
        <c:axId val="35960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359602784"/>
        <c:crosses val="autoZero"/>
        <c:auto val="1"/>
        <c:lblAlgn val="ctr"/>
        <c:lblOffset val="100"/>
        <c:noMultiLvlLbl val="0"/>
      </c:catAx>
      <c:valAx>
        <c:axId val="359602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35960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24408868498177"/>
          <c:y val="6.2784194613296929E-2"/>
          <c:w val="0.68975591131501823"/>
          <c:h val="0.658191773580903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9829993592127E-2"/>
                  <c:y val="-6.072746020112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52.6</c:v>
                </c:pt>
                <c:pt idx="1">
                  <c:v>49.1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4.8350269367993859E-2"/>
                  <c:y val="-7.500602058213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513879769316572E-2"/>
                  <c:y val="-2.76033910005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50.1</c:v>
                </c:pt>
                <c:pt idx="1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610624"/>
        <c:axId val="359613424"/>
        <c:axId val="0"/>
      </c:bar3DChart>
      <c:catAx>
        <c:axId val="35961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359613424"/>
        <c:crosses val="autoZero"/>
        <c:auto val="1"/>
        <c:lblAlgn val="ctr"/>
        <c:lblOffset val="100"/>
        <c:noMultiLvlLbl val="0"/>
      </c:catAx>
      <c:valAx>
        <c:axId val="359613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3596106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"/>
          <c:w val="0.18521439106980864"/>
          <c:h val="0.46015939545530815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7122029489627"/>
          <c:y val="0.14224438259036232"/>
          <c:w val="0.85454468352722712"/>
          <c:h val="0.66992934916027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50.1</c:v>
                </c:pt>
                <c:pt idx="1">
                  <c:v>48.2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48.8</c:v>
                </c:pt>
                <c:pt idx="1">
                  <c:v>46.4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598304"/>
        <c:axId val="359606144"/>
        <c:axId val="0"/>
      </c:bar3DChart>
      <c:catAx>
        <c:axId val="3595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359606144"/>
        <c:crosses val="autoZero"/>
        <c:auto val="1"/>
        <c:lblAlgn val="ctr"/>
        <c:lblOffset val="100"/>
        <c:noMultiLvlLbl val="0"/>
      </c:catAx>
      <c:valAx>
        <c:axId val="359606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3595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962689422486056E-2"/>
                  <c:y val="-2.975688294249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148.69999999999999</c:v>
                </c:pt>
                <c:pt idx="1">
                  <c:v>88.2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369661290758926"/>
                  <c:y val="-3.822814015156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112</c:v>
                </c:pt>
                <c:pt idx="1">
                  <c:v>66.400000000000006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356982752"/>
        <c:axId val="356988912"/>
        <c:axId val="0"/>
      </c:bar3DChart>
      <c:catAx>
        <c:axId val="35698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6988912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356988912"/>
        <c:scaling>
          <c:orientation val="minMax"/>
          <c:max val="200"/>
          <c:min val="0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6982752"/>
        <c:crosses val="autoZero"/>
        <c:crossBetween val="between"/>
        <c:majorUnit val="50"/>
        <c:minorUnit val="1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хворих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</a:p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baseline="0" dirty="0" smtClean="0">
                <a:solidFill>
                  <a:schemeClr val="bg1"/>
                </a:solidFill>
              </a:rPr>
              <a:t>(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1800" baseline="0" dirty="0" smtClean="0">
                <a:solidFill>
                  <a:schemeClr val="bg1"/>
                </a:solidFill>
              </a:rPr>
              <a:t>.), що на </a:t>
            </a:r>
            <a:r>
              <a:rPr lang="ru-RU" sz="1800" u="sng" baseline="0" dirty="0" smtClean="0">
                <a:solidFill>
                  <a:srgbClr val="C00000"/>
                </a:solidFill>
              </a:rPr>
              <a:t>32,9%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більше</a:t>
            </a:r>
            <a:r>
              <a:rPr lang="ru-RU" sz="1800" baseline="0" dirty="0" smtClean="0">
                <a:solidFill>
                  <a:schemeClr val="bg1"/>
                </a:solidFill>
              </a:rPr>
              <a:t> за аналогічний період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минулого</a:t>
            </a:r>
            <a:r>
              <a:rPr lang="ru-RU" sz="1800" baseline="0" dirty="0" smtClean="0">
                <a:solidFill>
                  <a:schemeClr val="bg1"/>
                </a:solidFill>
              </a:rPr>
              <a:t> року</a:t>
            </a:r>
            <a:endParaRPr lang="ru-RU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3552340985681728E-2"/>
          <c:y val="0.607484395198522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56123667235627017"/>
          <c:h val="0.53193366574330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16108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893920"/>
        <c:axId val="356894480"/>
        <c:axId val="0"/>
      </c:bar3DChart>
      <c:catAx>
        <c:axId val="3568939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6894480"/>
        <c:crosses val="autoZero"/>
        <c:auto val="1"/>
        <c:lblAlgn val="ctr"/>
        <c:lblOffset val="100"/>
        <c:noMultiLvlLbl val="0"/>
      </c:catAx>
      <c:valAx>
        <c:axId val="356894480"/>
        <c:scaling>
          <c:orientation val="minMax"/>
          <c:max val="23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356893920"/>
        <c:crosses val="autoZero"/>
        <c:crossBetween val="between"/>
        <c:majorUnit val="5000"/>
        <c:min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8534918679069332"/>
          <c:y val="0.30781665743305636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896160"/>
        <c:axId val="356896720"/>
        <c:axId val="0"/>
      </c:bar3DChart>
      <c:catAx>
        <c:axId val="35689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896720"/>
        <c:crossesAt val="1"/>
        <c:auto val="1"/>
        <c:lblAlgn val="ctr"/>
        <c:lblOffset val="100"/>
        <c:noMultiLvlLbl val="0"/>
      </c:catAx>
      <c:valAx>
        <c:axId val="356896720"/>
        <c:scaling>
          <c:logBase val="2"/>
          <c:orientation val="minMax"/>
          <c:max val="3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35689616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л/д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3.945629218122302E-2"/>
          <c:w val="0.71396042685479"/>
          <c:h val="0.68639908433947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136009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103009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898400"/>
        <c:axId val="356898960"/>
        <c:axId val="0"/>
      </c:bar3DChart>
      <c:catAx>
        <c:axId val="356898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898960"/>
        <c:crosses val="autoZero"/>
        <c:auto val="1"/>
        <c:lblAlgn val="ctr"/>
        <c:lblOffset val="100"/>
        <c:noMultiLvlLbl val="0"/>
      </c:catAx>
      <c:valAx>
        <c:axId val="356898960"/>
        <c:scaling>
          <c:orientation val="minMax"/>
          <c:max val="200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356898400"/>
        <c:crosses val="autoZero"/>
        <c:crossBetween val="between"/>
        <c:maj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0.15844242929923885"/>
          <c:w val="0.75923036093105101"/>
          <c:h val="0.5320120326766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69.900000000000006</c:v>
                </c:pt>
                <c:pt idx="1">
                  <c:v>8.6999999999999993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74.2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8915984"/>
        <c:axId val="358916544"/>
        <c:axId val="0"/>
      </c:bar3DChart>
      <c:catAx>
        <c:axId val="35891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358916544"/>
        <c:crosses val="autoZero"/>
        <c:auto val="1"/>
        <c:lblAlgn val="ctr"/>
        <c:lblOffset val="100"/>
        <c:noMultiLvlLbl val="0"/>
      </c:catAx>
      <c:valAx>
        <c:axId val="3589165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358915984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1211606795051026E-2"/>
                  <c:y val="2.85663006241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0.1288974058818993"/>
                  <c:y val="1.74208814991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358919344"/>
        <c:axId val="358919904"/>
        <c:axId val="0"/>
      </c:bar3DChart>
      <c:catAx>
        <c:axId val="35891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358919904"/>
        <c:crosses val="autoZero"/>
        <c:auto val="1"/>
        <c:lblAlgn val="ctr"/>
        <c:lblOffset val="100"/>
        <c:noMultiLvlLbl val="0"/>
      </c:catAx>
      <c:valAx>
        <c:axId val="358919904"/>
        <c:scaling>
          <c:orientation val="minMax"/>
          <c:max val="7.5000000000000009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358919344"/>
        <c:crosses val="autoZero"/>
        <c:crossBetween val="between"/>
        <c:majorUnit val="0.70000000000000007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30"/>
      <c:rotY val="0"/>
      <c:depthPercent val="7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66358249885699949"/>
          <c:y val="0.25388151316520391"/>
          <c:w val="0.25840943310610826"/>
          <c:h val="0.5322179480057772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66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6.6023750348056562E-2"/>
                  <c:y val="2.12240306632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00B0F0"/>
              </a:solidFill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3.28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2412556161718248"/>
                  <c:y val="-1.5740608696135281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6.94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38"/>
        <c:shape val="cylinder"/>
        <c:axId val="358962896"/>
        <c:axId val="358964016"/>
        <c:axId val="0"/>
      </c:bar3DChart>
      <c:catAx>
        <c:axId val="35896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6401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358964016"/>
        <c:scaling>
          <c:orientation val="minMax"/>
          <c:max val="8.5"/>
          <c:min val="1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62896"/>
        <c:crosses val="autoZero"/>
        <c:crossBetween val="between"/>
        <c:majorUnit val="2"/>
        <c:minorUnit val="1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1.8066410887092946E-2"/>
                  <c:y val="-7.184271192089768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550208"/>
        <c:axId val="297550768"/>
        <c:axId val="0"/>
      </c:bar3DChart>
      <c:catAx>
        <c:axId val="29755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297550768"/>
        <c:crosses val="autoZero"/>
        <c:auto val="1"/>
        <c:lblAlgn val="ctr"/>
        <c:lblOffset val="100"/>
        <c:noMultiLvlLbl val="0"/>
      </c:catAx>
      <c:valAx>
        <c:axId val="29755076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297550208"/>
        <c:crosses val="autoZero"/>
        <c:crossBetween val="between"/>
        <c:majorUnit val="20"/>
        <c:minorUnit val="5"/>
      </c:valAx>
    </c:plotArea>
    <c:legend>
      <c:legendPos val="r"/>
      <c:layout>
        <c:manualLayout>
          <c:xMode val="edge"/>
          <c:yMode val="edge"/>
          <c:x val="0.80059426015441737"/>
          <c:y val="0.15870048529961317"/>
          <c:w val="0.18468527716312597"/>
          <c:h val="0.29402351758895473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6.745550658687087E-2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 w="1219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5639916693185232"/>
                  <c:y val="-2.3256215400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(2023 - 4, 2022 - 4)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5.56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618396210482152"/>
                  <c:y val="5.6691476936863421E-3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(2023 - 4, 2022 - 4)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358965696"/>
        <c:axId val="358966816"/>
        <c:axId val="0"/>
      </c:bar3DChart>
      <c:catAx>
        <c:axId val="358965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6681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358966816"/>
        <c:scaling>
          <c:orientation val="minMax"/>
          <c:max val="7"/>
          <c:min val="0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6569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4876799105687271"/>
          <c:y val="0.20739948757815949"/>
          <c:w val="0.45603002335593512"/>
          <c:h val="0.60819638962551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3389777952263396"/>
                  <c:y val="3.340753790470647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5.47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064132336990876"/>
                  <c:y val="5.3433586302409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9.7200000000000006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358972976"/>
        <c:axId val="358974656"/>
        <c:axId val="0"/>
      </c:bar3DChart>
      <c:catAx>
        <c:axId val="358972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74656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358974656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7297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4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10176018580847832"/>
          <c:y val="0.1544778754741537"/>
          <c:w val="0.86056354209817731"/>
          <c:h val="0.5264122438776643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4.2956774526367994E-2"/>
                  <c:y val="1.1435457393377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54672454195573E-2"/>
                  <c:y val="2.450156137400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всього</c:v>
                </c:pt>
                <c:pt idx="1">
                  <c:v>Середньорічне чило народжених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">
                  <c:v>720</c:v>
                </c:pt>
                <c:pt idx="1">
                  <c:v>814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  <a:ln w="6127">
              <a:noFill/>
              <a:prstDash val="solid"/>
            </a:ln>
            <a:effectLst>
              <a:outerShdw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2767664574215571E-2"/>
                  <c:y val="2.067163502222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882345671432825E-2"/>
                  <c:y val="3.797532700145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всього</c:v>
                </c:pt>
                <c:pt idx="1">
                  <c:v>Середньорічне чило народжених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">
                  <c:v>914</c:v>
                </c:pt>
                <c:pt idx="1">
                  <c:v>952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gapDepth val="60"/>
        <c:shape val="cylinder"/>
        <c:axId val="358966256"/>
        <c:axId val="358974096"/>
        <c:axId val="0"/>
      </c:bar3DChart>
      <c:catAx>
        <c:axId val="35896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7409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358974096"/>
        <c:scaling>
          <c:orientation val="minMax"/>
          <c:max val="1500"/>
          <c:min val="0"/>
        </c:scaling>
        <c:delete val="0"/>
        <c:axPos val="l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8966256"/>
        <c:crosses val="autoZero"/>
        <c:crossBetween val="between"/>
        <c:majorUnit val="400"/>
        <c:minorUnit val="100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5955568081361872"/>
          <c:y val="4.0139361576994451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726</c:v>
                </c:pt>
                <c:pt idx="1">
                  <c:v>723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600</c:v>
                </c:pt>
                <c:pt idx="1">
                  <c:v>596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362058304"/>
        <c:axId val="362058864"/>
        <c:axId val="0"/>
      </c:bar3DChart>
      <c:catAx>
        <c:axId val="36205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58864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362058864"/>
        <c:scaling>
          <c:orientation val="minMax"/>
          <c:max val="450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58304"/>
        <c:crosses val="autoZero"/>
        <c:crossBetween val="between"/>
        <c:majorUnit val="200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244027252658715"/>
          <c:y val="5.0263165203866249E-2"/>
          <c:w val="0.53899645323468803"/>
          <c:h val="0.676784369637941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8559844519390165"/>
                  <c:y val="-1.6319945931933488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(2023 -2, 2022 -3)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287181832286725"/>
                  <c:y val="5.3435420755718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(2023 -2, 2022 -3)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3.33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362061664"/>
        <c:axId val="362062224"/>
        <c:axId val="0"/>
      </c:bar3DChart>
      <c:catAx>
        <c:axId val="362061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62224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362062224"/>
        <c:scaling>
          <c:orientation val="minMax"/>
          <c:max val="5"/>
          <c:min val="0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61664"/>
        <c:crosses val="autoZero"/>
        <c:crossBetween val="between"/>
        <c:majorUnit val="5"/>
        <c:minorUnit val="5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987514188422247"/>
          <c:y val="0.12125388845683813"/>
          <c:w val="0.53899645323468803"/>
          <c:h val="0.6326918536829241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3CC33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1.9665357384920732E-2"/>
                  <c:y val="-1.6320235251638757E-2"/>
                </c:manualLayout>
              </c:layout>
              <c:spPr>
                <a:solidFill>
                  <a:srgbClr val="00B0F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solidFill>
                  <a:srgbClr val="00B0F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F0"/>
              </a:solidFill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(2023-1, 2022-0)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dist="50800" sx="1000" sy="1000" algn="ctr" rotWithShape="0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0.21398427228705116"/>
                  <c:y val="-1.670300522164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(2023-1, 2022-0)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362065024"/>
        <c:axId val="362065584"/>
        <c:axId val="0"/>
      </c:bar3DChart>
      <c:catAx>
        <c:axId val="362065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65584"/>
        <c:crosses val="autoZero"/>
        <c:auto val="0"/>
        <c:lblAlgn val="ctr"/>
        <c:lblOffset val="100"/>
        <c:tickLblSkip val="1"/>
        <c:tickMarkSkip val="3"/>
        <c:noMultiLvlLbl val="0"/>
      </c:catAx>
      <c:valAx>
        <c:axId val="362065584"/>
        <c:scaling>
          <c:orientation val="minMax"/>
          <c:max val="2"/>
          <c:min val="0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65024"/>
        <c:crosses val="autoZero"/>
        <c:crossBetween val="between"/>
        <c:majorUnit val="2"/>
        <c:minorUnit val="2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0.15177488982045947"/>
          <c:w val="0.46978416850518845"/>
          <c:h val="0.5828673636183769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-0.14228803073427687"/>
                  <c:y val="-3.36862773780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(2023 - 1, 2022 - 3)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4.13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4208403037160955"/>
                  <c:y val="-3.262435088864259E-3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(2023 - 1, 2022 - 3)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362066704"/>
        <c:axId val="362068944"/>
        <c:axId val="0"/>
      </c:bar3DChart>
      <c:catAx>
        <c:axId val="362066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68944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362068944"/>
        <c:scaling>
          <c:orientation val="minMax"/>
          <c:max val="5"/>
          <c:min val="0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66704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2569</c:v>
                </c:pt>
                <c:pt idx="1">
                  <c:v>1297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2436</c:v>
                </c:pt>
                <c:pt idx="1">
                  <c:v>1415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361383424"/>
        <c:axId val="361383984"/>
        <c:axId val="0"/>
      </c:bar3DChart>
      <c:catAx>
        <c:axId val="36138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361383984"/>
        <c:crosses val="autoZero"/>
        <c:auto val="1"/>
        <c:lblAlgn val="ctr"/>
        <c:lblOffset val="100"/>
        <c:noMultiLvlLbl val="0"/>
      </c:catAx>
      <c:valAx>
        <c:axId val="361383984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361383424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25306272891354514"/>
          <c:y val="3.8390490370499832E-2"/>
          <c:w val="0.51122234141561684"/>
          <c:h val="0.1194983019696492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кількості звернень</a:t>
            </a:r>
          </a:p>
        </c:rich>
      </c:tx>
      <c:layout>
        <c:manualLayout>
          <c:xMode val="edge"/>
          <c:yMode val="edge"/>
          <c:x val="0.51573758340199316"/>
          <c:y val="9.51295659694826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50"/>
      <c:rotY val="3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410445376153789"/>
          <c:w val="1"/>
          <c:h val="0.82931933172603467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Розподіл кількості звернень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254000" dist="965200" sx="102000" sy="102000" algn="ct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254000" dist="9652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dist="9652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254000" dist="9652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Lbls>
            <c:dLbl>
              <c:idx val="0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996903107389E-2"/>
                      <c:h val="7.1908963252522301E-2"/>
                    </c:manualLayout>
                  </c15:layout>
                </c:ext>
              </c:extLst>
            </c:dLbl>
            <c:dLbl>
              <c:idx val="1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979659341812786E-2"/>
                      <c:h val="8.0897583659087599E-2"/>
                    </c:manualLayout>
                  </c15:layout>
                </c:ext>
              </c:extLst>
            </c:dLbl>
            <c:dLbl>
              <c:idx val="2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26387494275763E-2"/>
                      <c:h val="7.3027796809239501E-2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3"/>
                <c:pt idx="0">
                  <c:v>щодо забезпечення ліками</c:v>
                </c:pt>
                <c:pt idx="1">
                  <c:v>щодо надання медичної допомоги</c:v>
                </c:pt>
                <c:pt idx="2">
                  <c:v>звернення з різних організаційних питань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73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67167132810620467"/>
          <c:y val="0.41625577019493321"/>
          <c:w val="0.32390487133590884"/>
          <c:h val="0.405574542629031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outerShdw blurRad="50800" dir="7800000" algn="ctr" rotWithShape="0">
        <a:srgbClr val="000000">
          <a:alpha val="0"/>
        </a:srgbClr>
      </a:outerShdw>
      <a:softEdge rad="1270000"/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8699846429100470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81.25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553568"/>
        <c:axId val="297554128"/>
        <c:axId val="0"/>
      </c:bar3DChart>
      <c:catAx>
        <c:axId val="2975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297554128"/>
        <c:crosses val="autoZero"/>
        <c:auto val="1"/>
        <c:lblAlgn val="ctr"/>
        <c:lblOffset val="100"/>
        <c:noMultiLvlLbl val="0"/>
      </c:catAx>
      <c:valAx>
        <c:axId val="297554128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297553568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штатними посадами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штатними посадами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528144"/>
        <c:axId val="299528704"/>
        <c:axId val="0"/>
      </c:bar3DChart>
      <c:catAx>
        <c:axId val="29952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299528704"/>
        <c:crosses val="autoZero"/>
        <c:auto val="1"/>
        <c:lblAlgn val="ctr"/>
        <c:lblOffset val="100"/>
        <c:noMultiLvlLbl val="0"/>
      </c:catAx>
      <c:valAx>
        <c:axId val="299528704"/>
        <c:scaling>
          <c:orientation val="minMax"/>
          <c:max val="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99528144"/>
        <c:crosses val="autoZero"/>
        <c:crossBetween val="between"/>
        <c:majorUnit val="2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69226836980702E-2"/>
          <c:y val="4.930221882359244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383063879923812E-2"/>
                  <c:y val="8.4885127190260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890913147838849E-2"/>
                  <c:y val="-2.070766644864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159802972405494E-2"/>
                  <c:y val="-2.366590451273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088182545543494E-2"/>
                  <c:y val="-3.254061870500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730080411233486E-2"/>
                  <c:y val="-2.1938479829009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35359</c:v>
                </c:pt>
                <c:pt idx="1">
                  <c:v>6813</c:v>
                </c:pt>
                <c:pt idx="2">
                  <c:v>51517</c:v>
                </c:pt>
                <c:pt idx="3">
                  <c:v>138373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8497168"/>
        <c:axId val="348498288"/>
        <c:axId val="0"/>
      </c:bar3DChart>
      <c:catAx>
        <c:axId val="34849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348498288"/>
        <c:crossesAt val="0"/>
        <c:auto val="1"/>
        <c:lblAlgn val="ctr"/>
        <c:lblOffset val="100"/>
        <c:noMultiLvlLbl val="0"/>
      </c:catAx>
      <c:valAx>
        <c:axId val="348498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34849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uk-UA" sz="2400" dirty="0" smtClean="0">
                <a:solidFill>
                  <a:srgbClr val="C00000"/>
                </a:solidFill>
              </a:rPr>
              <a:t>2023 рік</a:t>
            </a:r>
            <a:endParaRPr lang="ru-RU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40885849284719988"/>
          <c:y val="8.3285499142070632E-2"/>
        </c:manualLayout>
      </c:layout>
      <c:overlay val="0"/>
    </c:title>
    <c:autoTitleDeleted val="0"/>
    <c:view3D>
      <c:rotX val="30"/>
      <c:rotY val="23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97314023931984E-2"/>
          <c:y val="0.2767802034341863"/>
          <c:w val="0.38898472065195361"/>
          <c:h val="0.496454161105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B0F0"/>
              </a:solidFill>
            </c:spPr>
          </c:dPt>
          <c:dPt>
            <c:idx val="1"/>
            <c:bubble3D val="0"/>
            <c:explosion val="10"/>
            <c:spPr>
              <a:solidFill>
                <a:srgbClr val="FFFF00"/>
              </a:solidFill>
            </c:spPr>
          </c:dPt>
          <c:dPt>
            <c:idx val="2"/>
            <c:bubble3D val="0"/>
            <c:explosion val="16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3437591901553425"/>
                  <c:y val="-1.73240781888432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422573962370194E-2"/>
                  <c:y val="5.53788776555691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B0F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хв. системи кровообігу</c:v>
                </c:pt>
                <c:pt idx="1">
                  <c:v>новоутворення</c:v>
                </c:pt>
                <c:pt idx="2">
                  <c:v>хвороби органів травлення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65.5</c:v>
                </c:pt>
                <c:pt idx="1">
                  <c:v>15.3</c:v>
                </c:pt>
                <c:pt idx="2">
                  <c:v>5.41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2169497506813"/>
          <c:y val="7.3665708191074139E-2"/>
          <c:w val="0.37351568779939481"/>
          <c:h val="0.75034830727543156"/>
        </c:manualLayout>
      </c:layout>
      <c:overlay val="0"/>
      <c:txPr>
        <a:bodyPr/>
        <a:lstStyle/>
        <a:p>
          <a:pPr>
            <a:defRPr sz="20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2022 </a:t>
            </a:r>
            <a:r>
              <a:rPr lang="ru-RU" sz="2400" dirty="0" err="1" smtClean="0">
                <a:solidFill>
                  <a:srgbClr val="C00000"/>
                </a:solidFill>
              </a:rPr>
              <a:t>рік</a:t>
            </a:r>
            <a:endParaRPr lang="ru-RU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4868544017984932"/>
          <c:y val="5.8789764100285156E-2"/>
        </c:manualLayout>
      </c:layout>
      <c:overlay val="0"/>
    </c:title>
    <c:autoTitleDeleted val="0"/>
    <c:view3D>
      <c:rotX val="30"/>
      <c:rotY val="25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97314023931984E-2"/>
          <c:y val="0.2767802034341863"/>
          <c:w val="0.38898472065195361"/>
          <c:h val="0.496454161105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B0F0"/>
              </a:solidFill>
            </c:spPr>
          </c:dPt>
          <c:dPt>
            <c:idx val="1"/>
            <c:bubble3D val="0"/>
            <c:explosion val="10"/>
            <c:spPr>
              <a:solidFill>
                <a:srgbClr val="FFFF00"/>
              </a:solidFill>
            </c:spPr>
          </c:dPt>
          <c:dPt>
            <c:idx val="2"/>
            <c:bubble3D val="0"/>
            <c:explosion val="1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0.11046615735506513"/>
                  <c:y val="0.129650332061869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422573962370194E-2"/>
                  <c:y val="5.53788776555691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хв. системи кровообігу</c:v>
                </c:pt>
                <c:pt idx="1">
                  <c:v>хв. органи дихання</c:v>
                </c:pt>
                <c:pt idx="2">
                  <c:v>новоутворення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64.2</c:v>
                </c:pt>
                <c:pt idx="1">
                  <c:v>12.2</c:v>
                </c:pt>
                <c:pt idx="2">
                  <c:v>11.4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76735264709146"/>
          <c:y val="4.4270929773235081E-2"/>
          <c:w val="0.39633994915597615"/>
          <c:h val="0.75034830727543156"/>
        </c:manualLayout>
      </c:layout>
      <c:overlay val="0"/>
      <c:txPr>
        <a:bodyPr/>
        <a:lstStyle/>
        <a:p>
          <a:pPr>
            <a:defRPr sz="20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8861030506968125E-2"/>
                  <c:y val="-4.295451528338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83655.7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576482085794616E-2"/>
                  <c:y val="-3.579542940281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611744"/>
        <c:axId val="359612304"/>
        <c:axId val="0"/>
      </c:bar3DChart>
      <c:catAx>
        <c:axId val="359611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9612304"/>
        <c:crosses val="autoZero"/>
        <c:auto val="1"/>
        <c:lblAlgn val="ctr"/>
        <c:lblOffset val="100"/>
        <c:noMultiLvlLbl val="0"/>
      </c:catAx>
      <c:valAx>
        <c:axId val="359612304"/>
        <c:scaling>
          <c:orientation val="minMax"/>
          <c:max val="8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359611744"/>
        <c:crosses val="autoZero"/>
        <c:crossBetween val="between"/>
        <c:majorUnit val="1000"/>
        <c:minorUnit val="1000"/>
      </c:valAx>
    </c:plotArea>
    <c:legend>
      <c:legendPos val="r"/>
      <c:layout>
        <c:manualLayout>
          <c:xMode val="edge"/>
          <c:yMode val="edge"/>
          <c:x val="0.74615532360811132"/>
          <c:y val="0.20537049819627676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</dgm:pt>
    <dgm:pt modelId="{B35D6605-0B8F-4233-8B81-F0B1F85DB2DD}">
      <dgm:prSet custT="1"/>
      <dgm:spPr>
        <a:solidFill>
          <a:srgbClr val="FFFF66">
            <a:alpha val="8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Станом на 1.07.2023 року працевлаштовано молодих спеціалістів: </a:t>
          </a:r>
          <a:endParaRPr kumimoji="0" lang="ru-RU" sz="3200" b="1" i="0" u="none" strike="noStrike" cap="none" normalizeH="0" baseline="0" dirty="0" smtClean="0">
            <a:ln/>
            <a:solidFill>
              <a:srgbClr val="0000FF"/>
            </a:solidFill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>
        <a:solidFill>
          <a:srgbClr val="FFFF66">
            <a:alpha val="7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32</a:t>
          </a: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>
        <a:solidFill>
          <a:srgbClr val="FFFF66">
            <a:alpha val="7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30</a:t>
          </a:r>
          <a:endParaRPr kumimoji="0" lang="ru-RU" sz="36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+mn-lt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>
        <a:solidFill>
          <a:srgbClr val="FFFF66">
            <a:alpha val="7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32</a:t>
          </a: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2676" custLinFactNeighborY="-642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uk-UA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uk-UA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uk-UA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uk-UA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87669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2EB2DB33-3294-487C-AEED-81FB76FE93D1}" type="presOf" srcId="{4C20A1FA-0D8C-4645-9C38-78A3FB5CAE80}" destId="{15547539-9CE5-4166-BCEF-C8442A1C6701}" srcOrd="0" destOrd="0" presId="urn:microsoft.com/office/officeart/2005/8/layout/orgChart1"/>
    <dgm:cxn modelId="{1D12FDED-D7C1-42EE-B7C3-A574604F2657}" type="presOf" srcId="{B35D6605-0B8F-4233-8B81-F0B1F85DB2DD}" destId="{AEABD64B-1F5D-4A1D-BE72-B42124895275}" srcOrd="1" destOrd="0" presId="urn:microsoft.com/office/officeart/2005/8/layout/orgChart1"/>
    <dgm:cxn modelId="{2929FA6E-F259-4CC8-8917-C5694C7486F3}" type="presOf" srcId="{B35D6605-0B8F-4233-8B81-F0B1F85DB2DD}" destId="{6AE67681-40FC-4101-A701-F4ED88829FC9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14373F74-13B0-4D94-8C0E-3BC102605D04}" type="presOf" srcId="{D1E1525B-8575-4E67-90E4-35118D5644EC}" destId="{D15D2B95-2F45-4E32-A8D7-22D54FBBDA86}" srcOrd="0" destOrd="0" presId="urn:microsoft.com/office/officeart/2005/8/layout/orgChart1"/>
    <dgm:cxn modelId="{AD2131F5-078D-4895-9E76-F45B382ECC1C}" type="presOf" srcId="{F42DCFE5-6A16-4B09-A169-062D9ABBAA90}" destId="{DD2C83C7-F410-4B93-86AC-785ABE7CC621}" srcOrd="1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0991788F-733E-46C4-9010-B2DE811780B1}" type="presOf" srcId="{D12427D6-7D9D-4DB8-B13D-EAB78A914BBE}" destId="{5B2F620C-7D19-4072-816F-E303D544DC47}" srcOrd="1" destOrd="0" presId="urn:microsoft.com/office/officeart/2005/8/layout/orgChart1"/>
    <dgm:cxn modelId="{4051659D-C87D-4FA0-9009-00A793301DF6}" type="presOf" srcId="{F42DCFE5-6A16-4B09-A169-062D9ABBAA90}" destId="{D57C66DF-15A9-4223-AB27-12BB3D75648E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5CF79E88-98B5-4DAC-BE8F-19A3DE0B321E}" type="presOf" srcId="{4D19616A-DC0D-4894-8BDB-B5597F4841BE}" destId="{32F186F0-F7A2-4DC2-90F4-31FB2FD0A6FD}" srcOrd="1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E119D68D-E98F-4089-9EB2-F0882CDACBEF}" type="presOf" srcId="{4D19616A-DC0D-4894-8BDB-B5597F4841BE}" destId="{78E0EE07-D263-4AB6-831D-B1245BEBF31E}" srcOrd="0" destOrd="0" presId="urn:microsoft.com/office/officeart/2005/8/layout/orgChart1"/>
    <dgm:cxn modelId="{5150920E-D542-4BF1-9C4F-D3C1EBE0FDD8}" type="presOf" srcId="{1ED4F51E-7134-446E-A0D3-8EADFD147DC8}" destId="{5B01B647-9B23-4E25-AFCA-E2E938C56857}" srcOrd="0" destOrd="0" presId="urn:microsoft.com/office/officeart/2005/8/layout/orgChart1"/>
    <dgm:cxn modelId="{81698CC8-3BA7-4EA4-A660-C9F2F9913E0E}" type="presOf" srcId="{67183E54-BE9E-4D50-8245-88B981522275}" destId="{3918F421-51D3-4E7D-9459-73C54B11BF59}" srcOrd="0" destOrd="0" presId="urn:microsoft.com/office/officeart/2005/8/layout/orgChart1"/>
    <dgm:cxn modelId="{4322AC8B-2A73-4938-A449-FAF60071BFA3}" type="presOf" srcId="{D12427D6-7D9D-4DB8-B13D-EAB78A914BBE}" destId="{7831FC9A-B96F-4A16-8B8D-230E696F7B7C}" srcOrd="0" destOrd="0" presId="urn:microsoft.com/office/officeart/2005/8/layout/orgChart1"/>
    <dgm:cxn modelId="{6F309739-5A68-4E45-A66C-7D238E7E63E7}" type="presParOf" srcId="{5B01B647-9B23-4E25-AFCA-E2E938C56857}" destId="{92D01873-D6C2-4AE7-A079-CBAD7B504657}" srcOrd="0" destOrd="0" presId="urn:microsoft.com/office/officeart/2005/8/layout/orgChart1"/>
    <dgm:cxn modelId="{778D1E6C-B436-44E7-B42E-98831F8FC402}" type="presParOf" srcId="{92D01873-D6C2-4AE7-A079-CBAD7B504657}" destId="{0737504F-0223-4D1F-A9EC-9469FD8790A1}" srcOrd="0" destOrd="0" presId="urn:microsoft.com/office/officeart/2005/8/layout/orgChart1"/>
    <dgm:cxn modelId="{5A9E2D0A-EF29-4DFD-A5F6-5EF6172CC7E3}" type="presParOf" srcId="{0737504F-0223-4D1F-A9EC-9469FD8790A1}" destId="{6AE67681-40FC-4101-A701-F4ED88829FC9}" srcOrd="0" destOrd="0" presId="urn:microsoft.com/office/officeart/2005/8/layout/orgChart1"/>
    <dgm:cxn modelId="{5412CBA5-DB78-4C82-92E1-4424AE6D74E5}" type="presParOf" srcId="{0737504F-0223-4D1F-A9EC-9469FD8790A1}" destId="{AEABD64B-1F5D-4A1D-BE72-B42124895275}" srcOrd="1" destOrd="0" presId="urn:microsoft.com/office/officeart/2005/8/layout/orgChart1"/>
    <dgm:cxn modelId="{8F8D69D7-4DED-48DE-B7C5-93EF99F20A4B}" type="presParOf" srcId="{92D01873-D6C2-4AE7-A079-CBAD7B504657}" destId="{66DC7D62-571E-40A5-B5C0-E820ADCA71B2}" srcOrd="1" destOrd="0" presId="urn:microsoft.com/office/officeart/2005/8/layout/orgChart1"/>
    <dgm:cxn modelId="{AF8C75E4-C728-443E-BB61-AD30052659BB}" type="presParOf" srcId="{66DC7D62-571E-40A5-B5C0-E820ADCA71B2}" destId="{D15D2B95-2F45-4E32-A8D7-22D54FBBDA86}" srcOrd="0" destOrd="0" presId="urn:microsoft.com/office/officeart/2005/8/layout/orgChart1"/>
    <dgm:cxn modelId="{4D5A975C-36F2-4179-997A-2B5B5737C422}" type="presParOf" srcId="{66DC7D62-571E-40A5-B5C0-E820ADCA71B2}" destId="{E92E91A6-B471-41A9-95B4-D03BCE99B44C}" srcOrd="1" destOrd="0" presId="urn:microsoft.com/office/officeart/2005/8/layout/orgChart1"/>
    <dgm:cxn modelId="{44FAB810-6AD5-4369-92B5-5CD869C3F7D7}" type="presParOf" srcId="{E92E91A6-B471-41A9-95B4-D03BCE99B44C}" destId="{57901B45-C23F-465D-8A5E-5B8D5D48FA7B}" srcOrd="0" destOrd="0" presId="urn:microsoft.com/office/officeart/2005/8/layout/orgChart1"/>
    <dgm:cxn modelId="{B21D241E-A861-43E6-B9C9-C1A6670FF001}" type="presParOf" srcId="{57901B45-C23F-465D-8A5E-5B8D5D48FA7B}" destId="{D57C66DF-15A9-4223-AB27-12BB3D75648E}" srcOrd="0" destOrd="0" presId="urn:microsoft.com/office/officeart/2005/8/layout/orgChart1"/>
    <dgm:cxn modelId="{6024A8F0-675C-47CC-B68B-39DBA8A51218}" type="presParOf" srcId="{57901B45-C23F-465D-8A5E-5B8D5D48FA7B}" destId="{DD2C83C7-F410-4B93-86AC-785ABE7CC621}" srcOrd="1" destOrd="0" presId="urn:microsoft.com/office/officeart/2005/8/layout/orgChart1"/>
    <dgm:cxn modelId="{23B366E4-EC07-463F-97E7-1D1E7D7EBC76}" type="presParOf" srcId="{E92E91A6-B471-41A9-95B4-D03BCE99B44C}" destId="{B5B28565-635F-4CFA-B6B4-A8E153291EC1}" srcOrd="1" destOrd="0" presId="urn:microsoft.com/office/officeart/2005/8/layout/orgChart1"/>
    <dgm:cxn modelId="{77447CC0-FED0-432D-AD0C-559D5D326471}" type="presParOf" srcId="{E92E91A6-B471-41A9-95B4-D03BCE99B44C}" destId="{4EC29251-2ACC-4A72-A229-14844A2188B4}" srcOrd="2" destOrd="0" presId="urn:microsoft.com/office/officeart/2005/8/layout/orgChart1"/>
    <dgm:cxn modelId="{3A9DA3E0-288A-4A5F-9010-87EF4C995AD8}" type="presParOf" srcId="{66DC7D62-571E-40A5-B5C0-E820ADCA71B2}" destId="{15547539-9CE5-4166-BCEF-C8442A1C6701}" srcOrd="2" destOrd="0" presId="urn:microsoft.com/office/officeart/2005/8/layout/orgChart1"/>
    <dgm:cxn modelId="{20AC0C51-F4AC-454E-9B52-2F98E6B206FB}" type="presParOf" srcId="{66DC7D62-571E-40A5-B5C0-E820ADCA71B2}" destId="{85D5B49F-9D20-4DFC-A8D2-A301B20EE40B}" srcOrd="3" destOrd="0" presId="urn:microsoft.com/office/officeart/2005/8/layout/orgChart1"/>
    <dgm:cxn modelId="{808EE351-6B3E-4334-936F-C4909F53B2D3}" type="presParOf" srcId="{85D5B49F-9D20-4DFC-A8D2-A301B20EE40B}" destId="{26F98531-26F8-486E-B46F-A8A7CBDAEA57}" srcOrd="0" destOrd="0" presId="urn:microsoft.com/office/officeart/2005/8/layout/orgChart1"/>
    <dgm:cxn modelId="{1CA1BE58-F02D-474D-B548-D8D714F22D6B}" type="presParOf" srcId="{26F98531-26F8-486E-B46F-A8A7CBDAEA57}" destId="{78E0EE07-D263-4AB6-831D-B1245BEBF31E}" srcOrd="0" destOrd="0" presId="urn:microsoft.com/office/officeart/2005/8/layout/orgChart1"/>
    <dgm:cxn modelId="{49647D15-62F7-46B7-99D6-C0A8A014E1C8}" type="presParOf" srcId="{26F98531-26F8-486E-B46F-A8A7CBDAEA57}" destId="{32F186F0-F7A2-4DC2-90F4-31FB2FD0A6FD}" srcOrd="1" destOrd="0" presId="urn:microsoft.com/office/officeart/2005/8/layout/orgChart1"/>
    <dgm:cxn modelId="{803F806F-ACD6-429F-A3A2-630147409697}" type="presParOf" srcId="{85D5B49F-9D20-4DFC-A8D2-A301B20EE40B}" destId="{E76619BD-5120-4D04-A456-7EBB0C60E0D8}" srcOrd="1" destOrd="0" presId="urn:microsoft.com/office/officeart/2005/8/layout/orgChart1"/>
    <dgm:cxn modelId="{06C2E629-41A5-4F97-BB83-1D9FDD4B0E6B}" type="presParOf" srcId="{85D5B49F-9D20-4DFC-A8D2-A301B20EE40B}" destId="{A63A18C6-DDBD-447E-8C94-4F03C6559A1E}" srcOrd="2" destOrd="0" presId="urn:microsoft.com/office/officeart/2005/8/layout/orgChart1"/>
    <dgm:cxn modelId="{A39727C0-7C71-4BFA-B994-0108917AEBC1}" type="presParOf" srcId="{66DC7D62-571E-40A5-B5C0-E820ADCA71B2}" destId="{3918F421-51D3-4E7D-9459-73C54B11BF59}" srcOrd="4" destOrd="0" presId="urn:microsoft.com/office/officeart/2005/8/layout/orgChart1"/>
    <dgm:cxn modelId="{CC4894F7-E417-4CC8-843A-CA81A6AFDE39}" type="presParOf" srcId="{66DC7D62-571E-40A5-B5C0-E820ADCA71B2}" destId="{A4E756EB-4C06-4FF5-9591-2E36FFF3DDD6}" srcOrd="5" destOrd="0" presId="urn:microsoft.com/office/officeart/2005/8/layout/orgChart1"/>
    <dgm:cxn modelId="{9FC844CE-75D2-41D1-9E45-EDA6D5798202}" type="presParOf" srcId="{A4E756EB-4C06-4FF5-9591-2E36FFF3DDD6}" destId="{B406EFB9-B661-421B-BE73-2508CBB63BD9}" srcOrd="0" destOrd="0" presId="urn:microsoft.com/office/officeart/2005/8/layout/orgChart1"/>
    <dgm:cxn modelId="{B1FA07B1-BED5-45FA-91BB-0049CB54574A}" type="presParOf" srcId="{B406EFB9-B661-421B-BE73-2508CBB63BD9}" destId="{7831FC9A-B96F-4A16-8B8D-230E696F7B7C}" srcOrd="0" destOrd="0" presId="urn:microsoft.com/office/officeart/2005/8/layout/orgChart1"/>
    <dgm:cxn modelId="{802B78D2-3C5B-4D22-BBAA-3B6C7B90EC9C}" type="presParOf" srcId="{B406EFB9-B661-421B-BE73-2508CBB63BD9}" destId="{5B2F620C-7D19-4072-816F-E303D544DC47}" srcOrd="1" destOrd="0" presId="urn:microsoft.com/office/officeart/2005/8/layout/orgChart1"/>
    <dgm:cxn modelId="{4F7F5C70-C902-41E6-961F-45E2182F7E81}" type="presParOf" srcId="{A4E756EB-4C06-4FF5-9591-2E36FFF3DDD6}" destId="{D4FBEFE9-DB82-454C-85DD-64433A38ACFE}" srcOrd="1" destOrd="0" presId="urn:microsoft.com/office/officeart/2005/8/layout/orgChart1"/>
    <dgm:cxn modelId="{80C4177A-142F-4C1C-9979-7419E65A0B94}" type="presParOf" srcId="{A4E756EB-4C06-4FF5-9591-2E36FFF3DDD6}" destId="{C6D2FAA9-ECE7-46E9-979A-4CFE172B25BC}" srcOrd="2" destOrd="0" presId="urn:microsoft.com/office/officeart/2005/8/layout/orgChart1"/>
    <dgm:cxn modelId="{675B2EF8-FB6B-48A0-9969-F42A39D14FD4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22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2023 рік у сумі 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102 498,5 </a:t>
          </a:r>
          <a:r>
            <a:rPr lang="uk-UA" sz="2200" b="1" u="none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 грн.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22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01.07.2023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фактичне виконання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міського бюджету складає 44 117,9 </a:t>
          </a:r>
          <a:r>
            <a:rPr kumimoji="0" lang="uk-UA" sz="1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., зокрема на забезпечення: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cap="none" normalizeH="0" baseline="0" dirty="0" smtClean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44405" custScaleY="205411" custLinFactNeighborX="-353" custLinFactNeighborY="-15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55015" custScaleY="101009" custLinFactNeighborX="-7886" custLinFactNeighborY="-34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23325222-DBC1-4605-B766-C38BE013EA05}" type="presOf" srcId="{10A85D17-FF86-46B9-B5CF-24016E54D6E5}" destId="{E405D675-F987-4F98-A456-7221593682A4}" srcOrd="0" destOrd="0" presId="urn:microsoft.com/office/officeart/2005/8/layout/orgChart1"/>
    <dgm:cxn modelId="{B991896B-4FF7-45A0-9043-D56B5B8CC105}" type="presOf" srcId="{C8CDC417-BB8F-4B57-BFAE-649A58B2B83C}" destId="{0B47EF69-C893-4609-9F49-F4696B772860}" srcOrd="0" destOrd="0" presId="urn:microsoft.com/office/officeart/2005/8/layout/orgChart1"/>
    <dgm:cxn modelId="{8EA2D496-19A4-43ED-A718-7EC55F157059}" type="presOf" srcId="{EF54BD59-1E6D-4C74-AEBC-679EB16CCDD2}" destId="{25A9E31B-0B3A-4EDD-8EC6-4BE06E433D24}" srcOrd="0" destOrd="0" presId="urn:microsoft.com/office/officeart/2005/8/layout/orgChart1"/>
    <dgm:cxn modelId="{DB1DE75A-7471-4264-9466-D78B936C1F33}" type="presOf" srcId="{AB280883-12BC-4633-B9AC-311329D72C83}" destId="{98605FCA-9E0C-45D6-9086-306A4B4D9711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47BCBDE8-DE72-41A5-BAEB-9E83D54CE9AB}" type="presOf" srcId="{AB280883-12BC-4633-B9AC-311329D72C83}" destId="{2B0E7056-5922-44A1-A0C4-2B9BC65F27F5}" srcOrd="1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1A424DE2-16A3-4E6D-8F28-C6B37B4A4BB5}" type="presOf" srcId="{EF54BD59-1E6D-4C74-AEBC-679EB16CCDD2}" destId="{E5868AE3-B214-4484-AF0F-D8E9188C10E4}" srcOrd="1" destOrd="0" presId="urn:microsoft.com/office/officeart/2005/8/layout/orgChart1"/>
    <dgm:cxn modelId="{4B60DDB6-3D1A-46F4-8BFD-9FD9526C50DF}" type="presParOf" srcId="{0B47EF69-C893-4609-9F49-F4696B772860}" destId="{1ADE884C-BFD1-4BDA-80BB-6E38C165266C}" srcOrd="0" destOrd="0" presId="urn:microsoft.com/office/officeart/2005/8/layout/orgChart1"/>
    <dgm:cxn modelId="{66EE91A1-AA28-4BC9-AE20-B7C9DFCAC63E}" type="presParOf" srcId="{1ADE884C-BFD1-4BDA-80BB-6E38C165266C}" destId="{F9EDEC64-61B4-49C9-9702-043A51598693}" srcOrd="0" destOrd="0" presId="urn:microsoft.com/office/officeart/2005/8/layout/orgChart1"/>
    <dgm:cxn modelId="{EA1F41F1-E89F-4490-8C2B-D70CFAA2419B}" type="presParOf" srcId="{F9EDEC64-61B4-49C9-9702-043A51598693}" destId="{98605FCA-9E0C-45D6-9086-306A4B4D9711}" srcOrd="0" destOrd="0" presId="urn:microsoft.com/office/officeart/2005/8/layout/orgChart1"/>
    <dgm:cxn modelId="{A6C53FFF-99DA-456B-A52E-97D2F186B31D}" type="presParOf" srcId="{F9EDEC64-61B4-49C9-9702-043A51598693}" destId="{2B0E7056-5922-44A1-A0C4-2B9BC65F27F5}" srcOrd="1" destOrd="0" presId="urn:microsoft.com/office/officeart/2005/8/layout/orgChart1"/>
    <dgm:cxn modelId="{01332061-9451-40CA-AE50-87C44C14AF0A}" type="presParOf" srcId="{1ADE884C-BFD1-4BDA-80BB-6E38C165266C}" destId="{354C96E2-D7A4-4DC2-B72B-96A359BDFF44}" srcOrd="1" destOrd="0" presId="urn:microsoft.com/office/officeart/2005/8/layout/orgChart1"/>
    <dgm:cxn modelId="{D3B94936-CF6E-464E-A321-96D51CE08449}" type="presParOf" srcId="{354C96E2-D7A4-4DC2-B72B-96A359BDFF44}" destId="{E405D675-F987-4F98-A456-7221593682A4}" srcOrd="0" destOrd="0" presId="urn:microsoft.com/office/officeart/2005/8/layout/orgChart1"/>
    <dgm:cxn modelId="{28B06D6B-28D1-4362-A280-B811BF44F961}" type="presParOf" srcId="{354C96E2-D7A4-4DC2-B72B-96A359BDFF44}" destId="{8FD2117A-4296-4E1C-9A10-2973AD046310}" srcOrd="1" destOrd="0" presId="urn:microsoft.com/office/officeart/2005/8/layout/orgChart1"/>
    <dgm:cxn modelId="{F9658E1B-8138-470F-8B88-AC6FCCC79E8B}" type="presParOf" srcId="{8FD2117A-4296-4E1C-9A10-2973AD046310}" destId="{B0214EEC-DD0C-4C70-86B6-8A4929924300}" srcOrd="0" destOrd="0" presId="urn:microsoft.com/office/officeart/2005/8/layout/orgChart1"/>
    <dgm:cxn modelId="{291003AA-8F17-4B14-87AF-DFE92EA50854}" type="presParOf" srcId="{B0214EEC-DD0C-4C70-86B6-8A4929924300}" destId="{25A9E31B-0B3A-4EDD-8EC6-4BE06E433D24}" srcOrd="0" destOrd="0" presId="urn:microsoft.com/office/officeart/2005/8/layout/orgChart1"/>
    <dgm:cxn modelId="{24F3B127-D617-4F89-AF6D-2987094B92DC}" type="presParOf" srcId="{B0214EEC-DD0C-4C70-86B6-8A4929924300}" destId="{E5868AE3-B214-4484-AF0F-D8E9188C10E4}" srcOrd="1" destOrd="0" presId="urn:microsoft.com/office/officeart/2005/8/layout/orgChart1"/>
    <dgm:cxn modelId="{EC869347-3292-4354-B2F7-D68CE42D12DE}" type="presParOf" srcId="{8FD2117A-4296-4E1C-9A10-2973AD046310}" destId="{5E3C5CC6-6426-4EEF-8091-851FC4E6A6C5}" srcOrd="1" destOrd="0" presId="urn:microsoft.com/office/officeart/2005/8/layout/orgChart1"/>
    <dgm:cxn modelId="{494F86B1-2D34-4C68-B4B9-1E4CEC88E1A6}" type="presParOf" srcId="{8FD2117A-4296-4E1C-9A10-2973AD046310}" destId="{43487CCD-5913-4A11-8DDA-EE770126C436}" srcOrd="2" destOrd="0" presId="urn:microsoft.com/office/officeart/2005/8/layout/orgChart1"/>
    <dgm:cxn modelId="{19F8957F-F04E-43D4-9558-3A731D853E5F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249938" y="1684440"/>
          <a:ext cx="3229514" cy="121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498"/>
              </a:lnTo>
              <a:lnTo>
                <a:pt x="3229514" y="935498"/>
              </a:lnTo>
              <a:lnTo>
                <a:pt x="3229514" y="1212386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249938" y="1684440"/>
          <a:ext cx="204962" cy="118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082"/>
              </a:lnTo>
              <a:lnTo>
                <a:pt x="204962" y="912082"/>
              </a:lnTo>
              <a:lnTo>
                <a:pt x="204962" y="118896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92288" y="1684440"/>
          <a:ext cx="2957650" cy="1188969"/>
        </a:xfrm>
        <a:custGeom>
          <a:avLst/>
          <a:gdLst/>
          <a:ahLst/>
          <a:cxnLst/>
          <a:rect l="0" t="0" r="0" b="0"/>
          <a:pathLst>
            <a:path>
              <a:moveTo>
                <a:pt x="2957650" y="0"/>
              </a:moveTo>
              <a:lnTo>
                <a:pt x="2957650" y="912082"/>
              </a:lnTo>
              <a:lnTo>
                <a:pt x="0" y="912082"/>
              </a:lnTo>
              <a:lnTo>
                <a:pt x="0" y="118896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1678190" y="0"/>
          <a:ext cx="5143495" cy="1684440"/>
        </a:xfrm>
        <a:prstGeom prst="rect">
          <a:avLst/>
        </a:prstGeom>
        <a:solidFill>
          <a:srgbClr val="FFFF66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u="sng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Станом на 1.07.2023 року працевлаштовано молодих спеціалістів: </a:t>
          </a:r>
          <a:endParaRPr kumimoji="0" lang="ru-RU" sz="3200" b="1" i="0" u="none" strike="noStrike" kern="1200" cap="none" normalizeH="0" baseline="0" dirty="0" smtClean="0">
            <a:ln/>
            <a:solidFill>
              <a:srgbClr val="0000FF"/>
            </a:solidFill>
            <a:effectLst/>
            <a:latin typeface="Times New Roman" pitchFamily="18" charset="0"/>
          </a:endParaRPr>
        </a:p>
      </dsp:txBody>
      <dsp:txXfrm>
        <a:off x="1678190" y="0"/>
        <a:ext cx="5143495" cy="1684440"/>
      </dsp:txXfrm>
    </dsp:sp>
    <dsp:sp modelId="{D57C66DF-15A9-4223-AB27-12BB3D75648E}">
      <dsp:nvSpPr>
        <dsp:cNvPr id="0" name=""/>
        <dsp:cNvSpPr/>
      </dsp:nvSpPr>
      <dsp:spPr>
        <a:xfrm>
          <a:off x="1964" y="2873410"/>
          <a:ext cx="2580647" cy="2192108"/>
        </a:xfrm>
        <a:prstGeom prst="rect">
          <a:avLst/>
        </a:prstGeom>
        <a:solidFill>
          <a:srgbClr val="FFFF66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32</a:t>
          </a:r>
        </a:p>
      </dsp:txBody>
      <dsp:txXfrm>
        <a:off x="1964" y="2873410"/>
        <a:ext cx="2580647" cy="2192108"/>
      </dsp:txXfrm>
    </dsp:sp>
    <dsp:sp modelId="{78E0EE07-D263-4AB6-831D-B1245BEBF31E}">
      <dsp:nvSpPr>
        <dsp:cNvPr id="0" name=""/>
        <dsp:cNvSpPr/>
      </dsp:nvSpPr>
      <dsp:spPr>
        <a:xfrm>
          <a:off x="3136387" y="2873410"/>
          <a:ext cx="2637027" cy="1868768"/>
        </a:xfrm>
        <a:prstGeom prst="rect">
          <a:avLst/>
        </a:prstGeom>
        <a:solidFill>
          <a:srgbClr val="FFFF66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30</a:t>
          </a:r>
          <a:endParaRPr kumimoji="0" lang="ru-RU" sz="3600" b="1" i="0" u="none" strike="noStrike" kern="1200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+mn-lt"/>
          </a:endParaRPr>
        </a:p>
      </dsp:txBody>
      <dsp:txXfrm>
        <a:off x="3136387" y="2873410"/>
        <a:ext cx="2637027" cy="1868768"/>
      </dsp:txXfrm>
    </dsp:sp>
    <dsp:sp modelId="{7831FC9A-B96F-4A16-8B8D-230E696F7B7C}">
      <dsp:nvSpPr>
        <dsp:cNvPr id="0" name=""/>
        <dsp:cNvSpPr/>
      </dsp:nvSpPr>
      <dsp:spPr>
        <a:xfrm>
          <a:off x="6323525" y="2896827"/>
          <a:ext cx="2311855" cy="2145274"/>
        </a:xfrm>
        <a:prstGeom prst="rect">
          <a:avLst/>
        </a:prstGeom>
        <a:solidFill>
          <a:srgbClr val="FFFF66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kern="1200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32</a:t>
          </a:r>
        </a:p>
      </dsp:txBody>
      <dsp:txXfrm>
        <a:off x="6323525" y="2896827"/>
        <a:ext cx="2311855" cy="2145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3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Забезпеченість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виправити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4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3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CA11-B2BA-4D55-9F81-A429947C009C}" type="datetimeFigureOut">
              <a:rPr lang="ru-RU"/>
              <a:pPr>
                <a:defRPr/>
              </a:pPr>
              <a:t>27.07.2023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7830-48C1-45D2-B047-4EB42E3307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7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9.xml"/><Relationship Id="rId7" Type="http://schemas.openxmlformats.org/officeDocument/2006/relationships/image" Target="../media/image3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chart" Target="../charts/chart24.xml"/><Relationship Id="rId7" Type="http://schemas.openxmlformats.org/officeDocument/2006/relationships/image" Target="../media/image3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30.xml"/><Relationship Id="rId7" Type="http://schemas.openxmlformats.org/officeDocument/2006/relationships/chart" Target="../charts/chart32.xml"/><Relationship Id="rId12" Type="http://schemas.openxmlformats.org/officeDocument/2006/relationships/image" Target="../media/image40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11" Type="http://schemas.openxmlformats.org/officeDocument/2006/relationships/chart" Target="../charts/chart36.xml"/><Relationship Id="rId5" Type="http://schemas.openxmlformats.org/officeDocument/2006/relationships/image" Target="../media/image38.jpeg"/><Relationship Id="rId10" Type="http://schemas.openxmlformats.org/officeDocument/2006/relationships/chart" Target="../charts/chart35.xml"/><Relationship Id="rId4" Type="http://schemas.openxmlformats.org/officeDocument/2006/relationships/chart" Target="../charts/chart31.xml"/><Relationship Id="rId9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2448272"/>
          </a:xfrm>
        </p:spPr>
        <p:txBody>
          <a:bodyPr>
            <a:noAutofit/>
          </a:bodyPr>
          <a:lstStyle/>
          <a:p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Підсумки роботи </a:t>
            </a:r>
            <a:b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закладів охорони здоров</a:t>
            </a:r>
            <a:r>
              <a:rPr lang="en-US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я міста Кропивницького</a:t>
            </a:r>
            <a:b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І півріччя 2023 р.</a:t>
            </a:r>
            <a:endParaRPr lang="ru-RU" sz="4000" cap="none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949280"/>
            <a:ext cx="5724525" cy="72008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 smtClean="0">
                <a:ln w="50800"/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УПРАВЛІННЯ  ОХОРОНИ  ЗДОРОВ’Я </a:t>
            </a:r>
          </a:p>
          <a:p>
            <a:r>
              <a:rPr lang="uk-UA" sz="2000" b="1" dirty="0" smtClean="0">
                <a:ln w="50800"/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КРОПИВНИЦЬКОЇ МІСЬКОЇ РАДИ</a:t>
            </a:r>
            <a:endParaRPr lang="ru-RU" sz="2000" b="1" dirty="0" smtClean="0">
              <a:ln w="50800"/>
              <a:solidFill>
                <a:srgbClr val="0000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8" y="3201455"/>
            <a:ext cx="3744416" cy="247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5721"/>
              </p:ext>
            </p:extLst>
          </p:nvPr>
        </p:nvGraphicFramePr>
        <p:xfrm>
          <a:off x="1" y="116632"/>
          <a:ext cx="9144000" cy="4968552"/>
        </p:xfrm>
        <a:graphic>
          <a:graphicData uri="http://schemas.openxmlformats.org/drawingml/2006/table">
            <a:tbl>
              <a:tblPr firstRow="1" bandRow="1"/>
              <a:tblGrid>
                <a:gridCol w="606382"/>
                <a:gridCol w="5382412"/>
                <a:gridCol w="3155206"/>
              </a:tblGrid>
              <a:tr h="83480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з/п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Показник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Місто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/ 2022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/>
                    </a:solidFill>
                  </a:tcPr>
                </a:tc>
              </a:tr>
              <a:tr h="11130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Профілактичні огляди населення з метою раннього виявлення хворих на туберкульоз (на 1 000 населення)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413,4 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10728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Післяопераційна летальність при гострій хірургічній патології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0,56 / 0,66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1130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Питома вага злоякісних новоутворень, виявлених вперше в ІІІ стадії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(візуальні форми)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13,2 / 12,1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8348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Питома вага </a:t>
                      </a:r>
                      <a:r>
                        <a:rPr kumimoji="0" lang="uk-UA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бактеріовиділювачів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серед вперше виявлених хворих на туберкульоз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46,7 / 53,5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193385"/>
            <a:ext cx="2219488" cy="166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54487"/>
            <a:ext cx="2268615" cy="1642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43" y="5154487"/>
            <a:ext cx="2649555" cy="160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8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1218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0000FF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населення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27118413"/>
              </p:ext>
            </p:extLst>
          </p:nvPr>
        </p:nvGraphicFramePr>
        <p:xfrm>
          <a:off x="359210" y="2636912"/>
          <a:ext cx="4248472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44965946"/>
              </p:ext>
            </p:extLst>
          </p:nvPr>
        </p:nvGraphicFramePr>
        <p:xfrm>
          <a:off x="4942384" y="2564904"/>
          <a:ext cx="420416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4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" y="259189"/>
            <a:ext cx="2074777" cy="17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64" y="144016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90610806"/>
              </p:ext>
            </p:extLst>
          </p:nvPr>
        </p:nvGraphicFramePr>
        <p:xfrm>
          <a:off x="405880" y="198884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6278946"/>
              </p:ext>
            </p:extLst>
          </p:nvPr>
        </p:nvGraphicFramePr>
        <p:xfrm>
          <a:off x="4752529" y="1988840"/>
          <a:ext cx="4265711" cy="348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3" y="5262411"/>
            <a:ext cx="1917617" cy="141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66" y="5324390"/>
            <a:ext cx="1931492" cy="13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Поширеність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захворюваність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86394751"/>
              </p:ext>
            </p:extLst>
          </p:nvPr>
        </p:nvGraphicFramePr>
        <p:xfrm>
          <a:off x="467544" y="234888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70288881"/>
              </p:ext>
            </p:extLst>
          </p:nvPr>
        </p:nvGraphicFramePr>
        <p:xfrm>
          <a:off x="4874840" y="2272143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9989" y="57099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Показники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поширеності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та захворюваності </a:t>
            </a:r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дитячого населення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(на 100 тис. відповідного населення)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chemeClr val="bg1"/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99235077"/>
              </p:ext>
            </p:extLst>
          </p:nvPr>
        </p:nvGraphicFramePr>
        <p:xfrm>
          <a:off x="16808" y="1508030"/>
          <a:ext cx="4987240" cy="32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21593469"/>
              </p:ext>
            </p:extLst>
          </p:nvPr>
        </p:nvGraphicFramePr>
        <p:xfrm>
          <a:off x="5031944" y="1593738"/>
          <a:ext cx="4047363" cy="312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94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93" y="112375"/>
            <a:ext cx="2074095" cy="1315152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90998"/>
              </p:ext>
            </p:extLst>
          </p:nvPr>
        </p:nvGraphicFramePr>
        <p:xfrm>
          <a:off x="1691680" y="4484589"/>
          <a:ext cx="4608512" cy="234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37" y="4952848"/>
            <a:ext cx="2016224" cy="141010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467544" y="2348880"/>
            <a:ext cx="8352928" cy="41847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 smtClean="0">
                <a:solidFill>
                  <a:sysClr val="windowText" lastClr="000000"/>
                </a:solidFill>
              </a:rPr>
              <a:t>Зниження 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Вітряна </a:t>
            </a:r>
            <a:r>
              <a:rPr lang="uk-UA" sz="2400" b="1" kern="0" dirty="0" err="1" smtClean="0">
                <a:solidFill>
                  <a:srgbClr val="800000"/>
                </a:solidFill>
              </a:rPr>
              <a:t>віспана</a:t>
            </a:r>
            <a:r>
              <a:rPr lang="uk-UA" sz="2400" b="1" kern="0" dirty="0" smtClean="0">
                <a:solidFill>
                  <a:srgbClr val="800000"/>
                </a:solidFill>
              </a:rPr>
              <a:t> </a:t>
            </a:r>
            <a:r>
              <a:rPr lang="uk-UA" sz="2400" b="1" u="sng" kern="0" dirty="0" smtClean="0">
                <a:solidFill>
                  <a:schemeClr val="bg1"/>
                </a:solidFill>
              </a:rPr>
              <a:t>73,7</a:t>
            </a:r>
            <a:r>
              <a:rPr lang="uk-UA" sz="2400" b="1" kern="0" dirty="0" smtClean="0">
                <a:solidFill>
                  <a:srgbClr val="800000"/>
                </a:solidFill>
              </a:rPr>
              <a:t>%;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err="1" smtClean="0">
                <a:solidFill>
                  <a:srgbClr val="800000"/>
                </a:solidFill>
              </a:rPr>
              <a:t>Гастроентероколіти</a:t>
            </a:r>
            <a:r>
              <a:rPr lang="uk-UA" sz="2400" b="1" kern="0" dirty="0" smtClean="0">
                <a:solidFill>
                  <a:srgbClr val="800000"/>
                </a:solidFill>
              </a:rPr>
              <a:t> </a:t>
            </a:r>
            <a:r>
              <a:rPr lang="uk-UA" sz="2400" b="1" kern="0" dirty="0">
                <a:solidFill>
                  <a:srgbClr val="800000"/>
                </a:solidFill>
              </a:rPr>
              <a:t>встановленої етіології – </a:t>
            </a:r>
            <a:r>
              <a:rPr lang="uk-UA" sz="2400" b="1" kern="0" dirty="0" smtClean="0">
                <a:solidFill>
                  <a:srgbClr val="800000"/>
                </a:solidFill>
              </a:rPr>
              <a:t>на </a:t>
            </a:r>
            <a:r>
              <a:rPr lang="uk-UA" sz="2400" b="1" u="sng" kern="0" dirty="0" smtClean="0">
                <a:solidFill>
                  <a:schemeClr val="bg1"/>
                </a:solidFill>
              </a:rPr>
              <a:t>51,71</a:t>
            </a:r>
            <a:r>
              <a:rPr lang="uk-UA" sz="2400" b="1" kern="0" dirty="0" smtClean="0">
                <a:solidFill>
                  <a:srgbClr val="800000"/>
                </a:solidFill>
              </a:rPr>
              <a:t>%;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u="sng" kern="0" dirty="0" smtClean="0">
                <a:solidFill>
                  <a:schemeClr val="bg1"/>
                </a:solidFill>
              </a:rPr>
              <a:t>Збільшення захворюваності:</a:t>
            </a:r>
            <a:endParaRPr lang="uk-UA" b="1" u="sng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>
                <a:solidFill>
                  <a:srgbClr val="800000"/>
                </a:solidFill>
              </a:rPr>
              <a:t>ГРВІ – на </a:t>
            </a:r>
            <a:r>
              <a:rPr lang="uk-UA" b="1" u="sng" kern="0" dirty="0" smtClean="0">
                <a:solidFill>
                  <a:schemeClr val="bg1"/>
                </a:solidFill>
              </a:rPr>
              <a:t>8,4</a:t>
            </a:r>
            <a:r>
              <a:rPr lang="uk-UA" b="1" kern="0" dirty="0" smtClean="0">
                <a:solidFill>
                  <a:srgbClr val="800000"/>
                </a:solidFill>
              </a:rPr>
              <a:t>%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800000"/>
                </a:solidFill>
              </a:rPr>
              <a:t>Вірусні гепатити – на </a:t>
            </a:r>
            <a:r>
              <a:rPr lang="uk-UA" b="1" u="sng" kern="0" dirty="0" smtClean="0">
                <a:solidFill>
                  <a:schemeClr val="bg1"/>
                </a:solidFill>
              </a:rPr>
              <a:t>44</a:t>
            </a:r>
            <a:r>
              <a:rPr lang="uk-UA" b="1" kern="0" dirty="0" smtClean="0">
                <a:solidFill>
                  <a:srgbClr val="800000"/>
                </a:solidFill>
              </a:rPr>
              <a:t>%</a:t>
            </a:r>
            <a:endParaRPr lang="uk-UA" b="1" kern="0" dirty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err="1">
                <a:solidFill>
                  <a:srgbClr val="800000"/>
                </a:solidFill>
              </a:rPr>
              <a:t>Гастроентероколіти</a:t>
            </a:r>
            <a:r>
              <a:rPr lang="uk-UA" b="1" kern="0" dirty="0">
                <a:solidFill>
                  <a:srgbClr val="800000"/>
                </a:solidFill>
              </a:rPr>
              <a:t> невстановленої </a:t>
            </a:r>
            <a:endParaRPr lang="uk-UA" b="1" kern="0" dirty="0" smtClean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800000"/>
                </a:solidFill>
              </a:rPr>
              <a:t>етіології </a:t>
            </a:r>
            <a:r>
              <a:rPr lang="uk-UA" b="1" kern="0" dirty="0">
                <a:solidFill>
                  <a:srgbClr val="800000"/>
                </a:solidFill>
              </a:rPr>
              <a:t>– на </a:t>
            </a:r>
            <a:r>
              <a:rPr lang="uk-UA" b="1" u="sng" kern="0" dirty="0" smtClean="0">
                <a:solidFill>
                  <a:schemeClr val="bg1"/>
                </a:solidFill>
              </a:rPr>
              <a:t>24,81</a:t>
            </a:r>
            <a:r>
              <a:rPr lang="uk-UA" b="1" kern="0" dirty="0" smtClean="0">
                <a:solidFill>
                  <a:srgbClr val="800000"/>
                </a:solidFill>
              </a:rPr>
              <a:t>%;</a:t>
            </a:r>
            <a:endParaRPr lang="uk-UA" b="1" kern="0" dirty="0">
              <a:solidFill>
                <a:srgbClr val="8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 smtClean="0">
              <a:solidFill>
                <a:srgbClr val="8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kumimoji="0" lang="uk-UA" b="1" i="0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endParaRPr lang="uk-UA" sz="2400" b="1" kern="0" dirty="0" smtClean="0">
              <a:solidFill>
                <a:srgbClr val="0000CC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878" y="3717032"/>
            <a:ext cx="3135594" cy="194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505"/>
            <a:ext cx="2691715" cy="178386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9003" y="572413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364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98376" y="4249460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Дифтерії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half" idx="3"/>
          </p:nvPr>
        </p:nvSpPr>
        <p:spPr>
          <a:xfrm>
            <a:off x="5461793" y="1519453"/>
            <a:ext cx="2818656" cy="511082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Поліомієліту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sz="quarter" idx="2"/>
          </p:nvPr>
        </p:nvSpPr>
        <p:spPr>
          <a:xfrm>
            <a:off x="6264225" y="4296910"/>
            <a:ext cx="2016224" cy="42979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chemeClr val="bg1"/>
                </a:solidFill>
              </a:rPr>
              <a:t>Кору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3082254" y="3572817"/>
            <a:ext cx="2818656" cy="456371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sz="2000" b="1" cap="none" dirty="0" smtClean="0">
                <a:solidFill>
                  <a:schemeClr val="bg1"/>
                </a:solidFill>
              </a:rPr>
              <a:t>Туберкульозу</a:t>
            </a:r>
            <a:endParaRPr lang="ru-RU" sz="2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485280"/>
              </p:ext>
            </p:extLst>
          </p:nvPr>
        </p:nvGraphicFramePr>
        <p:xfrm>
          <a:off x="3035496" y="4029188"/>
          <a:ext cx="3165024" cy="170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671269"/>
              </p:ext>
            </p:extLst>
          </p:nvPr>
        </p:nvGraphicFramePr>
        <p:xfrm>
          <a:off x="5073597" y="4727895"/>
          <a:ext cx="4071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357400"/>
              </p:ext>
            </p:extLst>
          </p:nvPr>
        </p:nvGraphicFramePr>
        <p:xfrm>
          <a:off x="0" y="4451025"/>
          <a:ext cx="3923928" cy="227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814689"/>
              </p:ext>
            </p:extLst>
          </p:nvPr>
        </p:nvGraphicFramePr>
        <p:xfrm>
          <a:off x="4032207" y="2196419"/>
          <a:ext cx="5112568" cy="225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6" y="242130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" y="272925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306905"/>
              </p:ext>
            </p:extLst>
          </p:nvPr>
        </p:nvGraphicFramePr>
        <p:xfrm>
          <a:off x="83599" y="1525031"/>
          <a:ext cx="3816424" cy="27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1941423" y="1512872"/>
            <a:ext cx="2016224" cy="429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Кашлюка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039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16833502"/>
              </p:ext>
            </p:extLst>
          </p:nvPr>
        </p:nvGraphicFramePr>
        <p:xfrm>
          <a:off x="5004048" y="4077073"/>
          <a:ext cx="4139952" cy="271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9366370"/>
              </p:ext>
            </p:extLst>
          </p:nvPr>
        </p:nvGraphicFramePr>
        <p:xfrm>
          <a:off x="107504" y="1165666"/>
          <a:ext cx="4752528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" y="193186"/>
            <a:ext cx="1907705" cy="106772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38312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745642"/>
              </p:ext>
            </p:extLst>
          </p:nvPr>
        </p:nvGraphicFramePr>
        <p:xfrm>
          <a:off x="4698085" y="980728"/>
          <a:ext cx="4256504" cy="319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07" y="4151111"/>
            <a:ext cx="2042156" cy="12843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5294" y="5435431"/>
            <a:ext cx="2042156" cy="1200932"/>
          </a:xfrm>
          <a:prstGeom prst="rect">
            <a:avLst/>
          </a:prstGeom>
          <a:noFill/>
          <a:ln w="349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6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68" y="0"/>
            <a:ext cx="9145016" cy="165618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І півріччя 2023 року в хірургічних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стаціонарах було прооперовано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3 737 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хворих (минулий рік </a:t>
            </a: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3 410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7214658"/>
              </p:ext>
            </p:extLst>
          </p:nvPr>
        </p:nvGraphicFramePr>
        <p:xfrm>
          <a:off x="165595" y="1166193"/>
          <a:ext cx="508487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93112"/>
              </p:ext>
            </p:extLst>
          </p:nvPr>
        </p:nvGraphicFramePr>
        <p:xfrm>
          <a:off x="5098232" y="3988570"/>
          <a:ext cx="4045768" cy="286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E:\Мои документы\Downloads\images (5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20" y="1886273"/>
            <a:ext cx="29123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r="-81" b="15555"/>
          <a:stretch>
            <a:fillRect/>
          </a:stretch>
        </p:blipFill>
        <p:spPr>
          <a:xfrm>
            <a:off x="755576" y="4486054"/>
            <a:ext cx="3217081" cy="187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884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" y="-41643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5355305"/>
              </p:ext>
            </p:extLst>
          </p:nvPr>
        </p:nvGraphicFramePr>
        <p:xfrm>
          <a:off x="4489584" y="2636912"/>
          <a:ext cx="465441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35925"/>
              </p:ext>
            </p:extLst>
          </p:nvPr>
        </p:nvGraphicFramePr>
        <p:xfrm>
          <a:off x="4650126" y="5351822"/>
          <a:ext cx="4499992" cy="15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74812"/>
              </p:ext>
            </p:extLst>
          </p:nvPr>
        </p:nvGraphicFramePr>
        <p:xfrm>
          <a:off x="5220072" y="4059898"/>
          <a:ext cx="3757075" cy="129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E:\Мои документы\Downloads\images (5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8" y="4221088"/>
            <a:ext cx="1559385" cy="98671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s (18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8" y="3140968"/>
            <a:ext cx="1407100" cy="91893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869415"/>
              </p:ext>
            </p:extLst>
          </p:nvPr>
        </p:nvGraphicFramePr>
        <p:xfrm>
          <a:off x="5290183" y="879144"/>
          <a:ext cx="385381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179772" y="507037"/>
            <a:ext cx="4454161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</a:p>
          <a:p>
            <a:r>
              <a:rPr lang="uk-UA" sz="2400" u="sng" dirty="0" smtClean="0">
                <a:solidFill>
                  <a:srgbClr val="FF0000"/>
                </a:solidFill>
                <a:effectLst/>
                <a:latin typeface="Times New Roman"/>
              </a:rPr>
              <a:t>Пологового будинку </a:t>
            </a:r>
          </a:p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по місту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11072915"/>
              </p:ext>
            </p:extLst>
          </p:nvPr>
        </p:nvGraphicFramePr>
        <p:xfrm>
          <a:off x="193080" y="1380130"/>
          <a:ext cx="4932040" cy="176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81264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6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  <a:r>
              <a:rPr lang="uk-UA" sz="2600" u="sng" dirty="0" err="1" smtClean="0">
                <a:solidFill>
                  <a:srgbClr val="FF0000"/>
                </a:solidFill>
                <a:effectLst/>
                <a:latin typeface="Times New Roman"/>
              </a:rPr>
              <a:t>РАЦСу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graphicFrame>
        <p:nvGraphicFramePr>
          <p:cNvPr id="1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43875"/>
              </p:ext>
            </p:extLst>
          </p:nvPr>
        </p:nvGraphicFramePr>
        <p:xfrm>
          <a:off x="147027" y="4221088"/>
          <a:ext cx="36737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821898"/>
              </p:ext>
            </p:extLst>
          </p:nvPr>
        </p:nvGraphicFramePr>
        <p:xfrm>
          <a:off x="210424" y="3068960"/>
          <a:ext cx="367377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69759"/>
              </p:ext>
            </p:extLst>
          </p:nvPr>
        </p:nvGraphicFramePr>
        <p:xfrm>
          <a:off x="88225" y="5445224"/>
          <a:ext cx="4499992" cy="142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3" name="Picture 15" descr="скачанные файлы (3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22" y="566978"/>
            <a:ext cx="1366255" cy="95060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1944216"/>
          </a:xfrm>
          <a:prstGeom prst="rect">
            <a:avLst/>
          </a:prstGeom>
          <a:ln w="88900" cap="flat">
            <a:solidFill>
              <a:srgbClr val="FFFF00"/>
            </a:solidFill>
          </a:ln>
          <a:effectLst>
            <a:glow rad="165100">
              <a:srgbClr val="0000FF">
                <a:alpha val="40000"/>
              </a:srgbClr>
            </a:glow>
            <a:innerShdw blurRad="114300">
              <a:srgbClr val="33CC33"/>
            </a:innerShdw>
          </a:effec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І півріччі 2023 року налічується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u="sng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закладів охорони здоров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kern="0" noProof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із загальним ліжковим фондом  - </a:t>
            </a:r>
            <a:r>
              <a:rPr kumimoji="0" lang="uk-U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915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ліжок.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\\Ksy\обмен\фото открітие\гемодиализ\1505994835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90" y="4818407"/>
            <a:ext cx="2439460" cy="17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34" y="2433878"/>
            <a:ext cx="2522284" cy="17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Мои документы\Ксю папка 2017\2017\фото на слайди\інс\pjkp8yn7om0h97aeayvo18g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4" y="2564904"/>
            <a:ext cx="2487766" cy="1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Ksy\обмен\фото открітие\перинат\1505216495_img_1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4" y="4818407"/>
            <a:ext cx="2460302" cy="16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213294" y="3393641"/>
            <a:ext cx="2820144" cy="247010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33727"/>
            <a:ext cx="4536504" cy="838464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</a:rPr>
              <a:t>Амбулаторно-</a:t>
            </a:r>
            <a:r>
              <a:rPr lang="ru-RU" sz="2000" b="1" u="sng" dirty="0" err="1" smtClean="0">
                <a:solidFill>
                  <a:srgbClr val="0000FF"/>
                </a:solidFill>
              </a:rPr>
              <a:t>полікнінічна</a:t>
            </a:r>
            <a:r>
              <a:rPr lang="ru-RU" sz="2000" b="1" u="sng" dirty="0" smtClean="0">
                <a:solidFill>
                  <a:srgbClr val="0000FF"/>
                </a:solidFill>
              </a:rPr>
              <a:t> </a:t>
            </a:r>
            <a:r>
              <a:rPr lang="ru-RU" sz="2000" b="1" u="sng" dirty="0" err="1" smtClean="0">
                <a:solidFill>
                  <a:srgbClr val="0000FF"/>
                </a:solidFill>
              </a:rPr>
              <a:t>допомога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4280"/>
            <a:ext cx="2304256" cy="17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56053"/>
            <a:ext cx="2376264" cy="16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4427984" y="2103362"/>
            <a:ext cx="4711711" cy="965598"/>
          </a:xfrm>
        </p:spPr>
        <p:txBody>
          <a:bodyPr>
            <a:normAutofit/>
          </a:bodyPr>
          <a:lstStyle/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Проліковані в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денних стаціонарах та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стаціонарах вдома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10637104"/>
              </p:ext>
            </p:extLst>
          </p:nvPr>
        </p:nvGraphicFramePr>
        <p:xfrm>
          <a:off x="4751512" y="3068960"/>
          <a:ext cx="4392488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Місце для вмісту 1"/>
          <p:cNvSpPr>
            <a:spLocks noGrp="1"/>
          </p:cNvSpPr>
          <p:nvPr>
            <p:ph sz="quarter" idx="2"/>
          </p:nvPr>
        </p:nvSpPr>
        <p:spPr>
          <a:xfrm>
            <a:off x="0" y="1990987"/>
            <a:ext cx="5004047" cy="3763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solidFill>
                  <a:schemeClr val="bg1"/>
                </a:solidFill>
              </a:rPr>
              <a:t>Заклади охорони здоров’я міста річний план (41873) флюорографічних та рентгенологічних з профілактичною метою оглядів за 1 півріччя 2023 року виконали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solidFill>
                  <a:schemeClr val="bg1"/>
                </a:solidFill>
              </a:rPr>
              <a:t>на 44 % (10,4 % - 2022р.).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7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Захворюваність та летальність з підтвердженим діагнозом на 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00FF"/>
              </a:solidFill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sz="quarter" idx="2"/>
          </p:nvPr>
        </p:nvSpPr>
        <p:spPr>
          <a:xfrm>
            <a:off x="0" y="1354685"/>
            <a:ext cx="3995936" cy="3763963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01.07.2023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uk-UA" sz="24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інфеккційному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відділенні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«ЦМЛ» з початку пандемії проліковано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5239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хворих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 підтвердженим діагнозом 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965568" y="4652538"/>
            <a:ext cx="34565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Одужало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4684 особи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Померло – 555 осіб           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4225412" y="1556792"/>
            <a:ext cx="4508823" cy="25922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sz="2000" b="1" u="sng" dirty="0">
                <a:solidFill>
                  <a:srgbClr val="660033"/>
                </a:solidFill>
                <a:cs typeface="Times New Roman" pitchFamily="18" charset="0"/>
              </a:rPr>
              <a:t>Станом на 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25.07.2023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зроблено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255 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368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щеплень, в 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т.ч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І-ю дозою – 114 175,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ІІ-дозою –107 310,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29 310,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4 564.</a:t>
            </a:r>
            <a:endParaRPr lang="uk-UA" sz="2400" b="1" u="sng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5" y="4437112"/>
            <a:ext cx="3096185" cy="205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1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Медичне забезпечення ВПО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51873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384"/>
                <a:gridCol w="614131"/>
                <a:gridCol w="696802"/>
                <a:gridCol w="708612"/>
                <a:gridCol w="724359"/>
                <a:gridCol w="755852"/>
                <a:gridCol w="696802"/>
                <a:gridCol w="755852"/>
                <a:gridCol w="696802"/>
                <a:gridCol w="755852"/>
                <a:gridCol w="1027489"/>
                <a:gridCol w="885766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 smtClean="0">
                          <a:effectLst/>
                        </a:rPr>
                        <a:t>7963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3466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 smtClean="0">
                          <a:effectLst/>
                        </a:rPr>
                        <a:t>1799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 smtClean="0">
                          <a:effectLst/>
                        </a:rPr>
                        <a:t>12857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2748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2058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229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6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effectLst/>
                        </a:rPr>
                        <a:t>0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 smtClean="0">
                          <a:effectLst/>
                        </a:rPr>
                        <a:t>155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 smtClean="0">
                          <a:effectLst/>
                        </a:rPr>
                        <a:t>154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96105" cy="247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2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83580" y="1166093"/>
            <a:ext cx="6041852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І півріччя 2023 рік</a:t>
            </a:r>
            <a:endParaRPr lang="uk-UA" sz="36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09" y="4005064"/>
            <a:ext cx="3778957" cy="22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4" y="4005064"/>
            <a:ext cx="3527482" cy="22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62064"/>
            <a:ext cx="2955892" cy="16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6" y="3193098"/>
            <a:ext cx="1800199" cy="16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59" y="4788885"/>
            <a:ext cx="2216699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761" y="258876"/>
            <a:ext cx="9059717" cy="2017996"/>
          </a:xfrm>
          <a:prstGeom prst="rect">
            <a:avLst/>
          </a:prstGeom>
          <a:gradFill rotWithShape="0">
            <a:gsLst>
              <a:gs pos="0">
                <a:srgbClr val="8D89A4">
                  <a:hueOff val="0"/>
                  <a:satOff val="0"/>
                  <a:lumOff val="0"/>
                  <a:alphaOff val="0"/>
                  <a:shade val="60000"/>
                </a:srgbClr>
              </a:gs>
              <a:gs pos="33000">
                <a:srgbClr val="8D89A4">
                  <a:hueOff val="0"/>
                  <a:satOff val="0"/>
                  <a:lumOff val="0"/>
                  <a:alphaOff val="0"/>
                  <a:tint val="86500"/>
                </a:srgbClr>
              </a:gs>
              <a:gs pos="46750">
                <a:srgbClr val="8D89A4">
                  <a:hueOff val="0"/>
                  <a:satOff val="0"/>
                  <a:lumOff val="0"/>
                  <a:alphaOff val="0"/>
                  <a:tint val="71000"/>
                  <a:satMod val="112000"/>
                </a:srgbClr>
              </a:gs>
              <a:gs pos="53000">
                <a:srgbClr val="8D89A4">
                  <a:hueOff val="0"/>
                  <a:satOff val="0"/>
                  <a:lumOff val="0"/>
                  <a:alphaOff val="0"/>
                  <a:tint val="71000"/>
                  <a:satMod val="112000"/>
                </a:srgbClr>
              </a:gs>
              <a:gs pos="68000">
                <a:srgbClr val="8D89A4">
                  <a:hueOff val="0"/>
                  <a:satOff val="0"/>
                  <a:lumOff val="0"/>
                  <a:alphaOff val="0"/>
                  <a:tint val="86000"/>
                </a:srgbClr>
              </a:gs>
              <a:gs pos="100000">
                <a:srgbClr val="8D89A4">
                  <a:hueOff val="0"/>
                  <a:satOff val="0"/>
                  <a:lumOff val="0"/>
                  <a:alphaOff val="0"/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uk-UA" sz="2800" b="1" dirty="0">
                <a:solidFill>
                  <a:sysClr val="windowText" lastClr="000000"/>
                </a:solidFill>
              </a:rPr>
              <a:t>Станом на 01 липня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2023 </a:t>
            </a:r>
            <a:r>
              <a:rPr lang="uk-UA" sz="2800" b="1" dirty="0">
                <a:solidFill>
                  <a:sysClr val="windowText" lastClr="000000"/>
                </a:solidFill>
              </a:rPr>
              <a:t>року на галузь «Охорона здоров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/>
              </a:rPr>
              <a:t>’</a:t>
            </a:r>
            <a:r>
              <a:rPr lang="uk-UA" sz="2800" b="1" dirty="0">
                <a:solidFill>
                  <a:sysClr val="windowText" lastClr="000000"/>
                </a:solidFill>
              </a:rPr>
              <a:t>я» м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. Кропивницького </a:t>
            </a:r>
            <a:r>
              <a:rPr lang="uk-UA" sz="2800" b="1" dirty="0">
                <a:solidFill>
                  <a:sysClr val="windowText" lastClr="000000"/>
                </a:solidFill>
              </a:rPr>
              <a:t>на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2023 </a:t>
            </a:r>
            <a:r>
              <a:rPr lang="uk-UA" sz="2800" b="1" dirty="0">
                <a:solidFill>
                  <a:sysClr val="windowText" lastClr="000000"/>
                </a:solidFill>
              </a:rPr>
              <a:t>рік по загальному фонду затверджено з усіма уточненнями обсяг видатків у сумі </a:t>
            </a:r>
            <a:r>
              <a:rPr lang="uk-UA" sz="2800" b="1" u="sng" dirty="0" smtClean="0">
                <a:solidFill>
                  <a:srgbClr val="C00000"/>
                </a:solidFill>
              </a:rPr>
              <a:t>91 585,9 </a:t>
            </a:r>
            <a:r>
              <a:rPr lang="uk-UA" sz="2800" b="1" dirty="0" err="1" smtClean="0">
                <a:solidFill>
                  <a:schemeClr val="bg1"/>
                </a:solidFill>
              </a:rPr>
              <a:t>т</a:t>
            </a:r>
            <a:r>
              <a:rPr lang="uk-UA" sz="2800" b="1" dirty="0" err="1" smtClean="0">
                <a:solidFill>
                  <a:sysClr val="windowText" lastClr="000000"/>
                </a:solidFill>
              </a:rPr>
              <a:t>ис.грн</a:t>
            </a:r>
            <a:r>
              <a:rPr lang="uk-UA" sz="2800" b="1" dirty="0">
                <a:solidFill>
                  <a:sysClr val="windowText" lastClr="000000"/>
                </a:solidFill>
              </a:rPr>
              <a:t>. у т.ч.: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762" y="2276872"/>
            <a:ext cx="9102000" cy="30963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96552" y="2563019"/>
            <a:ext cx="10369152" cy="10692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кошти місцевого бюджету у сумі </a:t>
            </a:r>
            <a:r>
              <a:rPr lang="uk-UA" sz="3000" b="1" u="sng" dirty="0" smtClean="0">
                <a:solidFill>
                  <a:srgbClr val="FF0000"/>
                </a:solidFill>
              </a:rPr>
              <a:t>91 585,9 </a:t>
            </a:r>
            <a:r>
              <a:rPr lang="uk-UA" sz="3000" b="1" dirty="0" err="1" smtClean="0">
                <a:solidFill>
                  <a:schemeClr val="accent6">
                    <a:lumMod val="50000"/>
                  </a:schemeClr>
                </a:solidFill>
              </a:rPr>
              <a:t>тис.грн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.;</a:t>
            </a:r>
          </a:p>
        </p:txBody>
      </p:sp>
      <p:pic>
        <p:nvPicPr>
          <p:cNvPr id="12" name="Picture 5" descr="E:\Мои документы\Downloads\thumb_630943_news_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9506" y="4958012"/>
            <a:ext cx="258505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Мои документы\Downloads\2b53ad6ffaee2cb96f90ed5dbf9ce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64" y="4788885"/>
            <a:ext cx="261398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124375" y="3380405"/>
            <a:ext cx="8964488" cy="1076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січень-червень 2023 року затверджені призначення на загальну суму </a:t>
            </a:r>
            <a:r>
              <a:rPr lang="uk-UA" sz="28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56 303,2 </a:t>
            </a:r>
            <a:r>
              <a:rPr lang="uk-UA" sz="2200" dirty="0" err="1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 noGrp="1"/>
          </p:cNvSpPr>
          <p:nvPr>
            <p:ph type="title"/>
          </p:nvPr>
        </p:nvSpPr>
        <p:spPr>
          <a:xfrm>
            <a:off x="17330" y="116632"/>
            <a:ext cx="9126670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Профінансовано  галузь охорони здоров'я м.Кропивницького за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І півріччя 2023 р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на загальну суму </a:t>
            </a:r>
            <a:r>
              <a:rPr lang="uk-UA" sz="28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39 575,9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грн.,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що становить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69,8%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до плану на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січень-червень 2023 </a:t>
            </a:r>
            <a:r>
              <a:rPr lang="uk-UA" sz="2200" u="sng" dirty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р. </a:t>
            </a:r>
            <a:endParaRPr lang="ru-RU" sz="22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4487" y="1628800"/>
            <a:ext cx="896448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08520" y="2276872"/>
            <a:ext cx="9300471" cy="3240360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оплату праці з нарахуванням – </a:t>
            </a:r>
            <a:r>
              <a:rPr lang="uk-UA" sz="2000" b="1" u="sng" dirty="0" smtClean="0">
                <a:solidFill>
                  <a:srgbClr val="FF0000"/>
                </a:solidFill>
              </a:rPr>
              <a:t>5 984,7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придбання медикаментів та </a:t>
            </a:r>
            <a:r>
              <a:rPr lang="uk-UA" sz="2000" b="1" dirty="0" err="1" smtClean="0">
                <a:solidFill>
                  <a:schemeClr val="bg1"/>
                </a:solidFill>
              </a:rPr>
              <a:t>перев'язув.матеріалів</a:t>
            </a:r>
            <a:r>
              <a:rPr lang="uk-UA" sz="2000" b="1" dirty="0" smtClean="0">
                <a:solidFill>
                  <a:schemeClr val="bg1"/>
                </a:solidFill>
              </a:rPr>
              <a:t>  – </a:t>
            </a:r>
            <a:r>
              <a:rPr lang="uk-UA" sz="2000" b="1" dirty="0" smtClean="0">
                <a:solidFill>
                  <a:srgbClr val="FF0000"/>
                </a:solidFill>
              </a:rPr>
              <a:t>4 009,8 </a:t>
            </a:r>
            <a:r>
              <a:rPr lang="uk-UA" sz="2000" b="1" dirty="0" smtClean="0">
                <a:solidFill>
                  <a:schemeClr val="bg1"/>
                </a:solidFill>
              </a:rPr>
              <a:t>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придбання продуктів харчування – </a:t>
            </a:r>
            <a:r>
              <a:rPr lang="uk-UA" sz="2000" b="1" dirty="0" smtClean="0">
                <a:solidFill>
                  <a:srgbClr val="FF0000"/>
                </a:solidFill>
              </a:rPr>
              <a:t>97,5 </a:t>
            </a:r>
            <a:r>
              <a:rPr lang="uk-UA" sz="2000" b="1" dirty="0" smtClean="0">
                <a:solidFill>
                  <a:schemeClr val="bg1"/>
                </a:solidFill>
              </a:rPr>
              <a:t>тис. 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оплата енергоносіїв та комунальних послуг – </a:t>
            </a:r>
            <a:r>
              <a:rPr lang="uk-UA" sz="2000" b="1" dirty="0" smtClean="0">
                <a:solidFill>
                  <a:srgbClr val="FF0000"/>
                </a:solidFill>
              </a:rPr>
              <a:t>23 671,6 </a:t>
            </a:r>
            <a:r>
              <a:rPr lang="uk-UA" sz="2000" b="1" dirty="0" smtClean="0">
                <a:solidFill>
                  <a:schemeClr val="bg1"/>
                </a:solidFill>
              </a:rPr>
              <a:t>тис. 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відшкодування витрат, пов'язаних з відпуском лікарських засобів за рецептами лікарів безоплатно і на пільгових умовах –</a:t>
            </a:r>
            <a:r>
              <a:rPr lang="uk-UA" sz="2000" b="1" dirty="0" smtClean="0">
                <a:solidFill>
                  <a:srgbClr val="0000FF"/>
                </a:solidFill>
              </a:rPr>
              <a:t>  </a:t>
            </a:r>
            <a:r>
              <a:rPr lang="uk-UA" sz="2000" b="1" dirty="0" smtClean="0">
                <a:solidFill>
                  <a:srgbClr val="FF0000"/>
                </a:solidFill>
              </a:rPr>
              <a:t>3 726,9 </a:t>
            </a:r>
            <a:r>
              <a:rPr lang="uk-UA" sz="2000" b="1" dirty="0" smtClean="0">
                <a:solidFill>
                  <a:schemeClr val="bg1"/>
                </a:solidFill>
              </a:rPr>
              <a:t>тис.грн., з них: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предмети, матеріали, обладнання та інвентар – </a:t>
            </a:r>
            <a:r>
              <a:rPr lang="uk-UA" sz="2000" b="1" dirty="0" smtClean="0">
                <a:solidFill>
                  <a:srgbClr val="FF0000"/>
                </a:solidFill>
              </a:rPr>
              <a:t>146,8 </a:t>
            </a:r>
            <a:r>
              <a:rPr lang="uk-UA" sz="2000" b="1" dirty="0" smtClean="0">
                <a:solidFill>
                  <a:schemeClr val="bg1"/>
                </a:solidFill>
              </a:rPr>
              <a:t>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оплата послуг (крім комунальних) – </a:t>
            </a:r>
            <a:r>
              <a:rPr lang="uk-UA" sz="2000" b="1" dirty="0" smtClean="0">
                <a:solidFill>
                  <a:srgbClr val="FF0000"/>
                </a:solidFill>
              </a:rPr>
              <a:t>256,1 </a:t>
            </a:r>
            <a:r>
              <a:rPr lang="uk-UA" sz="2000" b="1" dirty="0" smtClean="0">
                <a:solidFill>
                  <a:schemeClr val="bg1"/>
                </a:solidFill>
              </a:rPr>
              <a:t>тис.грн.;</a:t>
            </a:r>
          </a:p>
        </p:txBody>
      </p:sp>
      <p:pic>
        <p:nvPicPr>
          <p:cNvPr id="6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15" y="5229200"/>
            <a:ext cx="2306560" cy="15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7" y="1113573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Закладами охорони здоров</a:t>
            </a:r>
            <a:r>
              <a:rPr lang="en-US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 м.Кропивницького </a:t>
            </a:r>
            <a:r>
              <a:rPr lang="uk-UA" sz="1600" u="sng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використано </a:t>
            </a:r>
            <a:r>
              <a:rPr lang="uk-UA" sz="16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коштів </a:t>
            </a:r>
            <a:r>
              <a:rPr lang="uk-UA" sz="16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НСЗУ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 загальну суму – </a:t>
            </a:r>
            <a:r>
              <a:rPr lang="uk-UA" sz="16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321 284,1 </a:t>
            </a:r>
            <a:r>
              <a:rPr lang="uk-UA" sz="16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.:</a:t>
            </a:r>
            <a:endParaRPr lang="ru-RU" sz="160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25" y="5085184"/>
            <a:ext cx="2343404" cy="15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0" y="80532"/>
            <a:ext cx="911928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За</a:t>
            </a:r>
            <a:r>
              <a:rPr lang="uk-UA" sz="20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І півріччя 2023  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до комунальних некомерційних підприємств галузі охорони здоров</a:t>
            </a:r>
            <a:r>
              <a:rPr lang="en-US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м.Кропивницького </a:t>
            </a:r>
            <a:r>
              <a:rPr lang="uk-UA" sz="20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від НСЗУ </a:t>
            </a:r>
            <a:r>
              <a:rPr lang="uk-UA" sz="2000" u="sng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надійшло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коштів на загальну суму – </a:t>
            </a:r>
            <a:r>
              <a:rPr lang="uk-UA" sz="20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303 679,1 </a:t>
            </a:r>
            <a:r>
              <a:rPr lang="uk-UA" sz="20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endParaRPr lang="ru-RU" sz="20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1772816"/>
            <a:ext cx="9164694" cy="428751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r>
              <a:rPr lang="ru-RU" sz="3800" b="1" dirty="0" smtClean="0">
                <a:solidFill>
                  <a:schemeClr val="bg1"/>
                </a:solidFill>
              </a:rPr>
              <a:t>оплату </a:t>
            </a:r>
            <a:r>
              <a:rPr lang="ru-RU" sz="3800" b="1" dirty="0" err="1" smtClean="0">
                <a:solidFill>
                  <a:schemeClr val="bg1"/>
                </a:solidFill>
              </a:rPr>
              <a:t>праці</a:t>
            </a:r>
            <a:r>
              <a:rPr lang="ru-RU" sz="3800" b="1" dirty="0" smtClean="0">
                <a:solidFill>
                  <a:schemeClr val="bg1"/>
                </a:solidFill>
              </a:rPr>
              <a:t> з </a:t>
            </a:r>
            <a:r>
              <a:rPr lang="ru-RU" sz="3800" b="1" dirty="0" err="1" smtClean="0">
                <a:solidFill>
                  <a:schemeClr val="bg1"/>
                </a:solidFill>
              </a:rPr>
              <a:t>нарахуваннями</a:t>
            </a:r>
            <a:r>
              <a:rPr lang="ru-RU" sz="3800" b="1" dirty="0" smtClean="0">
                <a:solidFill>
                  <a:schemeClr val="bg1"/>
                </a:solidFill>
              </a:rPr>
              <a:t> – </a:t>
            </a:r>
            <a:r>
              <a:rPr lang="ru-RU" sz="3800" b="1" u="sng" dirty="0" smtClean="0">
                <a:solidFill>
                  <a:srgbClr val="FF0000"/>
                </a:solidFill>
              </a:rPr>
              <a:t>273 098,5 </a:t>
            </a:r>
            <a:r>
              <a:rPr lang="ru-RU" sz="3800" b="1" u="sng" dirty="0" err="1" smtClean="0">
                <a:solidFill>
                  <a:schemeClr val="bg1"/>
                </a:solidFill>
              </a:rPr>
              <a:t>тис.грн</a:t>
            </a:r>
            <a:r>
              <a:rPr lang="ru-RU" sz="3800" b="1" u="sng" dirty="0" smtClean="0">
                <a:solidFill>
                  <a:schemeClr val="bg1"/>
                </a:solidFill>
              </a:rPr>
              <a:t>.</a:t>
            </a:r>
            <a:r>
              <a:rPr lang="ru-RU" sz="3800" b="1" dirty="0" smtClean="0">
                <a:solidFill>
                  <a:schemeClr val="bg1"/>
                </a:solidFill>
              </a:rPr>
              <a:t> (</a:t>
            </a:r>
            <a:r>
              <a:rPr lang="ru-RU" sz="3800" b="1" u="sng" dirty="0" smtClean="0">
                <a:solidFill>
                  <a:srgbClr val="C00000"/>
                </a:solidFill>
              </a:rPr>
              <a:t>85</a:t>
            </a:r>
            <a:r>
              <a:rPr lang="ru-RU" sz="3800" b="1" dirty="0" smtClean="0">
                <a:solidFill>
                  <a:schemeClr val="bg1"/>
                </a:solidFill>
              </a:rPr>
              <a:t>%);</a:t>
            </a:r>
            <a:endParaRPr lang="ru-RU" sz="3800" b="1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 smtClean="0">
                <a:solidFill>
                  <a:schemeClr val="bg1"/>
                </a:solidFill>
              </a:rPr>
              <a:t>придбання медикам. та </a:t>
            </a:r>
            <a:r>
              <a:rPr lang="uk-UA" sz="3800" b="1" dirty="0" err="1" smtClean="0">
                <a:solidFill>
                  <a:schemeClr val="bg1"/>
                </a:solidFill>
              </a:rPr>
              <a:t>перев</a:t>
            </a:r>
            <a:r>
              <a:rPr lang="en-US" sz="3800" b="1" dirty="0" smtClean="0">
                <a:solidFill>
                  <a:schemeClr val="bg1"/>
                </a:solidFill>
              </a:rPr>
              <a:t>’</a:t>
            </a:r>
            <a:r>
              <a:rPr lang="uk-UA" sz="3800" b="1" dirty="0" err="1" smtClean="0">
                <a:solidFill>
                  <a:schemeClr val="bg1"/>
                </a:solidFill>
              </a:rPr>
              <a:t>язувальних</a:t>
            </a:r>
            <a:r>
              <a:rPr lang="uk-UA" sz="3800" b="1" dirty="0" smtClean="0">
                <a:solidFill>
                  <a:schemeClr val="bg1"/>
                </a:solidFill>
              </a:rPr>
              <a:t> матеріалів – </a:t>
            </a:r>
            <a:r>
              <a:rPr lang="uk-UA" sz="3800" b="1" u="sng" dirty="0" smtClean="0">
                <a:solidFill>
                  <a:srgbClr val="FF0000"/>
                </a:solidFill>
              </a:rPr>
              <a:t>26 242,4 </a:t>
            </a:r>
            <a:r>
              <a:rPr lang="uk-UA" sz="3800" b="1" dirty="0" err="1" smtClean="0">
                <a:solidFill>
                  <a:schemeClr val="bg1"/>
                </a:solidFill>
              </a:rPr>
              <a:t>тис.грн</a:t>
            </a:r>
            <a:r>
              <a:rPr lang="uk-UA" sz="3800" b="1" dirty="0" smtClean="0">
                <a:solidFill>
                  <a:schemeClr val="bg1"/>
                </a:solidFill>
              </a:rPr>
              <a:t>. (</a:t>
            </a:r>
            <a:r>
              <a:rPr lang="uk-UA" sz="3800" b="1" u="sng" dirty="0" smtClean="0">
                <a:solidFill>
                  <a:srgbClr val="C00000"/>
                </a:solidFill>
              </a:rPr>
              <a:t>8,2</a:t>
            </a:r>
            <a:r>
              <a:rPr lang="uk-UA" sz="3800" b="1" dirty="0" smtClean="0">
                <a:solidFill>
                  <a:schemeClr val="bg1"/>
                </a:solidFill>
              </a:rPr>
              <a:t>%);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>
                <a:solidFill>
                  <a:schemeClr val="bg1"/>
                </a:solidFill>
              </a:rPr>
              <a:t>п</a:t>
            </a:r>
            <a:r>
              <a:rPr lang="uk-UA" sz="3800" b="1" dirty="0" smtClean="0">
                <a:solidFill>
                  <a:schemeClr val="bg1"/>
                </a:solidFill>
              </a:rPr>
              <a:t>ридбання продуктів харчування – </a:t>
            </a:r>
            <a:r>
              <a:rPr lang="uk-UA" sz="3800" b="1" u="sng" dirty="0" smtClean="0">
                <a:solidFill>
                  <a:srgbClr val="FF0000"/>
                </a:solidFill>
              </a:rPr>
              <a:t>2 031,6</a:t>
            </a:r>
            <a:r>
              <a:rPr lang="uk-UA" sz="3800" b="1" dirty="0" smtClean="0">
                <a:solidFill>
                  <a:schemeClr val="bg1"/>
                </a:solidFill>
              </a:rPr>
              <a:t> тис.грн. (</a:t>
            </a:r>
            <a:r>
              <a:rPr lang="uk-UA" sz="3800" b="1" u="sng" dirty="0" smtClean="0">
                <a:solidFill>
                  <a:srgbClr val="C00000"/>
                </a:solidFill>
              </a:rPr>
              <a:t>0,6</a:t>
            </a:r>
            <a:r>
              <a:rPr lang="uk-UA" sz="3800" b="1" dirty="0" smtClean="0">
                <a:solidFill>
                  <a:schemeClr val="bg1"/>
                </a:solidFill>
              </a:rPr>
              <a:t>%);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>
                <a:solidFill>
                  <a:schemeClr val="bg1"/>
                </a:solidFill>
              </a:rPr>
              <a:t>о</a:t>
            </a:r>
            <a:r>
              <a:rPr lang="uk-UA" sz="3800" b="1" dirty="0" smtClean="0">
                <a:solidFill>
                  <a:schemeClr val="bg1"/>
                </a:solidFill>
              </a:rPr>
              <a:t>плату енергоносіїв та комунальних послуг – </a:t>
            </a:r>
            <a:r>
              <a:rPr lang="uk-UA" sz="3800" b="1" u="sng" dirty="0" smtClean="0">
                <a:solidFill>
                  <a:srgbClr val="FF0000"/>
                </a:solidFill>
              </a:rPr>
              <a:t>20,3 </a:t>
            </a:r>
            <a:r>
              <a:rPr lang="uk-UA" sz="3800" b="1" dirty="0" err="1" smtClean="0">
                <a:solidFill>
                  <a:schemeClr val="bg1"/>
                </a:solidFill>
              </a:rPr>
              <a:t>тис.грн</a:t>
            </a:r>
            <a:r>
              <a:rPr lang="uk-UA" sz="3800" b="1" dirty="0" smtClean="0">
                <a:solidFill>
                  <a:schemeClr val="bg1"/>
                </a:solidFill>
              </a:rPr>
              <a:t>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 smtClean="0">
                <a:solidFill>
                  <a:schemeClr val="bg1"/>
                </a:solidFill>
              </a:rPr>
              <a:t>придбання предметів, матеріалів та інвентарю – </a:t>
            </a:r>
            <a:r>
              <a:rPr lang="uk-UA" sz="3800" b="1" u="sng" dirty="0" smtClean="0">
                <a:solidFill>
                  <a:srgbClr val="FF0000"/>
                </a:solidFill>
              </a:rPr>
              <a:t>3 746,4 </a:t>
            </a:r>
            <a:r>
              <a:rPr lang="uk-UA" sz="3800" b="1" dirty="0" err="1" smtClean="0">
                <a:solidFill>
                  <a:schemeClr val="bg1"/>
                </a:solidFill>
              </a:rPr>
              <a:t>тис.грн</a:t>
            </a:r>
            <a:r>
              <a:rPr lang="uk-UA" sz="3800" b="1" dirty="0" smtClean="0">
                <a:solidFill>
                  <a:schemeClr val="bg1"/>
                </a:solidFill>
              </a:rPr>
              <a:t>. (</a:t>
            </a:r>
            <a:r>
              <a:rPr lang="uk-UA" sz="3800" b="1" u="sng" dirty="0" smtClean="0">
                <a:solidFill>
                  <a:srgbClr val="C00000"/>
                </a:solidFill>
              </a:rPr>
              <a:t>1,2</a:t>
            </a:r>
            <a:r>
              <a:rPr lang="uk-UA" sz="3800" b="1" dirty="0" smtClean="0">
                <a:solidFill>
                  <a:schemeClr val="bg1"/>
                </a:solidFill>
              </a:rPr>
              <a:t>%);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 smtClean="0">
                <a:solidFill>
                  <a:schemeClr val="bg1"/>
                </a:solidFill>
              </a:rPr>
              <a:t>оплату послуг (крім комунальних) – </a:t>
            </a:r>
            <a:r>
              <a:rPr lang="uk-UA" sz="3800" b="1" u="sng" dirty="0" smtClean="0">
                <a:solidFill>
                  <a:srgbClr val="FF0000"/>
                </a:solidFill>
              </a:rPr>
              <a:t>5 202,1 </a:t>
            </a:r>
            <a:r>
              <a:rPr lang="uk-UA" sz="3800" b="1" dirty="0" smtClean="0">
                <a:solidFill>
                  <a:schemeClr val="bg1"/>
                </a:solidFill>
              </a:rPr>
              <a:t>тис.грн. (</a:t>
            </a:r>
            <a:r>
              <a:rPr lang="uk-UA" sz="3800" b="1" u="sng" dirty="0" smtClean="0">
                <a:solidFill>
                  <a:srgbClr val="C00000"/>
                </a:solidFill>
              </a:rPr>
              <a:t>1,6</a:t>
            </a:r>
            <a:r>
              <a:rPr lang="uk-UA" sz="3800" b="1" dirty="0" smtClean="0">
                <a:solidFill>
                  <a:schemeClr val="bg1"/>
                </a:solidFill>
              </a:rPr>
              <a:t>%);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>
                <a:solidFill>
                  <a:schemeClr val="bg1"/>
                </a:solidFill>
              </a:rPr>
              <a:t>в</a:t>
            </a:r>
            <a:r>
              <a:rPr lang="uk-UA" sz="3800" b="1" dirty="0" smtClean="0">
                <a:solidFill>
                  <a:schemeClr val="bg1"/>
                </a:solidFill>
              </a:rPr>
              <a:t>идатки на відрядження – </a:t>
            </a:r>
            <a:r>
              <a:rPr lang="uk-UA" sz="3800" b="1" u="sng" dirty="0" smtClean="0">
                <a:solidFill>
                  <a:srgbClr val="FF0000"/>
                </a:solidFill>
              </a:rPr>
              <a:t>3,7 </a:t>
            </a:r>
            <a:r>
              <a:rPr lang="uk-UA" sz="3800" b="1" dirty="0" smtClean="0">
                <a:solidFill>
                  <a:schemeClr val="bg1"/>
                </a:solidFill>
              </a:rPr>
              <a:t>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 smtClean="0">
                <a:solidFill>
                  <a:schemeClr val="bg1"/>
                </a:solidFill>
              </a:rPr>
              <a:t>інші видатки (податки та збори) – </a:t>
            </a:r>
            <a:r>
              <a:rPr lang="uk-UA" sz="3800" b="1" u="sng" dirty="0" smtClean="0">
                <a:solidFill>
                  <a:srgbClr val="FF0000"/>
                </a:solidFill>
              </a:rPr>
              <a:t>34,2</a:t>
            </a:r>
            <a:r>
              <a:rPr lang="uk-UA" sz="3800" b="1" dirty="0" smtClean="0">
                <a:solidFill>
                  <a:schemeClr val="bg1"/>
                </a:solidFill>
              </a:rPr>
              <a:t> 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>
                <a:solidFill>
                  <a:schemeClr val="bg1"/>
                </a:solidFill>
              </a:rPr>
              <a:t>н</a:t>
            </a:r>
            <a:r>
              <a:rPr lang="uk-UA" sz="3800" b="1" dirty="0" smtClean="0">
                <a:solidFill>
                  <a:schemeClr val="bg1"/>
                </a:solidFill>
              </a:rPr>
              <a:t>авчання </a:t>
            </a:r>
            <a:r>
              <a:rPr lang="uk-UA" sz="3800" b="1" dirty="0" err="1" smtClean="0">
                <a:solidFill>
                  <a:schemeClr val="bg1"/>
                </a:solidFill>
              </a:rPr>
              <a:t>навчання</a:t>
            </a:r>
            <a:r>
              <a:rPr lang="uk-UA" sz="3800" b="1" dirty="0" smtClean="0">
                <a:solidFill>
                  <a:schemeClr val="bg1"/>
                </a:solidFill>
              </a:rPr>
              <a:t> персоналу – </a:t>
            </a:r>
            <a:r>
              <a:rPr lang="uk-UA" sz="3800" b="1" u="sng" dirty="0" smtClean="0">
                <a:solidFill>
                  <a:srgbClr val="FF0000"/>
                </a:solidFill>
              </a:rPr>
              <a:t>54,3</a:t>
            </a:r>
            <a:r>
              <a:rPr lang="uk-UA" sz="3800" b="1" dirty="0" smtClean="0">
                <a:solidFill>
                  <a:schemeClr val="bg1"/>
                </a:solidFill>
              </a:rPr>
              <a:t> 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 smtClean="0">
                <a:solidFill>
                  <a:schemeClr val="bg1"/>
                </a:solidFill>
              </a:rPr>
              <a:t>виплату пенсій і допомоги – </a:t>
            </a:r>
            <a:r>
              <a:rPr lang="uk-UA" sz="3800" b="1" u="sng" dirty="0" smtClean="0">
                <a:solidFill>
                  <a:srgbClr val="FF0000"/>
                </a:solidFill>
              </a:rPr>
              <a:t>706,9</a:t>
            </a:r>
            <a:r>
              <a:rPr lang="uk-UA" sz="3800" b="1" dirty="0" smtClean="0">
                <a:solidFill>
                  <a:schemeClr val="bg1"/>
                </a:solidFill>
              </a:rPr>
              <a:t> тис.грн. (</a:t>
            </a:r>
            <a:r>
              <a:rPr lang="uk-UA" sz="3800" b="1" u="sng" dirty="0" smtClean="0">
                <a:solidFill>
                  <a:srgbClr val="C00000"/>
                </a:solidFill>
              </a:rPr>
              <a:t>0,2%</a:t>
            </a:r>
            <a:r>
              <a:rPr lang="uk-UA" sz="3800" b="1" dirty="0" smtClean="0">
                <a:solidFill>
                  <a:schemeClr val="bg1"/>
                </a:solidFill>
              </a:rPr>
              <a:t>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 smtClean="0">
                <a:solidFill>
                  <a:schemeClr val="bg1"/>
                </a:solidFill>
              </a:rPr>
              <a:t>придбання обладнання і предметів довготривалого користування – </a:t>
            </a:r>
            <a:r>
              <a:rPr lang="uk-UA" sz="3800" b="1" u="sng" dirty="0" smtClean="0">
                <a:solidFill>
                  <a:srgbClr val="FF0000"/>
                </a:solidFill>
              </a:rPr>
              <a:t>5 417,0 </a:t>
            </a:r>
            <a:r>
              <a:rPr lang="uk-UA" sz="3800" b="1" dirty="0" err="1" smtClean="0">
                <a:solidFill>
                  <a:schemeClr val="bg1"/>
                </a:solidFill>
              </a:rPr>
              <a:t>тис.грн</a:t>
            </a:r>
            <a:r>
              <a:rPr lang="uk-UA" sz="3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>
                <a:solidFill>
                  <a:schemeClr val="bg1"/>
                </a:solidFill>
              </a:rPr>
              <a:t>с</a:t>
            </a:r>
            <a:r>
              <a:rPr lang="uk-UA" sz="3800" b="1" dirty="0" smtClean="0">
                <a:solidFill>
                  <a:schemeClr val="bg1"/>
                </a:solidFill>
              </a:rPr>
              <a:t>трахування працівників – </a:t>
            </a:r>
            <a:r>
              <a:rPr lang="uk-UA" sz="3800" b="1" u="sng" dirty="0" smtClean="0">
                <a:solidFill>
                  <a:srgbClr val="FF0000"/>
                </a:solidFill>
              </a:rPr>
              <a:t>5,3</a:t>
            </a:r>
            <a:r>
              <a:rPr lang="uk-UA" sz="3800" b="1" dirty="0" smtClean="0">
                <a:solidFill>
                  <a:schemeClr val="bg1"/>
                </a:solidFill>
              </a:rPr>
              <a:t> тис. грн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>
                <a:solidFill>
                  <a:schemeClr val="bg1"/>
                </a:solidFill>
              </a:rPr>
              <a:t>к</a:t>
            </a:r>
            <a:r>
              <a:rPr lang="uk-UA" sz="3800" b="1" dirty="0" smtClean="0">
                <a:solidFill>
                  <a:schemeClr val="bg1"/>
                </a:solidFill>
              </a:rPr>
              <a:t>апітальний ремонт – </a:t>
            </a:r>
            <a:r>
              <a:rPr lang="uk-UA" sz="3800" b="1" u="sng" dirty="0" smtClean="0">
                <a:solidFill>
                  <a:srgbClr val="FF0000"/>
                </a:solidFill>
              </a:rPr>
              <a:t>566,1</a:t>
            </a:r>
            <a:r>
              <a:rPr lang="uk-UA" sz="3800" b="1" dirty="0" smtClean="0">
                <a:solidFill>
                  <a:schemeClr val="bg1"/>
                </a:solidFill>
              </a:rPr>
              <a:t> тис. грн (</a:t>
            </a:r>
            <a:r>
              <a:rPr lang="uk-UA" sz="3800" b="1" dirty="0" smtClean="0">
                <a:solidFill>
                  <a:srgbClr val="C00000"/>
                </a:solidFill>
              </a:rPr>
              <a:t>1.7%)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3800" b="1" dirty="0">
                <a:solidFill>
                  <a:schemeClr val="bg1"/>
                </a:solidFill>
              </a:rPr>
              <a:t>р</a:t>
            </a:r>
            <a:r>
              <a:rPr lang="uk-UA" sz="3800" b="1" dirty="0" smtClean="0">
                <a:solidFill>
                  <a:schemeClr val="bg1"/>
                </a:solidFill>
              </a:rPr>
              <a:t>еконструкція та реставрація – </a:t>
            </a:r>
            <a:r>
              <a:rPr lang="uk-UA" sz="3800" b="1" u="sng" dirty="0" smtClean="0">
                <a:solidFill>
                  <a:srgbClr val="FF0000"/>
                </a:solidFill>
              </a:rPr>
              <a:t>4 155,3 </a:t>
            </a:r>
            <a:r>
              <a:rPr lang="uk-UA" sz="3800" b="1" dirty="0" smtClean="0">
                <a:solidFill>
                  <a:schemeClr val="bg1"/>
                </a:solidFill>
              </a:rPr>
              <a:t>тис. грн (</a:t>
            </a:r>
            <a:r>
              <a:rPr lang="uk-UA" sz="3800" b="1" dirty="0" smtClean="0">
                <a:solidFill>
                  <a:srgbClr val="C00000"/>
                </a:solidFill>
              </a:rPr>
              <a:t>1,3%)</a:t>
            </a:r>
          </a:p>
          <a:p>
            <a:pPr>
              <a:buClrTx/>
              <a:buFont typeface="Wingdings" pitchFamily="2" charset="2"/>
              <a:buChar char="Ø"/>
            </a:pP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01258" y="6016867"/>
            <a:ext cx="6784291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Станом </a:t>
            </a:r>
            <a:r>
              <a:rPr lang="uk-UA" sz="2000" dirty="0" smtClean="0">
                <a:ln w="50800"/>
                <a:solidFill>
                  <a:srgbClr val="0000CC"/>
                </a:solidFill>
                <a:effectLst/>
                <a:latin typeface="Times New Roman" pitchFamily="18" charset="0"/>
              </a:rPr>
              <a:t>на</a:t>
            </a:r>
            <a:r>
              <a:rPr lang="uk-UA" sz="20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 01.07.2023 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залишки коштів НСЗУ становили </a:t>
            </a:r>
            <a:r>
              <a:rPr lang="uk-UA" sz="20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165 189,1 </a:t>
            </a:r>
            <a:r>
              <a:rPr lang="uk-UA" sz="20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., </a:t>
            </a:r>
          </a:p>
        </p:txBody>
      </p:sp>
    </p:spTree>
    <p:extLst>
      <p:ext uri="{BB962C8B-B14F-4D97-AF65-F5344CB8AC3E}">
        <p14:creationId xmlns:p14="http://schemas.microsoft.com/office/powerpoint/2010/main" val="7604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74005"/>
              </p:ext>
            </p:extLst>
          </p:nvPr>
        </p:nvGraphicFramePr>
        <p:xfrm>
          <a:off x="0" y="116633"/>
          <a:ext cx="9144000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72561"/>
            <a:ext cx="8928991" cy="4585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безоплатного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та пільгового відпуску лікарських засобів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576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грн.;  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д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ітей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віком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від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3-х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років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хворих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на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фенілкетонурію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, препаратами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дієтичного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харчування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808,5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д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ітей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з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інвалідністю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підгузками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415,1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технічними </a:t>
            </a:r>
            <a:r>
              <a:rPr lang="uk-UA" sz="1750" b="1" dirty="0">
                <a:solidFill>
                  <a:schemeClr val="bg1"/>
                </a:solidFill>
                <a:latin typeface="Times New Roman" pitchFamily="18" charset="0"/>
              </a:rPr>
              <a:t>засобами (підгузки, кало–сечоприймачі) – </a:t>
            </a:r>
            <a:r>
              <a:rPr lang="uk-UA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1 016,2 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тис. грн.;</a:t>
            </a:r>
            <a:endParaRPr lang="uk-UA" sz="175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750" b="1" dirty="0">
                <a:solidFill>
                  <a:schemeClr val="bg1"/>
                </a:solidFill>
                <a:latin typeface="Times New Roman" pitchFamily="18" charset="0"/>
              </a:rPr>
              <a:t>безкоштовними лікарськими засобами та продуктами харчування ветеранів війни 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при стаціонарному </a:t>
            </a:r>
            <a:r>
              <a:rPr lang="uk-UA" sz="1750" b="1" dirty="0">
                <a:solidFill>
                  <a:schemeClr val="bg1"/>
                </a:solidFill>
                <a:latin typeface="Times New Roman" pitchFamily="18" charset="0"/>
              </a:rPr>
              <a:t>лікуванні  – </a:t>
            </a:r>
            <a:r>
              <a:rPr lang="uk-UA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25,6 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тис. грн.;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750" b="1" dirty="0">
                <a:solidFill>
                  <a:schemeClr val="bg1"/>
                </a:solidFill>
                <a:latin typeface="Times New Roman" pitchFamily="18" charset="0"/>
              </a:rPr>
              <a:t>п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ільгових категорій населення безкоштовним зубопротезуванням та лікуванням стоматологічних захворювань – </a:t>
            </a:r>
            <a:r>
              <a:rPr lang="uk-UA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1 455,6 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тис. грн;</a:t>
            </a:r>
            <a:endParaRPr lang="uk-UA" sz="175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п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роведення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медоглядів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тестування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працівників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закладів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освіти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522,5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тис.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м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едичного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огляду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призовників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допризовників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2 975,1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п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ідтримки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комунальних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некомерційниї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підприємств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27 197,7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і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нформаційно-технічне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забезпечення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медична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статистика по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галузі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охорони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здоров’я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546,2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тис. 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рн.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872208" cy="96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92333"/>
            <a:ext cx="898294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По спеціальному фонду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міського бюджету </a:t>
            </a:r>
            <a:b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0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(бюджет розвитку)</a:t>
            </a:r>
            <a:r>
              <a:rPr lang="uk-UA" sz="2000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галузь охорони здоров</a:t>
            </a:r>
            <a:r>
              <a:rPr lang="en-US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’</a:t>
            </a:r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я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на </a:t>
            </a:r>
            <a:r>
              <a:rPr lang="uk-UA" sz="2000" u="sng" dirty="0" smtClean="0">
                <a:ln w="50800"/>
                <a:solidFill>
                  <a:srgbClr val="0000CC"/>
                </a:solidFill>
                <a:effectLst/>
                <a:latin typeface="Times New Roman" pitchFamily="18" charset="0"/>
              </a:rPr>
              <a:t>2023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рік затверджено кошторисні призначення на </a:t>
            </a:r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загальну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суму </a:t>
            </a:r>
            <a:r>
              <a:rPr lang="uk-UA" sz="20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16 548,8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</a:t>
            </a:r>
            <a:endParaRPr lang="ru-RU" sz="20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9721" y="1141490"/>
            <a:ext cx="9324528" cy="36454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lvl="0" indent="0" algn="ctr">
              <a:buClr>
                <a:srgbClr val="C00000"/>
              </a:buClr>
              <a:buSzPct val="100000"/>
              <a:buNone/>
            </a:pPr>
            <a:r>
              <a:rPr lang="uk-UA" sz="2400" b="1" u="sng" dirty="0" smtClean="0">
                <a:solidFill>
                  <a:srgbClr val="800000"/>
                </a:solidFill>
              </a:rPr>
              <a:t>На січень-липень 2023 року </a:t>
            </a:r>
            <a:r>
              <a:rPr lang="uk-UA" sz="2400" b="1" u="sng" dirty="0">
                <a:solidFill>
                  <a:srgbClr val="800000"/>
                </a:solidFill>
              </a:rPr>
              <a:t>затверджені планові  </a:t>
            </a:r>
            <a:r>
              <a:rPr lang="uk-UA" sz="2400" b="1" u="sng" dirty="0" smtClean="0">
                <a:solidFill>
                  <a:srgbClr val="800000"/>
                </a:solidFill>
              </a:rPr>
              <a:t>призначення </a:t>
            </a:r>
            <a:r>
              <a:rPr lang="uk-UA" sz="2400" b="1" u="sng" dirty="0">
                <a:solidFill>
                  <a:srgbClr val="800000"/>
                </a:solidFill>
              </a:rPr>
              <a:t>по бюджету розвитку у </a:t>
            </a:r>
            <a:r>
              <a:rPr lang="uk-UA" sz="2400" b="1" u="sng" dirty="0" smtClean="0">
                <a:solidFill>
                  <a:srgbClr val="800000"/>
                </a:solidFill>
              </a:rPr>
              <a:t>сумі  </a:t>
            </a:r>
            <a:r>
              <a:rPr lang="uk-UA" sz="2400" b="1" dirty="0" smtClean="0">
                <a:solidFill>
                  <a:srgbClr val="800000"/>
                </a:solidFill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</a:rPr>
              <a:t>9 000,0 </a:t>
            </a:r>
            <a:r>
              <a:rPr lang="uk-UA" sz="2400" b="1" dirty="0" err="1" smtClean="0">
                <a:solidFill>
                  <a:srgbClr val="800000"/>
                </a:solidFill>
              </a:rPr>
              <a:t>тис.грн</a:t>
            </a:r>
            <a:r>
              <a:rPr lang="uk-UA" sz="2400" b="1" dirty="0" smtClean="0">
                <a:solidFill>
                  <a:srgbClr val="800000"/>
                </a:solidFill>
              </a:rPr>
              <a:t>.</a:t>
            </a:r>
          </a:p>
          <a:p>
            <a:pPr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профінансовано </a:t>
            </a:r>
            <a:r>
              <a:rPr lang="uk-UA" sz="2000" b="1" dirty="0" smtClean="0">
                <a:solidFill>
                  <a:schemeClr val="bg1"/>
                </a:solidFill>
              </a:rPr>
              <a:t>та використано із спеціального фонду міського   бюджету (</a:t>
            </a:r>
            <a:r>
              <a:rPr lang="uk-UA" sz="2000" b="1" u="sng" dirty="0" smtClean="0">
                <a:solidFill>
                  <a:schemeClr val="bg1"/>
                </a:solidFill>
              </a:rPr>
              <a:t>бюджет розвитку</a:t>
            </a:r>
            <a:r>
              <a:rPr lang="uk-UA" sz="2000" b="1" dirty="0" smtClean="0">
                <a:solidFill>
                  <a:schemeClr val="bg1"/>
                </a:solidFill>
              </a:rPr>
              <a:t>) кошти  у сумі  </a:t>
            </a:r>
            <a:r>
              <a:rPr lang="uk-UA" sz="2000" b="1" u="sng" dirty="0" smtClean="0">
                <a:solidFill>
                  <a:srgbClr val="0000FF"/>
                </a:solidFill>
              </a:rPr>
              <a:t>5 706,2 </a:t>
            </a:r>
            <a:r>
              <a:rPr lang="uk-UA" sz="2000" b="1" dirty="0" smtClean="0">
                <a:solidFill>
                  <a:schemeClr val="bg1"/>
                </a:solidFill>
              </a:rPr>
              <a:t>тис</a:t>
            </a:r>
            <a:r>
              <a:rPr lang="uk-UA" sz="2000" b="1" dirty="0">
                <a:solidFill>
                  <a:schemeClr val="bg1"/>
                </a:solidFill>
              </a:rPr>
              <a:t>. </a:t>
            </a:r>
            <a:r>
              <a:rPr lang="uk-UA" sz="2000" b="1" dirty="0" smtClean="0">
                <a:solidFill>
                  <a:schemeClr val="bg1"/>
                </a:solidFill>
              </a:rPr>
              <a:t>грн.,  що </a:t>
            </a:r>
            <a:r>
              <a:rPr lang="uk-UA" sz="2000" b="1" u="sng" dirty="0" smtClean="0">
                <a:solidFill>
                  <a:schemeClr val="bg1"/>
                </a:solidFill>
              </a:rPr>
              <a:t>63,4% </a:t>
            </a:r>
            <a:r>
              <a:rPr lang="uk-UA" sz="2000" b="1" dirty="0" smtClean="0">
                <a:solidFill>
                  <a:schemeClr val="bg1"/>
                </a:solidFill>
              </a:rPr>
              <a:t>  від  затверджених  планових  призначень на  </a:t>
            </a:r>
            <a:r>
              <a:rPr lang="uk-UA" sz="2000" b="1" u="sng" dirty="0" smtClean="0">
                <a:solidFill>
                  <a:schemeClr val="bg1"/>
                </a:solidFill>
              </a:rPr>
              <a:t>1 півріччя 2023 року: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900" b="1" u="sng" dirty="0" smtClean="0">
                <a:solidFill>
                  <a:srgbClr val="800000"/>
                </a:solidFill>
              </a:rPr>
              <a:t>Придбано реабілітаційне обладнання для сенсорної кімнати неврологічного </a:t>
            </a:r>
            <a:r>
              <a:rPr lang="uk-UA" sz="1900" b="1" u="sng" dirty="0" err="1" smtClean="0">
                <a:solidFill>
                  <a:srgbClr val="800000"/>
                </a:solidFill>
              </a:rPr>
              <a:t>віділення</a:t>
            </a:r>
            <a:r>
              <a:rPr lang="uk-UA" sz="1900" b="1" u="sng" dirty="0" smtClean="0">
                <a:solidFill>
                  <a:srgbClr val="800000"/>
                </a:solidFill>
              </a:rPr>
              <a:t> КНП «ДМЛ» КМР на загальну суму </a:t>
            </a:r>
            <a:r>
              <a:rPr lang="uk-UA" sz="1900" b="1" u="sng" dirty="0" smtClean="0">
                <a:solidFill>
                  <a:srgbClr val="0000CC"/>
                </a:solidFill>
              </a:rPr>
              <a:t>157,8 </a:t>
            </a:r>
            <a:r>
              <a:rPr lang="uk-UA" sz="1900" b="1" u="sng" dirty="0" smtClean="0">
                <a:solidFill>
                  <a:srgbClr val="800000"/>
                </a:solidFill>
              </a:rPr>
              <a:t>тис. грн</a:t>
            </a:r>
            <a:r>
              <a:rPr lang="uk-UA" sz="1900" b="1" u="sng" dirty="0">
                <a:solidFill>
                  <a:srgbClr val="800000"/>
                </a:solidFill>
              </a:rPr>
              <a:t>;</a:t>
            </a:r>
            <a:endParaRPr lang="uk-UA" sz="1900" b="1" u="sng" dirty="0" smtClean="0">
              <a:solidFill>
                <a:srgbClr val="800000"/>
              </a:solidFill>
            </a:endParaRP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900" b="1" u="sng" dirty="0" smtClean="0">
                <a:solidFill>
                  <a:srgbClr val="800000"/>
                </a:solidFill>
              </a:rPr>
              <a:t>Придбано систему ультразвукової діагностики з датчиками у кількості 1 одиниця для КНП «ЦМЛ» КМР  на суму </a:t>
            </a:r>
            <a:r>
              <a:rPr lang="uk-UA" sz="1900" b="1" u="sng" dirty="0" smtClean="0">
                <a:solidFill>
                  <a:srgbClr val="0000FF"/>
                </a:solidFill>
              </a:rPr>
              <a:t>3 700,0 </a:t>
            </a:r>
            <a:r>
              <a:rPr lang="uk-UA" sz="1900" b="1" u="sng" dirty="0" smtClean="0">
                <a:solidFill>
                  <a:srgbClr val="800000"/>
                </a:solidFill>
              </a:rPr>
              <a:t>тис. грн;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900" b="1" u="sng" dirty="0" smtClean="0">
                <a:solidFill>
                  <a:srgbClr val="800000"/>
                </a:solidFill>
              </a:rPr>
              <a:t>Придбано стоматологічні установки у кількості 10 одиниць для КНП «ТСО» КМР на суму </a:t>
            </a:r>
            <a:r>
              <a:rPr lang="uk-UA" sz="1900" b="1" u="sng" dirty="0" smtClean="0">
                <a:solidFill>
                  <a:srgbClr val="0000CC"/>
                </a:solidFill>
              </a:rPr>
              <a:t>1 848,4 тис</a:t>
            </a:r>
            <a:r>
              <a:rPr lang="uk-UA" sz="1900" b="1" u="sng" dirty="0" smtClean="0">
                <a:solidFill>
                  <a:srgbClr val="800000"/>
                </a:solidFill>
              </a:rPr>
              <a:t>. грн.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uk-UA" sz="1600" b="1" u="sng" dirty="0" smtClean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28" y="4682637"/>
            <a:ext cx="1127326" cy="17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43" y="4786983"/>
            <a:ext cx="1224136" cy="183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" y="5643776"/>
            <a:ext cx="2956951" cy="11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Кардиограф 1-канальный МІДАС-ЕК1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Кропивницький отримав три апарати штучної вентиляції леген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75" y="5299573"/>
            <a:ext cx="2338540" cy="9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41" y="5185861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15" y="4682637"/>
            <a:ext cx="990124" cy="98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4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Аналіз роботи за зверненнями громадян</a:t>
            </a:r>
            <a:endParaRPr lang="uk-UA" sz="40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2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Кадрова </a:t>
            </a:r>
            <a:r>
              <a:rPr lang="uk-UA" sz="65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sz="65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Число штатних посад </a:t>
            </a:r>
            <a:r>
              <a:rPr lang="uk-UA" sz="27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всіх працівників </a:t>
            </a:r>
            <a:r>
              <a:rPr lang="uk-UA" sz="24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– </a:t>
            </a:r>
            <a:r>
              <a:rPr lang="uk-UA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3062,0,</a:t>
            </a:r>
            <a: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</a:t>
            </a:r>
            <a:r>
              <a:rPr lang="uk-UA" sz="2700" dirty="0">
                <a:solidFill>
                  <a:prstClr val="black">
                    <a:lumMod val="50000"/>
                  </a:prstClr>
                </a:solidFill>
                <a:effectLst/>
              </a:rPr>
              <a:t>в минулому </a:t>
            </a:r>
            <a:r>
              <a:rPr lang="uk-UA" sz="2700" dirty="0" smtClean="0">
                <a:solidFill>
                  <a:prstClr val="black">
                    <a:lumMod val="50000"/>
                  </a:prstClr>
                </a:solidFill>
                <a:effectLst/>
              </a:rPr>
              <a:t>році – </a:t>
            </a:r>
            <a:r>
              <a:rPr lang="uk-UA" sz="20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3092,25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7762" y="1484784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працівниками населення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(на 10 </a:t>
            </a:r>
            <a:r>
              <a:rPr lang="uk-UA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51520" y="1700808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00468841"/>
              </p:ext>
            </p:extLst>
          </p:nvPr>
        </p:nvGraphicFramePr>
        <p:xfrm>
          <a:off x="4283968" y="2780928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965384"/>
              </p:ext>
            </p:extLst>
          </p:nvPr>
        </p:nvGraphicFramePr>
        <p:xfrm>
          <a:off x="-252536" y="2370559"/>
          <a:ext cx="5040560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2"/>
          </p:nvPr>
        </p:nvSpPr>
        <p:spPr>
          <a:xfrm>
            <a:off x="229745" y="1103040"/>
            <a:ext cx="8778296" cy="4901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півріччя 2023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до управління охорони здоров'я Кропивницької міської ради надійшло </a:t>
            </a:r>
            <a:r>
              <a:rPr lang="uk-UA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 звернень громадян,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них: скарг – </a:t>
            </a:r>
            <a:r>
              <a:rPr lang="uk-UA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подяк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 працівникам – </a:t>
            </a:r>
            <a:r>
              <a:rPr lang="uk-UA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uk-UA" sz="3200" dirty="0">
              <a:solidFill>
                <a:srgbClr val="0000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1487" y="188640"/>
            <a:ext cx="8015287" cy="91440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З</a:t>
            </a:r>
            <a:r>
              <a:rPr lang="uk-UA" dirty="0" smtClean="0">
                <a:solidFill>
                  <a:schemeClr val="bg1"/>
                </a:solidFill>
              </a:rPr>
              <a:t>вернення громадян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1541687125"/>
              </p:ext>
            </p:extLst>
          </p:nvPr>
        </p:nvGraphicFramePr>
        <p:xfrm>
          <a:off x="229744" y="2780928"/>
          <a:ext cx="861250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4" y="2782028"/>
            <a:ext cx="2627904" cy="168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7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8" y="2060848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" y="2852936"/>
            <a:ext cx="2808312" cy="26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скачанные файлы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2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22385"/>
            <a:ext cx="8229600" cy="1296144"/>
          </a:xfrm>
          <a:noFill/>
        </p:spPr>
        <p:txBody>
          <a:bodyPr>
            <a:noAutofit/>
          </a:bodyPr>
          <a:lstStyle/>
          <a:p>
            <a:r>
              <a:rPr lang="uk-UA" sz="4400" u="sng" dirty="0" smtClean="0">
                <a:solidFill>
                  <a:srgbClr val="0000FF"/>
                </a:solidFill>
                <a:effectLst/>
                <a:latin typeface="Times New Roman"/>
              </a:rPr>
              <a:t>Забезпеченість лікарями первинної ланки</a:t>
            </a:r>
            <a:endParaRPr lang="ru-RU" sz="4400" u="sng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67604517"/>
              </p:ext>
            </p:extLst>
          </p:nvPr>
        </p:nvGraphicFramePr>
        <p:xfrm>
          <a:off x="485800" y="1556791"/>
          <a:ext cx="4211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875002"/>
              </p:ext>
            </p:extLst>
          </p:nvPr>
        </p:nvGraphicFramePr>
        <p:xfrm>
          <a:off x="4824028" y="1268760"/>
          <a:ext cx="3959932" cy="325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650507"/>
              </p:ext>
            </p:extLst>
          </p:nvPr>
        </p:nvGraphicFramePr>
        <p:xfrm>
          <a:off x="4572000" y="4149080"/>
          <a:ext cx="439248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1" y="4581128"/>
            <a:ext cx="3215843" cy="203110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3911384"/>
              </p:ext>
            </p:extLst>
          </p:nvPr>
        </p:nvGraphicFramePr>
        <p:xfrm>
          <a:off x="179512" y="116445"/>
          <a:ext cx="8641011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56"/>
            <a:ext cx="8568952" cy="105198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Показники</a:t>
            </a:r>
            <a:r>
              <a:rPr lang="uk-UA" sz="60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демографії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9856" y="1134521"/>
            <a:ext cx="5436096" cy="1440159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>
                <a:solidFill>
                  <a:srgbClr val="002060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 </a:t>
            </a:r>
            <a:r>
              <a:rPr lang="uk-UA" sz="2400" b="1" cap="none" dirty="0">
                <a:solidFill>
                  <a:srgbClr val="002060"/>
                </a:solidFill>
              </a:rPr>
              <a:t>м. </a:t>
            </a:r>
            <a:r>
              <a:rPr lang="uk-UA" sz="2400" b="1" cap="none" dirty="0" smtClean="0">
                <a:solidFill>
                  <a:srgbClr val="002060"/>
                </a:solidFill>
              </a:rPr>
              <a:t>Кропивницького з </a:t>
            </a:r>
            <a:r>
              <a:rPr lang="uk-UA" sz="2400" b="1" cap="none" dirty="0">
                <a:solidFill>
                  <a:srgbClr val="002060"/>
                </a:solidFill>
              </a:rPr>
              <a:t>с. Новим </a:t>
            </a:r>
            <a:endParaRPr lang="uk-UA" sz="2400" b="1" cap="none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становить </a:t>
            </a:r>
            <a:r>
              <a:rPr lang="uk-UA" sz="2400" b="1" u="sng" cap="none" dirty="0" smtClean="0">
                <a:solidFill>
                  <a:srgbClr val="FF0000"/>
                </a:solidFill>
              </a:rPr>
              <a:t>224 340 </a:t>
            </a:r>
            <a:r>
              <a:rPr lang="uk-UA" sz="2400" b="1" cap="none" dirty="0" smtClean="0">
                <a:solidFill>
                  <a:srgbClr val="002060"/>
                </a:solidFill>
              </a:rPr>
              <a:t>осіб</a:t>
            </a:r>
            <a:endParaRPr lang="ru-RU" sz="2400" b="1" cap="none" dirty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9667116"/>
              </p:ext>
            </p:extLst>
          </p:nvPr>
        </p:nvGraphicFramePr>
        <p:xfrm>
          <a:off x="251520" y="2653870"/>
          <a:ext cx="856895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72" y="954623"/>
            <a:ext cx="2195736" cy="15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40" y="81609"/>
            <a:ext cx="7610204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uk-UA" sz="4400" dirty="0">
                <a:ln>
                  <a:noFill/>
                </a:ln>
                <a:solidFill>
                  <a:schemeClr val="bg1"/>
                </a:solidFill>
                <a:effectLst/>
              </a:rPr>
              <a:t>Структура смертності дорослого населення 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87530130"/>
              </p:ext>
            </p:extLst>
          </p:nvPr>
        </p:nvGraphicFramePr>
        <p:xfrm>
          <a:off x="179512" y="1196752"/>
          <a:ext cx="61206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653109"/>
            <a:ext cx="2396044" cy="145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2679259"/>
            <a:ext cx="2394721" cy="158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4831290"/>
            <a:ext cx="2439018" cy="158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96999842"/>
              </p:ext>
            </p:extLst>
          </p:nvPr>
        </p:nvGraphicFramePr>
        <p:xfrm>
          <a:off x="271844" y="4039392"/>
          <a:ext cx="61206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08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0597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Кількість зареєстрованих декларацій з пацієнтами на  01.07.2023</a:t>
            </a:r>
            <a:endParaRPr lang="ru-RU" sz="2200" u="sng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40107"/>
              </p:ext>
            </p:extLst>
          </p:nvPr>
        </p:nvGraphicFramePr>
        <p:xfrm>
          <a:off x="376125" y="912773"/>
          <a:ext cx="8353425" cy="26340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665"/>
                <a:gridCol w="1787575"/>
                <a:gridCol w="1099531"/>
                <a:gridCol w="1008112"/>
                <a:gridCol w="1710245"/>
                <a:gridCol w="1466850"/>
                <a:gridCol w="908447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від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закріпленого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uk-UA" sz="1600" u="none" strike="noStrike" dirty="0" smtClean="0">
                          <a:effectLst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101858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45,4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1395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u="none" strike="noStrike" dirty="0" smtClean="0">
                          <a:effectLst/>
                        </a:rPr>
                        <a:t>39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58595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26,1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1502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u="none" strike="noStrike" dirty="0" smtClean="0">
                          <a:effectLst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10086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4,5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1437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2571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1,1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1286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56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224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121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173110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77,2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1431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1989"/>
              </p:ext>
            </p:extLst>
          </p:nvPr>
        </p:nvGraphicFramePr>
        <p:xfrm>
          <a:off x="1456963" y="4107616"/>
          <a:ext cx="6749837" cy="25736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70482"/>
                <a:gridCol w="2169488"/>
                <a:gridCol w="1248054"/>
                <a:gridCol w="1241349"/>
                <a:gridCol w="1420464"/>
              </a:tblGrid>
              <a:tr h="400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ЗОЗ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01.07.2023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01.07.2022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  01.07.2021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КНП</a:t>
                      </a:r>
                      <a:r>
                        <a:rPr lang="ru-RU" sz="1400" dirty="0">
                          <a:effectLst/>
                        </a:rPr>
                        <a:t> "ЦПМСД </a:t>
                      </a:r>
                      <a:r>
                        <a:rPr lang="uk-UA" sz="1400" dirty="0">
                          <a:effectLst/>
                        </a:rPr>
                        <a:t>№1»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101858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113097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113383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r>
                        <a:rPr lang="uk-UA" sz="1400" dirty="0">
                          <a:effectLst/>
                        </a:rPr>
                        <a:t>НП</a:t>
                      </a:r>
                      <a:r>
                        <a:rPr lang="ru-RU" sz="1400" dirty="0">
                          <a:effectLst/>
                        </a:rPr>
                        <a:t>"ЦПМСД №2"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58595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63097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72252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КНП"АЗПСМ"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10086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10564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7933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КНП "</a:t>
                      </a:r>
                      <a:r>
                        <a:rPr lang="uk-UA" sz="1400" dirty="0">
                          <a:effectLst/>
                        </a:rPr>
                        <a:t>ПО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2571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 -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-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</a:t>
                      </a:r>
                      <a:r>
                        <a:rPr lang="ru-RU" sz="1800" dirty="0" err="1">
                          <a:effectLst/>
                        </a:rPr>
                        <a:t>місту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effectLst/>
                        </a:rPr>
                        <a:t>173110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effectLst/>
                        </a:rPr>
                        <a:t>186758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effectLst/>
                        </a:rPr>
                        <a:t>193568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6159" y="3617142"/>
            <a:ext cx="809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Порівняльна кількість декларацій по місту 2021-2023рр.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849" y="65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400" u="sng" dirty="0">
                <a:solidFill>
                  <a:schemeClr val="bg1"/>
                </a:solidFill>
                <a:effectLst/>
                <a:cs typeface="Times New Roman" pitchFamily="18" charset="0"/>
              </a:rPr>
              <a:t>Рейтингові показники стану здоров’я населення міста </a:t>
            </a:r>
            <a:br>
              <a:rPr lang="uk-UA" sz="4400" u="sng" dirty="0">
                <a:solidFill>
                  <a:schemeClr val="bg1"/>
                </a:solidFill>
                <a:effectLst/>
                <a:cs typeface="Times New Roman" pitchFamily="18" charset="0"/>
              </a:rPr>
            </a:br>
            <a:endParaRPr lang="uk-UA" dirty="0"/>
          </a:p>
        </p:txBody>
      </p:sp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8259"/>
              </p:ext>
            </p:extLst>
          </p:nvPr>
        </p:nvGraphicFramePr>
        <p:xfrm>
          <a:off x="180000" y="1800000"/>
          <a:ext cx="8839299" cy="4932009"/>
        </p:xfrm>
        <a:graphic>
          <a:graphicData uri="http://schemas.openxmlformats.org/drawingml/2006/table">
            <a:tbl>
              <a:tblPr firstRow="1" bandRow="1"/>
              <a:tblGrid>
                <a:gridCol w="619940"/>
                <a:gridCol w="5980682"/>
                <a:gridCol w="2238677"/>
              </a:tblGrid>
              <a:tr h="85367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з/п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Показник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Місто</a:t>
                      </a: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/ 2022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/>
                    </a:solidFill>
                  </a:tcPr>
                </a:tc>
              </a:tr>
              <a:tr h="9036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Рівень первинної інвалідності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осіб працездатного віку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(на 10 тис. осіб працездатного віку)</a:t>
                      </a: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25,47 / 23,17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9036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Рівень первинної інвалідності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дитячого населення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(на 10 тис. дитячого населення)</a:t>
                      </a: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10,9 / 8,06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305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Своєчасність проведення первинного </a:t>
                      </a:r>
                      <a:r>
                        <a:rPr kumimoji="0" lang="uk-UA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вакцинального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комплексу дітям до 1 року (у %)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 / 94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11480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6EA0B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Охоплення </a:t>
                      </a:r>
                      <a:r>
                        <a:rPr kumimoji="0" lang="uk-UA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туберкулінодіагностикою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дитячого населення (на 1 000 дітей, що підлягали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0" lang="uk-UA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туберкулінодіагностиці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92,5 / 91,3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mpd="sng">
                      <a:solidFill>
                        <a:srgbClr val="6EA0B0"/>
                      </a:solidFill>
                    </a:lnR>
                    <a:lnT w="12700" cmpd="sng">
                      <a:solidFill>
                        <a:srgbClr val="6EA0B0"/>
                      </a:solidFill>
                    </a:lnT>
                    <a:lnB w="12700" cmpd="sng">
                      <a:solidFill>
                        <a:srgbClr val="6EA0B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5">
      <a:dk1>
        <a:sysClr val="windowText" lastClr="000000"/>
      </a:dk1>
      <a:lt1>
        <a:sysClr val="window" lastClr="FFFFFF"/>
      </a:lt1>
      <a:dk2>
        <a:srgbClr val="00B0F0"/>
      </a:dk2>
      <a:lt2>
        <a:srgbClr val="00B0F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B4DBF"/>
      </a:accent6>
      <a:hlink>
        <a:srgbClr val="FFFFFF"/>
      </a:hlink>
      <a:folHlink>
        <a:srgbClr val="FF000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12476</TotalTime>
  <Words>1462</Words>
  <Application>Microsoft Office PowerPoint</Application>
  <PresentationFormat>Екран (4:3)</PresentationFormat>
  <Paragraphs>343</Paragraphs>
  <Slides>31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0" baseType="lpstr">
      <vt:lpstr>Arial</vt:lpstr>
      <vt:lpstr>Book Antiqua</vt:lpstr>
      <vt:lpstr>Calibri</vt:lpstr>
      <vt:lpstr>Garamond</vt:lpstr>
      <vt:lpstr>Times New Roman</vt:lpstr>
      <vt:lpstr>Wingdings</vt:lpstr>
      <vt:lpstr>Wingdings 2</vt:lpstr>
      <vt:lpstr>Wingdings 3</vt:lpstr>
      <vt:lpstr>Апекс</vt:lpstr>
      <vt:lpstr>Підсумки роботи  закладів охорони здоров’я міста Кропивницького за І півріччя 2023 р.</vt:lpstr>
      <vt:lpstr>Презентація PowerPoint</vt:lpstr>
      <vt:lpstr>Кадрова ситуація Число штатних посад всіх працівників – 3062,0, в минулому році –  3092,25 </vt:lpstr>
      <vt:lpstr>Забезпеченість лікарями первинної ланки</vt:lpstr>
      <vt:lpstr>Презентація PowerPoint</vt:lpstr>
      <vt:lpstr>Показники демографії</vt:lpstr>
      <vt:lpstr>Структура смертності дорослого населення </vt:lpstr>
      <vt:lpstr>Презентація PowerPoint</vt:lpstr>
      <vt:lpstr>Рейтингові показники стану здоров’я населення міста  </vt:lpstr>
      <vt:lpstr>Презентація PowerPoint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Презентація PowerPoint</vt:lpstr>
      <vt:lpstr>Імунізація населення профщеплення проти:</vt:lpstr>
      <vt:lpstr>Стаціонарна допомога</vt:lpstr>
      <vt:lpstr>За І півріччя 2023 року в хірургічних  стаціонарах було прооперовано  3 737 хворих (минулий рік 3 410)</vt:lpstr>
      <vt:lpstr>Робота акушерсько-гінекологічної та педіатричної служб</vt:lpstr>
      <vt:lpstr>Презентація PowerPoint</vt:lpstr>
      <vt:lpstr>Захворюваність та летальність з підтвердженим діагнозом на COVID-19, з них:  </vt:lpstr>
      <vt:lpstr>Медичне забезпечення ВПО</vt:lpstr>
      <vt:lpstr>Презентація PowerPoint</vt:lpstr>
      <vt:lpstr>Презентація PowerPoint</vt:lpstr>
      <vt:lpstr>Профінансовано  галузь охорони здоров'я м.Кропивницького за  І півріччя 2023 р. на загальну суму 39 575,9 тис. грн.,  що становить 69,8% до плану на січень-червень 2023 р. </vt:lpstr>
      <vt:lpstr>Закладами охорони здоров’я  м.Кропивницького використано  коштів НСЗУ на загальну суму – 321 284,1 тис.грн.:</vt:lpstr>
      <vt:lpstr>Презентація PowerPoint</vt:lpstr>
      <vt:lpstr>По спеціальному фонду міського бюджету  (бюджет розвитку) на галузь охорони здоров’я на 2023 рік затверджено кошторисні призначення на загальну суму 16 548,8 тис.грн. </vt:lpstr>
      <vt:lpstr>Презентація PowerPoint</vt:lpstr>
      <vt:lpstr>Звернення громадян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798</cp:revision>
  <dcterms:created xsi:type="dcterms:W3CDTF">2018-04-12T09:56:02Z</dcterms:created>
  <dcterms:modified xsi:type="dcterms:W3CDTF">2023-07-27T12:32:18Z</dcterms:modified>
</cp:coreProperties>
</file>