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7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10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notesSlides/notesSlide11.xml" ContentType="application/vnd.openxmlformats-officedocument.presentationml.notesSlid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notesSlides/notesSlide17.xml" ContentType="application/vnd.openxmlformats-officedocument.presentationml.notesSlide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notesSlides/notesSlide18.xml" ContentType="application/vnd.openxmlformats-officedocument.presentationml.notesSlide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notesSlides/notesSlide19.xml" ContentType="application/vnd.openxmlformats-officedocument.presentationml.notesSlide+xml"/>
  <Override PartName="/ppt/charts/chart42.xml" ContentType="application/vnd.openxmlformats-officedocument.drawingml.chart+xml"/>
  <Override PartName="/ppt/notesSlides/notesSlide20.xml" ContentType="application/vnd.openxmlformats-officedocument.presentationml.notesSlide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theme/themeOverride3.xml" ContentType="application/vnd.openxmlformats-officedocument.themeOverride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theme/themeOverride4.xml" ContentType="application/vnd.openxmlformats-officedocument.themeOverride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notesSlides/notesSlide21.xml" ContentType="application/vnd.openxmlformats-officedocument.presentationml.notesSlide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notesSlides/notesSlide22.xml" ContentType="application/vnd.openxmlformats-officedocument.presentationml.notesSlide+xml"/>
  <Override PartName="/ppt/charts/chart66.xml" ContentType="application/vnd.openxmlformats-officedocument.drawingml.chart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5" r:id="rId1"/>
  </p:sldMasterIdLst>
  <p:notesMasterIdLst>
    <p:notesMasterId r:id="rId62"/>
  </p:notesMasterIdLst>
  <p:sldIdLst>
    <p:sldId id="474" r:id="rId2"/>
    <p:sldId id="504" r:id="rId3"/>
    <p:sldId id="475" r:id="rId4"/>
    <p:sldId id="506" r:id="rId5"/>
    <p:sldId id="477" r:id="rId6"/>
    <p:sldId id="478" r:id="rId7"/>
    <p:sldId id="507" r:id="rId8"/>
    <p:sldId id="479" r:id="rId9"/>
    <p:sldId id="480" r:id="rId10"/>
    <p:sldId id="481" r:id="rId11"/>
    <p:sldId id="484" r:id="rId12"/>
    <p:sldId id="485" r:id="rId13"/>
    <p:sldId id="486" r:id="rId14"/>
    <p:sldId id="487" r:id="rId15"/>
    <p:sldId id="489" r:id="rId16"/>
    <p:sldId id="518" r:id="rId17"/>
    <p:sldId id="490" r:id="rId18"/>
    <p:sldId id="491" r:id="rId19"/>
    <p:sldId id="492" r:id="rId20"/>
    <p:sldId id="522" r:id="rId21"/>
    <p:sldId id="523" r:id="rId22"/>
    <p:sldId id="521" r:id="rId23"/>
    <p:sldId id="527" r:id="rId24"/>
    <p:sldId id="528" r:id="rId25"/>
    <p:sldId id="493" r:id="rId26"/>
    <p:sldId id="494" r:id="rId27"/>
    <p:sldId id="502" r:id="rId28"/>
    <p:sldId id="464" r:id="rId29"/>
    <p:sldId id="503" r:id="rId30"/>
    <p:sldId id="353" r:id="rId31"/>
    <p:sldId id="304" r:id="rId32"/>
    <p:sldId id="435" r:id="rId33"/>
    <p:sldId id="465" r:id="rId34"/>
    <p:sldId id="530" r:id="rId35"/>
    <p:sldId id="310" r:id="rId36"/>
    <p:sldId id="531" r:id="rId37"/>
    <p:sldId id="438" r:id="rId38"/>
    <p:sldId id="290" r:id="rId39"/>
    <p:sldId id="439" r:id="rId40"/>
    <p:sldId id="440" r:id="rId41"/>
    <p:sldId id="467" r:id="rId42"/>
    <p:sldId id="445" r:id="rId43"/>
    <p:sldId id="443" r:id="rId44"/>
    <p:sldId id="471" r:id="rId45"/>
    <p:sldId id="444" r:id="rId46"/>
    <p:sldId id="505" r:id="rId47"/>
    <p:sldId id="495" r:id="rId48"/>
    <p:sldId id="496" r:id="rId49"/>
    <p:sldId id="497" r:id="rId50"/>
    <p:sldId id="498" r:id="rId51"/>
    <p:sldId id="499" r:id="rId52"/>
    <p:sldId id="500" r:id="rId53"/>
    <p:sldId id="517" r:id="rId54"/>
    <p:sldId id="514" r:id="rId55"/>
    <p:sldId id="468" r:id="rId56"/>
    <p:sldId id="448" r:id="rId57"/>
    <p:sldId id="450" r:id="rId58"/>
    <p:sldId id="529" r:id="rId59"/>
    <p:sldId id="433" r:id="rId60"/>
    <p:sldId id="411" r:id="rId61"/>
  </p:sldIdLst>
  <p:sldSz cx="9144000" cy="6858000" type="screen4x3"/>
  <p:notesSz cx="6858000" cy="9144000"/>
  <p:defaultTextStyle>
    <a:defPPr>
      <a:defRPr lang="uk-UA"/>
    </a:defPPr>
    <a:lvl1pPr algn="ctr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3D20217-9168-41B2-BF52-CDA9EF07F269}">
          <p14:sldIdLst>
            <p14:sldId id="474"/>
            <p14:sldId id="504"/>
            <p14:sldId id="475"/>
            <p14:sldId id="506"/>
            <p14:sldId id="477"/>
            <p14:sldId id="478"/>
            <p14:sldId id="507"/>
            <p14:sldId id="479"/>
            <p14:sldId id="480"/>
            <p14:sldId id="481"/>
            <p14:sldId id="484"/>
            <p14:sldId id="485"/>
            <p14:sldId id="486"/>
            <p14:sldId id="487"/>
            <p14:sldId id="489"/>
            <p14:sldId id="518"/>
            <p14:sldId id="490"/>
            <p14:sldId id="491"/>
            <p14:sldId id="492"/>
            <p14:sldId id="522"/>
            <p14:sldId id="523"/>
            <p14:sldId id="521"/>
            <p14:sldId id="527"/>
            <p14:sldId id="528"/>
            <p14:sldId id="493"/>
            <p14:sldId id="494"/>
            <p14:sldId id="502"/>
            <p14:sldId id="464"/>
            <p14:sldId id="503"/>
            <p14:sldId id="353"/>
            <p14:sldId id="304"/>
            <p14:sldId id="435"/>
            <p14:sldId id="465"/>
            <p14:sldId id="530"/>
            <p14:sldId id="310"/>
            <p14:sldId id="531"/>
            <p14:sldId id="438"/>
            <p14:sldId id="290"/>
            <p14:sldId id="439"/>
            <p14:sldId id="440"/>
            <p14:sldId id="467"/>
            <p14:sldId id="445"/>
            <p14:sldId id="443"/>
            <p14:sldId id="471"/>
            <p14:sldId id="444"/>
            <p14:sldId id="505"/>
            <p14:sldId id="495"/>
            <p14:sldId id="496"/>
            <p14:sldId id="497"/>
            <p14:sldId id="498"/>
            <p14:sldId id="499"/>
            <p14:sldId id="500"/>
            <p14:sldId id="517"/>
            <p14:sldId id="514"/>
            <p14:sldId id="468"/>
            <p14:sldId id="448"/>
            <p14:sldId id="450"/>
            <p14:sldId id="529"/>
            <p14:sldId id="433"/>
            <p14:sldId id="4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FF"/>
    <a:srgbClr val="660033"/>
    <a:srgbClr val="00CC99"/>
    <a:srgbClr val="660066"/>
    <a:srgbClr val="FFCCFF"/>
    <a:srgbClr val="008000"/>
    <a:srgbClr val="FF00FF"/>
    <a:srgbClr val="CCFF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62" autoAdjust="0"/>
    <p:restoredTop sz="94610" autoAdjust="0"/>
  </p:normalViewPr>
  <p:slideViewPr>
    <p:cSldViewPr>
      <p:cViewPr varScale="1">
        <p:scale>
          <a:sx n="70" d="100"/>
          <a:sy n="70" d="100"/>
        </p:scale>
        <p:origin x="34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9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7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6.xlsx"/><Relationship Id="rId1" Type="http://schemas.openxmlformats.org/officeDocument/2006/relationships/themeOverride" Target="../theme/themeOverride3.xml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1.xml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1.xlsx"/><Relationship Id="rId1" Type="http://schemas.openxmlformats.org/officeDocument/2006/relationships/themeOverride" Target="../theme/themeOverride4.xml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8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9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2.xml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0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1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2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3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4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5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6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7.xlsx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8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hPercent val="50"/>
      <c:rotY val="3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185973686539539E-2"/>
          <c:y val="5.4727865129711457E-2"/>
          <c:w val="0.90681402631346042"/>
          <c:h val="0.834801762114538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2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40000" dist="23000" dir="12000000" sx="111000" sy="111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3.2371447719902299E-3"/>
                  <c:y val="-5.55898106780539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9980714308084512E-3"/>
                  <c:y val="-3.2840200514640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3302314438720892E-2"/>
                  <c:y val="-2.5841427099465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7462750092906396E-2"/>
                  <c:y val="-3.1692789968652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Діти 0-14р.</c:v>
                </c:pt>
                <c:pt idx="1">
                  <c:v>Підлітки</c:v>
                </c:pt>
                <c:pt idx="2">
                  <c:v>Пенсіонери</c:v>
                </c:pt>
                <c:pt idx="3">
                  <c:v>Працездатні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35024</c:v>
                </c:pt>
                <c:pt idx="1">
                  <c:v>7087</c:v>
                </c:pt>
                <c:pt idx="2">
                  <c:v>52243</c:v>
                </c:pt>
                <c:pt idx="3">
                  <c:v>129986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5.1532840606676691E-2"/>
                  <c:y val="-4.32198841705761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2628738049821153E-2"/>
                  <c:y val="-4.5395602450664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4932351463650657E-2"/>
                  <c:y val="5.910513905284992E-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211526265795271E-2"/>
                      <c:h val="0.13908266465016431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4.9005663319918812E-2"/>
                  <c:y val="-4.0654604694789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Діти 0-14р.</c:v>
                </c:pt>
                <c:pt idx="1">
                  <c:v>Підлітки</c:v>
                </c:pt>
                <c:pt idx="2">
                  <c:v>Пенсіонери</c:v>
                </c:pt>
                <c:pt idx="3">
                  <c:v>Працездатні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35359</c:v>
                </c:pt>
                <c:pt idx="1">
                  <c:v>6813</c:v>
                </c:pt>
                <c:pt idx="2">
                  <c:v>51517</c:v>
                </c:pt>
                <c:pt idx="3">
                  <c:v>133807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54747616"/>
        <c:axId val="354748176"/>
        <c:axId val="0"/>
      </c:bar3DChart>
      <c:catAx>
        <c:axId val="354747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547481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4748176"/>
        <c:scaling>
          <c:orientation val="minMax"/>
          <c:max val="16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54747616"/>
        <c:crosses val="autoZero"/>
        <c:crossBetween val="between"/>
        <c:minorUnit val="4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838918122801143"/>
          <c:y val="8.1712471015765328E-2"/>
          <c:w val="0.28980874164273568"/>
          <c:h val="7.91109026732160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hPercent val="64"/>
      <c:rotY val="20"/>
      <c:depthPercent val="13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3744945567651656"/>
          <c:y val="5.6768558951965073E-2"/>
          <c:w val="0.86255054432348444"/>
          <c:h val="0.742358078602620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27212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0.10456864353853147"/>
                  <c:y val="-9.00289880517320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" sourceLinked="0"/>
            <c:spPr>
              <a:noFill/>
              <a:ln w="27212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Підлітки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8209.4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FF00"/>
            </a:solidFill>
            <a:ln w="27212">
              <a:noFill/>
            </a:ln>
          </c:spPr>
          <c:invertIfNegative val="0"/>
          <c:dLbls>
            <c:dLbl>
              <c:idx val="0"/>
              <c:layout>
                <c:manualLayout>
                  <c:x val="0.19323631617378692"/>
                  <c:y val="3.7158475258065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" sourceLinked="0"/>
            <c:spPr>
              <a:noFill/>
              <a:ln w="27212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Підлітки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6345.2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8"/>
        <c:gapDepth val="112"/>
        <c:shape val="box"/>
        <c:axId val="355499136"/>
        <c:axId val="355499696"/>
        <c:axId val="0"/>
      </c:bar3DChart>
      <c:catAx>
        <c:axId val="355499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40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47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3554996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5499696"/>
        <c:scaling>
          <c:orientation val="minMax"/>
        </c:scaling>
        <c:delete val="0"/>
        <c:axPos val="l"/>
        <c:majorGridlines>
          <c:spPr>
            <a:ln w="13605">
              <a:solidFill>
                <a:srgbClr val="FFFFFF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340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42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355499136"/>
        <c:crosses val="autoZero"/>
        <c:crossBetween val="between"/>
      </c:valAx>
      <c:spPr>
        <a:noFill/>
        <a:ln w="2400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2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hPercent val="64"/>
      <c:rotY val="20"/>
      <c:depthPercent val="13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3744945567651656"/>
          <c:y val="5.6768558951965073E-2"/>
          <c:w val="0.86255054432348444"/>
          <c:h val="0.742358078602620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27212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0.10456864353853147"/>
                  <c:y val="-9.00289880517320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" sourceLinked="0"/>
            <c:spPr>
              <a:noFill/>
              <a:ln w="27212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Діти (на 1 тис.нас.)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894.7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FF00"/>
            </a:solidFill>
            <a:ln w="27212">
              <a:noFill/>
            </a:ln>
          </c:spPr>
          <c:invertIfNegative val="0"/>
          <c:dLbls>
            <c:dLbl>
              <c:idx val="0"/>
              <c:layout>
                <c:manualLayout>
                  <c:x val="0.2037533139930319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" sourceLinked="0"/>
            <c:spPr>
              <a:noFill/>
              <a:ln w="27212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Діти (на 1 тис.нас.)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761.8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8"/>
        <c:gapDepth val="112"/>
        <c:shape val="box"/>
        <c:axId val="355502496"/>
        <c:axId val="355503056"/>
        <c:axId val="0"/>
      </c:bar3DChart>
      <c:catAx>
        <c:axId val="355502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40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47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3555030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5503056"/>
        <c:scaling>
          <c:orientation val="minMax"/>
        </c:scaling>
        <c:delete val="0"/>
        <c:axPos val="l"/>
        <c:majorGridlines>
          <c:spPr>
            <a:ln w="13605">
              <a:solidFill>
                <a:srgbClr val="FFFFFF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340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42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355502496"/>
        <c:crosses val="autoZero"/>
        <c:crossBetween val="between"/>
        <c:majorUnit val="100"/>
      </c:valAx>
      <c:spPr>
        <a:noFill/>
        <a:ln w="2400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2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134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noFill/>
          <a:prstDash val="solid"/>
        </a:ln>
      </c:spPr>
    </c:sideWall>
    <c:backWall>
      <c:thickness val="0"/>
      <c:spPr>
        <a:noFill/>
        <a:ln w="12700">
          <a:noFill/>
          <a:prstDash val="solid"/>
        </a:ln>
      </c:spPr>
    </c:backWall>
    <c:plotArea>
      <c:layout>
        <c:manualLayout>
          <c:layoutTarget val="inner"/>
          <c:xMode val="edge"/>
          <c:yMode val="edge"/>
          <c:x val="0.10856556959157097"/>
          <c:y val="5.6553466587889067E-2"/>
          <c:w val="0.52096890047017563"/>
          <c:h val="0.728634975336671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21729">
              <a:noFill/>
            </a:ln>
          </c:spPr>
          <c:invertIfNegative val="0"/>
          <c:dLbls>
            <c:dLbl>
              <c:idx val="0"/>
              <c:layout>
                <c:manualLayout>
                  <c:x val="-3.5616514085797704E-2"/>
                  <c:y val="-5.90547028101542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1729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Дорослі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3729.5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FF00"/>
            </a:solidFill>
            <a:ln w="21729">
              <a:noFill/>
            </a:ln>
          </c:spPr>
          <c:invertIfNegative val="0"/>
          <c:dLbls>
            <c:dLbl>
              <c:idx val="0"/>
              <c:layout>
                <c:manualLayout>
                  <c:x val="8.6825582054041811E-2"/>
                  <c:y val="-5.6110790061138012E-2"/>
                </c:manualLayout>
              </c:layout>
              <c:numFmt formatCode="0.0" sourceLinked="0"/>
              <c:spPr>
                <a:noFill/>
                <a:ln w="21729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chemeClr val="tx1"/>
                      </a:solidFill>
                      <a:latin typeface="Times New Roman" pitchFamily="18" charset="0"/>
                      <a:ea typeface="Arial"/>
                      <a:cs typeface="Times New Roman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" sourceLinked="0"/>
            <c:spPr>
              <a:noFill/>
              <a:ln w="21729">
                <a:noFill/>
              </a:ln>
            </c:spPr>
            <c:txPr>
              <a:bodyPr/>
              <a:lstStyle/>
              <a:p>
                <a:pPr>
                  <a:defRPr sz="1598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Дорослі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3778.5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106"/>
        <c:shape val="box"/>
        <c:axId val="355505856"/>
        <c:axId val="355506416"/>
        <c:axId val="0"/>
      </c:bar3DChart>
      <c:catAx>
        <c:axId val="355505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71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83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3555064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5506416"/>
        <c:scaling>
          <c:orientation val="minMax"/>
          <c:max val="5655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71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7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355505856"/>
        <c:crosses val="autoZero"/>
        <c:crossBetween val="between"/>
        <c:majorUnit val="1000"/>
        <c:minorUnit val="100"/>
      </c:valAx>
      <c:spPr>
        <a:noFill/>
        <a:ln w="25385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796" b="1" i="0" u="none" strike="noStrike" kern="0" spc="30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</c:legendEntry>
      <c:legendEntry>
        <c:idx val="1"/>
        <c:txPr>
          <a:bodyPr/>
          <a:lstStyle/>
          <a:p>
            <a:pPr>
              <a:defRPr sz="1796" b="1" i="0" u="none" strike="noStrike" kern="0" spc="30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</c:legendEntry>
      <c:layout>
        <c:manualLayout>
          <c:xMode val="edge"/>
          <c:yMode val="edge"/>
          <c:x val="0.73707245227440099"/>
          <c:y val="0.5354596760646857"/>
          <c:w val="0.22934654719884151"/>
          <c:h val="0.44106015642517021"/>
        </c:manualLayout>
      </c:layout>
      <c:overlay val="0"/>
      <c:spPr>
        <a:noFill/>
        <a:ln w="2715">
          <a:noFill/>
          <a:prstDash val="solid"/>
        </a:ln>
      </c:spPr>
      <c:txPr>
        <a:bodyPr/>
        <a:lstStyle/>
        <a:p>
          <a:pPr>
            <a:defRPr sz="1796" b="1" i="0" u="none" strike="noStrike" kern="0" spc="30" baseline="0">
              <a:solidFill>
                <a:schemeClr val="tx1"/>
              </a:solidFill>
              <a:latin typeface="Times New Roman" pitchFamily="18" charset="0"/>
              <a:ea typeface="Arial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8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hPercent val="70"/>
      <c:rotY val="20"/>
      <c:depthPercent val="9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  <a:scene3d>
          <a:camera prst="orthographicFront"/>
          <a:lightRig rig="threePt" dir="t"/>
        </a:scene3d>
        <a:sp3d/>
      </c:spPr>
    </c:backWall>
    <c:plotArea>
      <c:layout>
        <c:manualLayout>
          <c:layoutTarget val="inner"/>
          <c:xMode val="edge"/>
          <c:yMode val="edge"/>
          <c:x val="0.19175750090062271"/>
          <c:y val="0.12700041016378977"/>
          <c:w val="0.77183907158663989"/>
          <c:h val="0.662483455578227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13703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3.6107973193326696E-2"/>
                  <c:y val="-4.1340920058018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" sourceLinked="0"/>
            <c:spPr>
              <a:noFill/>
              <a:ln w="27408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Підлітки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5604.6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FF00"/>
            </a:solidFill>
            <a:ln w="27408">
              <a:noFill/>
            </a:ln>
          </c:spPr>
          <c:invertIfNegative val="0"/>
          <c:dLbls>
            <c:dLbl>
              <c:idx val="0"/>
              <c:layout>
                <c:manualLayout>
                  <c:x val="6.4684861199528404E-2"/>
                  <c:y val="-3.1829494248054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" sourceLinked="0"/>
            <c:spPr>
              <a:noFill/>
              <a:ln w="27408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Підлітки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4500.2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gapDepth val="142"/>
        <c:shape val="box"/>
        <c:axId val="357921136"/>
        <c:axId val="357921696"/>
        <c:axId val="0"/>
      </c:bar3DChart>
      <c:catAx>
        <c:axId val="357921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42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42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3579216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79216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42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9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357921136"/>
        <c:crosses val="autoZero"/>
        <c:crossBetween val="between"/>
      </c:valAx>
      <c:spPr>
        <a:noFill/>
        <a:ln w="253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hPercent val="80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  <a:scene3d>
          <a:camera prst="orthographicFront"/>
          <a:lightRig rig="threePt" dir="t"/>
        </a:scene3d>
        <a:sp3d/>
      </c:spPr>
    </c:backWall>
    <c:plotArea>
      <c:layout>
        <c:manualLayout>
          <c:layoutTarget val="inner"/>
          <c:xMode val="edge"/>
          <c:yMode val="edge"/>
          <c:x val="0.21790124617963358"/>
          <c:y val="0.10348717453263127"/>
          <c:w val="0.70974766520765853"/>
          <c:h val="0.718264265925559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13703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3.6107973193326696E-2"/>
                  <c:y val="-4.1340920058018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" sourceLinked="0"/>
            <c:spPr>
              <a:noFill/>
              <a:ln w="27408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Діти (0-14р.) на 1тис.нас.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717.4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FF00"/>
            </a:solidFill>
            <a:ln w="27408">
              <a:noFill/>
            </a:ln>
          </c:spPr>
          <c:invertIfNegative val="0"/>
          <c:dLbls>
            <c:dLbl>
              <c:idx val="0"/>
              <c:layout>
                <c:manualLayout>
                  <c:x val="6.4684861199528404E-2"/>
                  <c:y val="-3.1829494248054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" sourceLinked="0"/>
            <c:spPr>
              <a:noFill/>
              <a:ln w="27408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Діти (0-14р.) на 1тис.нас.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670.6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4"/>
        <c:gapDepth val="56"/>
        <c:shape val="box"/>
        <c:axId val="357924496"/>
        <c:axId val="357925056"/>
        <c:axId val="0"/>
      </c:bar3DChart>
      <c:catAx>
        <c:axId val="357924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42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42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3579250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7925056"/>
        <c:scaling>
          <c:orientation val="minMax"/>
          <c:max val="10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42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9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357924496"/>
        <c:crosses val="autoZero"/>
        <c:crossBetween val="between"/>
        <c:majorUnit val="500"/>
        <c:minorUnit val="10"/>
      </c:valAx>
      <c:spPr>
        <a:noFill/>
        <a:ln w="253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Охопленість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антиретровірусною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терапією</a:t>
            </a:r>
            <a:r>
              <a:rPr lang="uk-UA" sz="1600" baseline="0" dirty="0" smtClean="0">
                <a:latin typeface="Times New Roman" pitchFamily="18" charset="0"/>
                <a:cs typeface="Times New Roman" pitchFamily="18" charset="0"/>
              </a:rPr>
              <a:t> в 2022 р. складає – </a:t>
            </a:r>
            <a:r>
              <a:rPr lang="uk-UA" sz="1600" u="sng" baseline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100% </a:t>
            </a:r>
          </a:p>
          <a:p>
            <a:pPr>
              <a:defRPr sz="1600"/>
            </a:pPr>
            <a:r>
              <a:rPr lang="uk-UA" sz="1600" u="sng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2021 році </a:t>
            </a:r>
            <a:r>
              <a:rPr lang="uk-UA" sz="1600" u="sng" baseline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73,2%</a:t>
            </a:r>
            <a:endParaRPr lang="ru-RU" sz="16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9.0057606702719367E-2"/>
          <c:y val="2.8691326241835464E-2"/>
        </c:manualLayout>
      </c:layout>
      <c:overlay val="1"/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tx2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729110770742822"/>
          <c:y val="0.29557090051196228"/>
          <c:w val="0.78121975659680898"/>
          <c:h val="0.497140987420344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-6.4706517729585999E-3"/>
                  <c:y val="-5.6438173536273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941303545917202E-2"/>
                  <c:y val="-5.6438173536273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4706517729585999E-3"/>
                  <c:y val="-1.0582157538051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6176629432396465E-3"/>
                  <c:y val="-2.1164315076102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797" b="1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Проліковані ВІЛ інфіковані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618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2.2647281205355051E-2"/>
                  <c:y val="-3.5273858460171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9117932978313759E-2"/>
                  <c:y val="-1.4109543384068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2647281205355051E-2"/>
                  <c:y val="-2.8219086768136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5882607091834379E-2"/>
                  <c:y val="-1.4109543384068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Проліковані ВІЛ інфіковані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57927856"/>
        <c:axId val="357928416"/>
        <c:axId val="0"/>
      </c:bar3DChart>
      <c:catAx>
        <c:axId val="357927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97" b="1"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357928416"/>
        <c:crosses val="autoZero"/>
        <c:auto val="1"/>
        <c:lblAlgn val="ctr"/>
        <c:lblOffset val="100"/>
        <c:noMultiLvlLbl val="0"/>
      </c:catAx>
      <c:valAx>
        <c:axId val="357928416"/>
        <c:scaling>
          <c:orientation val="minMax"/>
          <c:max val="8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8"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357927856"/>
        <c:crosses val="autoZero"/>
        <c:crossBetween val="between"/>
        <c:majorUnit val="200"/>
        <c:minorUnit val="100"/>
      </c:valAx>
      <c:spPr>
        <a:noFill/>
        <a:ln w="25371">
          <a:noFill/>
        </a:ln>
      </c:spPr>
    </c:plotArea>
    <c:legend>
      <c:legendPos val="r"/>
      <c:layout>
        <c:manualLayout>
          <c:xMode val="edge"/>
          <c:yMode val="edge"/>
          <c:x val="0.78693349364578391"/>
          <c:y val="0.2907916044855533"/>
          <c:w val="0.20991680319513825"/>
          <c:h val="0.23277208172420383"/>
        </c:manualLayout>
      </c:layout>
      <c:overlay val="0"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797"/>
      </a:pPr>
      <a:endParaRPr lang="uk-UA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Вперше виявлено захворювань на ВІЛ,</a:t>
            </a:r>
            <a:r>
              <a:rPr lang="uk-UA" sz="1600" baseline="0" dirty="0" smtClean="0">
                <a:latin typeface="Times New Roman" pitchFamily="18" charset="0"/>
                <a:cs typeface="Times New Roman" pitchFamily="18" charset="0"/>
              </a:rPr>
              <a:t> в т.ч.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СНІД, що на </a:t>
            </a:r>
            <a:r>
              <a:rPr lang="uk-UA" sz="16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27,4%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менше ніж у 2021р.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9.7048212484889776E-2"/>
          <c:y val="2.5410166844206852E-2"/>
        </c:manualLayout>
      </c:layout>
      <c:overlay val="1"/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tx2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500578062255641"/>
          <c:y val="0.33771583097856106"/>
          <c:w val="0.78559246622170187"/>
          <c:h val="0.3768033518014262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-3.0780121950405056E-3"/>
                  <c:y val="-2.8446521161761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941435755645048E-2"/>
                  <c:y val="-3.4044841665610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4706517729585999E-3"/>
                  <c:y val="-1.0582157538051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6176629432396465E-3"/>
                  <c:y val="-2.1164315076102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798" b="1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0">
                  <c:v>ВІЛ</c:v>
                </c:pt>
                <c:pt idx="1">
                  <c:v>в т.ч. СНІД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53</c:v>
                </c:pt>
                <c:pt idx="1">
                  <c:v>21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2.2647281205355051E-2"/>
                  <c:y val="-3.5273858460171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9117932978313759E-2"/>
                  <c:y val="-1.4109543384068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2647281205355051E-2"/>
                  <c:y val="-2.8219086768136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5882607091834379E-2"/>
                  <c:y val="-1.4109543384068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0">
                  <c:v>ВІЛ</c:v>
                </c:pt>
                <c:pt idx="1">
                  <c:v>в т.ч. СНІД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74</c:v>
                </c:pt>
                <c:pt idx="1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57931216"/>
        <c:axId val="357931776"/>
        <c:axId val="0"/>
      </c:bar3DChart>
      <c:catAx>
        <c:axId val="357931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98" b="1"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357931776"/>
        <c:crosses val="autoZero"/>
        <c:auto val="1"/>
        <c:lblAlgn val="ctr"/>
        <c:lblOffset val="100"/>
        <c:noMultiLvlLbl val="0"/>
      </c:catAx>
      <c:valAx>
        <c:axId val="357931776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8"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357931216"/>
        <c:crosses val="autoZero"/>
        <c:crossBetween val="between"/>
        <c:majorUnit val="20"/>
        <c:minorUnit val="20"/>
      </c:valAx>
      <c:spPr>
        <a:noFill/>
        <a:ln w="25387">
          <a:noFill/>
        </a:ln>
      </c:spPr>
    </c:plotArea>
    <c:plotVisOnly val="1"/>
    <c:dispBlanksAs val="gap"/>
    <c:showDLblsOverMax val="0"/>
  </c:chart>
  <c:txPr>
    <a:bodyPr/>
    <a:lstStyle/>
    <a:p>
      <a:pPr>
        <a:defRPr sz="1798"/>
      </a:pPr>
      <a:endParaRPr lang="uk-UA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tx2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879341208714225"/>
          <c:y val="0.1504777406969626"/>
          <c:w val="0.79824935594158297"/>
          <c:h val="0.5185514962364604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-8.5532641966984513E-2"/>
                  <c:y val="-2.6015053964355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941303545917202E-2"/>
                  <c:y val="-5.6438173536273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4706517729585999E-3"/>
                  <c:y val="-1.0582157538051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6176629432396465E-3"/>
                  <c:y val="-2.1164315076102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797" b="1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Померло від СНІДу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2.2647281205355051E-2"/>
                  <c:y val="-3.5273858460171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9117932978313759E-2"/>
                  <c:y val="-1.4109543384068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2647281205355051E-2"/>
                  <c:y val="-2.8219086768136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5882607091834379E-2"/>
                  <c:y val="-1.4109543384068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Померло від СНІДу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57934576"/>
        <c:axId val="357935136"/>
        <c:axId val="0"/>
      </c:bar3DChart>
      <c:catAx>
        <c:axId val="357934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97" b="1"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357935136"/>
        <c:crosses val="autoZero"/>
        <c:auto val="1"/>
        <c:lblAlgn val="ctr"/>
        <c:lblOffset val="100"/>
        <c:noMultiLvlLbl val="0"/>
      </c:catAx>
      <c:valAx>
        <c:axId val="3579351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8"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357934576"/>
        <c:crosses val="autoZero"/>
        <c:crossBetween val="between"/>
      </c:valAx>
      <c:spPr>
        <a:noFill/>
        <a:ln w="25371">
          <a:noFill/>
        </a:ln>
      </c:spPr>
    </c:plotArea>
    <c:plotVisOnly val="1"/>
    <c:dispBlanksAs val="gap"/>
    <c:showDLblsOverMax val="0"/>
  </c:chart>
  <c:txPr>
    <a:bodyPr/>
    <a:lstStyle/>
    <a:p>
      <a:pPr>
        <a:defRPr sz="1797"/>
      </a:pPr>
      <a:endParaRPr lang="uk-UA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68"/>
      <c:rotY val="20"/>
      <c:depthPercent val="9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306532663316583"/>
          <c:y val="5.6074766355140193E-2"/>
          <c:w val="0.55928805429993278"/>
          <c:h val="0.710280373831775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B0F0"/>
            </a:solidFill>
            <a:ln w="25312">
              <a:noFill/>
            </a:ln>
          </c:spPr>
          <c:invertIfNegative val="0"/>
          <c:dLbls>
            <c:dLbl>
              <c:idx val="0"/>
              <c:layout>
                <c:manualLayout>
                  <c:x val="-1.1100314764118184E-2"/>
                  <c:y val="-8.0340068253734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12">
                <a:noFill/>
              </a:ln>
            </c:spPr>
            <c:txPr>
              <a:bodyPr/>
              <a:lstStyle/>
              <a:p>
                <a:pPr>
                  <a:defRPr sz="1796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Поширеність 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66.400000000000006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FF00"/>
            </a:solidFill>
            <a:ln w="25312">
              <a:noFill/>
            </a:ln>
          </c:spPr>
          <c:invertIfNegative val="0"/>
          <c:dLbls>
            <c:dLbl>
              <c:idx val="0"/>
              <c:layout>
                <c:manualLayout>
                  <c:x val="1.8415684616604141E-2"/>
                  <c:y val="-6.9341456236497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12">
                <a:noFill/>
              </a:ln>
            </c:spPr>
            <c:txPr>
              <a:bodyPr/>
              <a:lstStyle/>
              <a:p>
                <a:pPr>
                  <a:defRPr sz="1796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Поширеність 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53.2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Область 2022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dLbls>
            <c:dLbl>
              <c:idx val="0"/>
              <c:layout>
                <c:manualLayout>
                  <c:x val="0.12078789123586914"/>
                  <c:y val="-1.0350115516482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796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Поширеність </c:v>
                </c:pt>
              </c:strCache>
            </c:strRef>
          </c:cat>
          <c:val>
            <c:numRef>
              <c:f>Sheet1!$B$4</c:f>
              <c:numCache>
                <c:formatCode>General</c:formatCode>
                <c:ptCount val="1"/>
                <c:pt idx="0">
                  <c:v>67.599999999999994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gapDepth val="0"/>
        <c:shape val="box"/>
        <c:axId val="357323984"/>
        <c:axId val="357325104"/>
        <c:axId val="0"/>
      </c:bar3DChart>
      <c:catAx>
        <c:axId val="357323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6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3573251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7325104"/>
        <c:scaling>
          <c:orientation val="minMax"/>
        </c:scaling>
        <c:delete val="0"/>
        <c:axPos val="l"/>
        <c:majorGridlines>
          <c:spPr>
            <a:ln w="12656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6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8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357323984"/>
        <c:crosses val="autoZero"/>
        <c:crossBetween val="between"/>
      </c:valAx>
      <c:spPr>
        <a:noFill/>
        <a:ln w="25378">
          <a:noFill/>
        </a:ln>
      </c:spPr>
    </c:plotArea>
    <c:legend>
      <c:legendPos val="r"/>
      <c:layout>
        <c:manualLayout>
          <c:xMode val="edge"/>
          <c:yMode val="edge"/>
          <c:x val="0.71870489259633574"/>
          <c:y val="0.1929338050461685"/>
          <c:w val="0.26483508222883406"/>
          <c:h val="0.76919170490911393"/>
        </c:manualLayout>
      </c:layout>
      <c:overlay val="0"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68"/>
      <c:rotY val="20"/>
      <c:depthPercent val="9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0452261306532666E-2"/>
          <c:y val="3.0322129450004141E-2"/>
          <c:w val="0.65075376884422109"/>
          <c:h val="0.787159332723714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B0F0"/>
            </a:solidFill>
            <a:ln w="25316">
              <a:noFill/>
            </a:ln>
          </c:spPr>
          <c:invertIfNegative val="0"/>
          <c:dLbls>
            <c:dLbl>
              <c:idx val="0"/>
              <c:layout>
                <c:manualLayout>
                  <c:x val="-9.9898839365070546E-2"/>
                  <c:y val="6.4978753994018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16">
                <a:noFill/>
              </a:ln>
            </c:spPr>
            <c:txPr>
              <a:bodyPr/>
              <a:lstStyle/>
              <a:p>
                <a:pPr>
                  <a:defRPr sz="1797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Захворюваність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69.5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FF00"/>
            </a:solidFill>
            <a:ln w="25316">
              <a:noFill/>
            </a:ln>
          </c:spPr>
          <c:invertIfNegative val="0"/>
          <c:dLbls>
            <c:dLbl>
              <c:idx val="0"/>
              <c:layout>
                <c:manualLayout>
                  <c:x val="1.9976947005888236E-2"/>
                  <c:y val="-8.2140015692844223E-2"/>
                </c:manualLayout>
              </c:layout>
              <c:numFmt formatCode="0.0" sourceLinked="0"/>
              <c:spPr>
                <a:noFill/>
                <a:ln w="25316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chemeClr val="tx1"/>
                      </a:solidFill>
                      <a:latin typeface="Times New Roman" pitchFamily="18" charset="0"/>
                      <a:ea typeface="Arial"/>
                      <a:cs typeface="Times New Roman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Захворюваність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38.200000000000003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Область 2022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dLbls>
            <c:dLbl>
              <c:idx val="0"/>
              <c:layout>
                <c:manualLayout>
                  <c:x val="3.6216679049549949E-2"/>
                  <c:y val="-3.31826542541897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797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Sheet1!$B$4</c:f>
              <c:numCache>
                <c:formatCode>General</c:formatCode>
                <c:ptCount val="1"/>
                <c:pt idx="0">
                  <c:v>66.2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6"/>
        <c:gapDepth val="0"/>
        <c:shape val="box"/>
        <c:axId val="357329584"/>
        <c:axId val="357330144"/>
        <c:axId val="0"/>
      </c:bar3DChart>
      <c:catAx>
        <c:axId val="357329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7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3573301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7330144"/>
        <c:scaling>
          <c:orientation val="minMax"/>
        </c:scaling>
        <c:delete val="0"/>
        <c:axPos val="l"/>
        <c:majorGridlines>
          <c:spPr>
            <a:ln w="12657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6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8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357329584"/>
        <c:crosses val="autoZero"/>
        <c:crossBetween val="between"/>
      </c:valAx>
      <c:spPr>
        <a:noFill/>
        <a:ln w="2536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5774647887324028E-2"/>
          <c:y val="6.3559322033898302E-2"/>
          <c:w val="0.85093896713615025"/>
          <c:h val="0.792372881355931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2022 рік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1.6763539162473196E-2"/>
                  <c:y val="-2.88398290842464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994306241727969E-2"/>
                      <c:h val="8.0513981691628614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1.4448818897637815E-2"/>
                  <c:y val="-3.34686050605076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1919696415765305E-2"/>
                  <c:y val="0.166298321350537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народжуванність</c:v>
                </c:pt>
                <c:pt idx="1">
                  <c:v>смертність</c:v>
                </c:pt>
                <c:pt idx="2">
                  <c:v>природний рух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7.7</c:v>
                </c:pt>
                <c:pt idx="1">
                  <c:v>10.9</c:v>
                </c:pt>
                <c:pt idx="2">
                  <c:v>-3.2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2021 рік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4.7536908489272604E-2"/>
                  <c:y val="-1.51204539883575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573039731998181E-2"/>
                      <c:h val="8.0513981691628614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4.7776826255904244E-2"/>
                  <c:y val="-2.4120335835700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2879807538713468E-2"/>
                  <c:y val="0.18238493782877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народжуванність</c:v>
                </c:pt>
                <c:pt idx="1">
                  <c:v>смертність</c:v>
                </c:pt>
                <c:pt idx="2">
                  <c:v>природний рух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8.3000000000000007</c:v>
                </c:pt>
                <c:pt idx="1">
                  <c:v>15.2</c:v>
                </c:pt>
                <c:pt idx="2">
                  <c:v>-6.9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54750976"/>
        <c:axId val="354751536"/>
        <c:axId val="0"/>
      </c:bar3DChart>
      <c:catAx>
        <c:axId val="354750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547515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4751536"/>
        <c:scaling>
          <c:orientation val="minMax"/>
          <c:max val="20"/>
          <c:min val="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54750976"/>
        <c:crosses val="autoZero"/>
        <c:crossBetween val="between"/>
        <c:majorUnit val="5"/>
        <c:min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95910625884647"/>
          <c:y val="0.91725002239786513"/>
          <c:w val="0.29923090817079112"/>
          <c:h val="8.27499776021349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68"/>
      <c:rotY val="20"/>
      <c:depthPercent val="9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3253536900626215"/>
          <c:y val="2.9290467775373794E-2"/>
          <c:w val="0.65075376884422109"/>
          <c:h val="0.787159332723714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B0F0"/>
            </a:solidFill>
            <a:ln w="25316">
              <a:noFill/>
            </a:ln>
          </c:spPr>
          <c:invertIfNegative val="0"/>
          <c:dLbls>
            <c:dLbl>
              <c:idx val="0"/>
              <c:layout>
                <c:manualLayout>
                  <c:x val="-8.9584012220948854E-3"/>
                  <c:y val="-3.5731746790837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" sourceLinked="0"/>
            <c:spPr>
              <a:noFill/>
              <a:ln w="25316">
                <a:noFill/>
              </a:ln>
            </c:spPr>
            <c:txPr>
              <a:bodyPr/>
              <a:lstStyle/>
              <a:p>
                <a:pPr>
                  <a:defRPr sz="1797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Смертність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5.8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FF00"/>
            </a:solidFill>
            <a:ln w="25316">
              <a:noFill/>
            </a:ln>
          </c:spPr>
          <c:invertIfNegative val="0"/>
          <c:dLbls>
            <c:dLbl>
              <c:idx val="0"/>
              <c:layout>
                <c:manualLayout>
                  <c:x val="2.2732666528027828E-2"/>
                  <c:y val="-7.2857225775000908E-2"/>
                </c:manualLayout>
              </c:layout>
              <c:numFmt formatCode="0.0" sourceLinked="0"/>
              <c:spPr>
                <a:noFill/>
                <a:ln w="25316">
                  <a:noFill/>
                </a:ln>
              </c:spPr>
              <c:txPr>
                <a:bodyPr/>
                <a:lstStyle/>
                <a:p>
                  <a:pPr>
                    <a:defRPr sz="1596" b="1" i="0" u="none" strike="noStrike" baseline="0">
                      <a:solidFill>
                        <a:schemeClr val="tx1"/>
                      </a:solidFill>
                      <a:latin typeface="Times New Roman" pitchFamily="18" charset="0"/>
                      <a:ea typeface="Arial"/>
                      <a:cs typeface="Times New Roman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Смертність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Область 2022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dLbls>
            <c:dLbl>
              <c:idx val="0"/>
              <c:layout>
                <c:manualLayout>
                  <c:x val="6.8563600135356423E-2"/>
                  <c:y val="-4.52232980461042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797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Sheet1!$B$4</c:f>
              <c:numCache>
                <c:formatCode>General</c:formatCode>
                <c:ptCount val="1"/>
                <c:pt idx="0">
                  <c:v>7.9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6"/>
        <c:gapDepth val="0"/>
        <c:shape val="box"/>
        <c:axId val="357333504"/>
        <c:axId val="357334624"/>
        <c:axId val="0"/>
      </c:bar3DChart>
      <c:catAx>
        <c:axId val="357333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7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3573346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7334624"/>
        <c:scaling>
          <c:orientation val="minMax"/>
        </c:scaling>
        <c:delete val="0"/>
        <c:axPos val="l"/>
        <c:majorGridlines>
          <c:spPr>
            <a:ln w="12657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6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8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357333504"/>
        <c:crosses val="autoZero"/>
        <c:crossBetween val="between"/>
      </c:valAx>
      <c:spPr>
        <a:noFill/>
        <a:ln w="2536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Туберкулінодіагностика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на 1000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дитячого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населення</a:t>
            </a:r>
          </a:p>
        </c:rich>
      </c:tx>
      <c:layout>
        <c:manualLayout>
          <c:xMode val="edge"/>
          <c:yMode val="edge"/>
          <c:x val="9.4095319533022165E-2"/>
          <c:y val="0"/>
        </c:manualLayout>
      </c:layout>
      <c:overlay val="0"/>
      <c:spPr>
        <a:noFill/>
        <a:ln w="25367">
          <a:noFill/>
        </a:ln>
      </c:spPr>
    </c:title>
    <c:autoTitleDeleted val="0"/>
    <c:view3D>
      <c:rotX val="15"/>
      <c:rotY val="4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088036117381489E-2"/>
          <c:y val="0.30522088353413657"/>
          <c:w val="0.86681715575620766"/>
          <c:h val="0.6104417670682731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00B0F0"/>
            </a:solidFill>
            <a:ln w="12682">
              <a:solidFill>
                <a:schemeClr val="tx1"/>
              </a:solidFill>
              <a:prstDash val="solid"/>
            </a:ln>
          </c:spPr>
          <c:explosion val="9"/>
          <c:dPt>
            <c:idx val="0"/>
            <c:bubble3D val="0"/>
            <c:spPr>
              <a:solidFill>
                <a:srgbClr val="FFFF00"/>
              </a:solidFill>
              <a:ln w="25367">
                <a:noFill/>
              </a:ln>
            </c:spPr>
          </c:dPt>
          <c:dPt>
            <c:idx val="1"/>
            <c:bubble3D val="0"/>
            <c:spPr>
              <a:solidFill>
                <a:srgbClr val="00B0F0"/>
              </a:solidFill>
              <a:ln w="25367">
                <a:noFill/>
              </a:ln>
            </c:spPr>
          </c:dPt>
          <c:dLbls>
            <c:dLbl>
              <c:idx val="0"/>
              <c:layout>
                <c:manualLayout>
                  <c:x val="-0.23236511762132647"/>
                  <c:y val="-0.1978033189399712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146736944105247"/>
                  <c:y val="3.9247311827956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" sourceLinked="0"/>
            <c:spPr>
              <a:noFill/>
              <a:ln w="25367">
                <a:noFill/>
              </a:ln>
            </c:spPr>
            <c:txPr>
              <a:bodyPr/>
              <a:lstStyle/>
              <a:p>
                <a:pPr>
                  <a:defRPr sz="1798" b="1" i="1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Sheet1!$B$1:$C$1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1000</c:v>
                </c:pt>
                <c:pt idx="1">
                  <c:v>1013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99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1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r>
              <a:rPr lang="ru-RU" sz="1801" dirty="0" err="1">
                <a:latin typeface="Times New Roman" pitchFamily="18" charset="0"/>
                <a:cs typeface="Times New Roman" pitchFamily="18" charset="0"/>
              </a:rPr>
              <a:t>Профілактичні</a:t>
            </a:r>
            <a:r>
              <a:rPr lang="ru-RU" sz="1801" dirty="0">
                <a:latin typeface="Times New Roman" pitchFamily="18" charset="0"/>
                <a:cs typeface="Times New Roman" pitchFamily="18" charset="0"/>
              </a:rPr>
              <a:t> огляди методом </a:t>
            </a:r>
            <a:r>
              <a:rPr lang="ru-RU" sz="1801" dirty="0" err="1">
                <a:latin typeface="Times New Roman" pitchFamily="18" charset="0"/>
                <a:cs typeface="Times New Roman" pitchFamily="18" charset="0"/>
              </a:rPr>
              <a:t>флюорографії</a:t>
            </a:r>
            <a:r>
              <a:rPr lang="ru-RU" sz="1801" dirty="0">
                <a:latin typeface="Times New Roman" pitchFamily="18" charset="0"/>
                <a:cs typeface="Times New Roman" pitchFamily="18" charset="0"/>
              </a:rPr>
              <a:t> на 1000 населення</a:t>
            </a:r>
          </a:p>
        </c:rich>
      </c:tx>
      <c:layout>
        <c:manualLayout>
          <c:xMode val="edge"/>
          <c:yMode val="edge"/>
          <c:x val="0.17112125996400326"/>
          <c:y val="4.0321908908164065E-3"/>
        </c:manualLayout>
      </c:layout>
      <c:overlay val="0"/>
      <c:spPr>
        <a:noFill/>
        <a:ln w="26753">
          <a:noFill/>
        </a:ln>
      </c:spPr>
    </c:title>
    <c:autoTitleDeleted val="0"/>
    <c:view3D>
      <c:rotX val="15"/>
      <c:rotY val="2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7358178857786"/>
          <c:y val="0.2771973323263846"/>
          <c:w val="0.80243534566825714"/>
          <c:h val="0.54979120622827382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Профілактичні огляди</c:v>
                </c:pt>
              </c:strCache>
            </c:strRef>
          </c:tx>
          <c:spPr>
            <a:solidFill>
              <a:srgbClr val="00B0F0"/>
            </a:solidFill>
            <a:ln w="26753">
              <a:noFill/>
            </a:ln>
          </c:spPr>
          <c:dPt>
            <c:idx val="0"/>
            <c:bubble3D val="0"/>
            <c:spPr>
              <a:solidFill>
                <a:srgbClr val="FFFF00"/>
              </a:solidFill>
              <a:ln w="26753">
                <a:noFill/>
              </a:ln>
            </c:spPr>
          </c:dPt>
          <c:dPt>
            <c:idx val="1"/>
            <c:bubble3D val="0"/>
            <c:explosion val="12"/>
          </c:dPt>
          <c:dLbls>
            <c:dLbl>
              <c:idx val="0"/>
              <c:layout>
                <c:manualLayout>
                  <c:x val="-0.18974645269669554"/>
                  <c:y val="-0.16274692124678614"/>
                </c:manualLayout>
              </c:layout>
              <c:numFmt formatCode="#,##0.0" sourceLinked="0"/>
              <c:spPr>
                <a:noFill/>
                <a:ln w="26753">
                  <a:noFill/>
                </a:ln>
              </c:spPr>
              <c:txPr>
                <a:bodyPr/>
                <a:lstStyle/>
                <a:p>
                  <a:pPr>
                    <a:defRPr sz="2001" b="1" i="0" u="none" strike="noStrike" baseline="0">
                      <a:solidFill>
                        <a:schemeClr val="tx1"/>
                      </a:solidFill>
                      <a:latin typeface="Times New Roman" pitchFamily="18" charset="0"/>
                      <a:ea typeface="Arial"/>
                      <a:cs typeface="Times New Roman" pitchFamily="18" charset="0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0845384944144005"/>
                  <c:y val="-1.06202056483316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 w="26753">
                <a:noFill/>
              </a:ln>
            </c:spPr>
            <c:txPr>
              <a:bodyPr/>
              <a:lstStyle/>
              <a:p>
                <a:pPr>
                  <a:defRPr sz="184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Sheet1!$B$1:$C$1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265.5</c:v>
                </c:pt>
                <c:pt idx="1">
                  <c:v>217.2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15">
          <a:noFill/>
        </a:ln>
      </c:spPr>
    </c:plotArea>
    <c:legend>
      <c:legendPos val="r"/>
      <c:layout>
        <c:manualLayout>
          <c:xMode val="edge"/>
          <c:yMode val="edge"/>
          <c:x val="3.2063510033709078E-3"/>
          <c:y val="0.159599108119614"/>
          <c:w val="0.14519901507156965"/>
          <c:h val="0.24606533094254313"/>
        </c:manualLayout>
      </c:layout>
      <c:overlay val="0"/>
      <c:spPr>
        <a:noFill/>
        <a:ln w="3344">
          <a:solidFill>
            <a:schemeClr val="tx1"/>
          </a:solidFill>
          <a:prstDash val="solid"/>
        </a:ln>
      </c:spPr>
      <c:txPr>
        <a:bodyPr/>
        <a:lstStyle/>
        <a:p>
          <a:pPr>
            <a:defRPr sz="1601" b="1" i="0" u="none" strike="noStrike" baseline="0">
              <a:solidFill>
                <a:schemeClr val="tx1"/>
              </a:solidFill>
              <a:latin typeface="Times New Roman" pitchFamily="18" charset="0"/>
              <a:ea typeface="Arial"/>
              <a:cs typeface="Times New Roman" pitchFamily="18" charset="0"/>
            </a:defRPr>
          </a:pPr>
          <a:endParaRPr lang="uk-UA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02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Охоплення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вакцинацією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БЦЖ на 100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народж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живими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0319546380594714"/>
          <c:y val="1.0746688160041289E-5"/>
        </c:manualLayout>
      </c:layout>
      <c:overlay val="0"/>
      <c:spPr>
        <a:noFill/>
        <a:ln w="26553">
          <a:noFill/>
        </a:ln>
      </c:spPr>
    </c:title>
    <c:autoTitleDeleted val="0"/>
    <c:view3D>
      <c:rotX val="15"/>
      <c:rotY val="196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601701572518397E-2"/>
          <c:y val="0.20619298571930475"/>
          <c:w val="0.95517540818155056"/>
          <c:h val="0.71058100035722316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00B0F0"/>
            </a:solidFill>
            <a:ln w="26553">
              <a:noFill/>
            </a:ln>
          </c:spPr>
          <c:explosion val="13"/>
          <c:dPt>
            <c:idx val="0"/>
            <c:bubble3D val="0"/>
          </c:dPt>
          <c:dPt>
            <c:idx val="1"/>
            <c:bubble3D val="0"/>
            <c:spPr>
              <a:solidFill>
                <a:srgbClr val="FFFF00"/>
              </a:solidFill>
              <a:ln w="26553">
                <a:noFill/>
              </a:ln>
            </c:spPr>
          </c:dPt>
          <c:dLbls>
            <c:dLbl>
              <c:idx val="0"/>
              <c:layout>
                <c:manualLayout>
                  <c:x val="0.13600300610668967"/>
                  <c:y val="0.1062091057515447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7529276342640002"/>
                  <c:y val="-0.1839138611610556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 w="26553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Sheet1!$B$2:$C$2</c:f>
              <c:numCache>
                <c:formatCode>General</c:formatCode>
                <c:ptCount val="2"/>
                <c:pt idx="0">
                  <c:v>92</c:v>
                </c:pt>
                <c:pt idx="1">
                  <c:v>75.599999999999994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Sheet1!#ССЫЛКА!</c15:sqref>
                        </c15:formulaRef>
                      </c:ext>
                    </c:extLst>
                  </c:multiLvl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7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8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r>
              <a:rPr lang="ru-RU" sz="1400" i="0">
                <a:latin typeface="Times New Roman" pitchFamily="18" charset="0"/>
                <a:cs typeface="Times New Roman" pitchFamily="18" charset="0"/>
              </a:rPr>
              <a:t>Поширеність на 100 тис.населення</a:t>
            </a:r>
          </a:p>
        </c:rich>
      </c:tx>
      <c:layout>
        <c:manualLayout>
          <c:xMode val="edge"/>
          <c:yMode val="edge"/>
          <c:x val="9.6218606737616175E-2"/>
          <c:y val="5.2863254449043551E-2"/>
        </c:manualLayout>
      </c:layout>
      <c:overlay val="0"/>
      <c:spPr>
        <a:noFill/>
        <a:ln w="25354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525184033853411E-2"/>
          <c:y val="0.16560312743028538"/>
          <c:w val="0.58487945783801865"/>
          <c:h val="0.6690174857114635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Sheet1!$A$2</c:f>
              <c:strCache>
                <c:ptCount val="1"/>
                <c:pt idx="0">
                  <c:v>Україна 2021</c:v>
                </c:pt>
              </c:strCache>
            </c:strRef>
          </c:tx>
          <c:spPr>
            <a:solidFill>
              <a:srgbClr val="FF0000"/>
            </a:solidFill>
            <a:ln w="12677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25354">
                <a:noFill/>
              </a:ln>
            </c:spPr>
          </c:dPt>
          <c:dLbls>
            <c:dLbl>
              <c:idx val="0"/>
              <c:layout>
                <c:manualLayout>
                  <c:x val="5.6921777823992483E-3"/>
                  <c:y val="3.91931760668568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 w="25354">
                <a:noFill/>
              </a:ln>
            </c:spPr>
            <c:txPr>
              <a:bodyPr/>
              <a:lstStyle/>
              <a:p>
                <a:pPr>
                  <a:defRPr sz="1599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3060.8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Область 2022</c:v>
                </c:pt>
              </c:strCache>
            </c:strRef>
          </c:tx>
          <c:spPr>
            <a:solidFill>
              <a:srgbClr val="008000"/>
            </a:solidFill>
            <a:ln w="25354"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3.42940290584996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" sourceLinked="0"/>
            <c:spPr>
              <a:noFill/>
              <a:ln w="25354">
                <a:noFill/>
              </a:ln>
            </c:spPr>
            <c:txPr>
              <a:bodyPr/>
              <a:lstStyle/>
              <a:p>
                <a:pPr>
                  <a:defRPr sz="1599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General</c:formatCode>
                <c:ptCount val="1"/>
                <c:pt idx="0">
                  <c:v>3443.8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FF00"/>
            </a:solidFill>
            <a:ln w="25354">
              <a:noFill/>
            </a:ln>
          </c:spPr>
          <c:invertIfNegative val="0"/>
          <c:dLbls>
            <c:spPr>
              <a:noFill/>
              <a:ln w="25354">
                <a:noFill/>
              </a:ln>
            </c:spPr>
            <c:txPr>
              <a:bodyPr/>
              <a:lstStyle/>
              <a:p>
                <a:pPr>
                  <a:defRPr sz="1599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Sheet1!$B$4:$B$4</c:f>
              <c:numCache>
                <c:formatCode>General</c:formatCode>
                <c:ptCount val="1"/>
                <c:pt idx="0">
                  <c:v>3998.3</c:v>
                </c:pt>
              </c:numCache>
            </c:numRef>
          </c:val>
        </c:ser>
        <c:ser>
          <c:idx val="2"/>
          <c:order val="3"/>
          <c:tx>
            <c:strRef>
              <c:f>Sheet1!$A$5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B0F0"/>
            </a:solidFill>
            <a:ln w="25354">
              <a:noFill/>
            </a:ln>
          </c:spPr>
          <c:invertIfNegative val="0"/>
          <c:dLbls>
            <c:dLbl>
              <c:idx val="0"/>
              <c:layout>
                <c:manualLayout>
                  <c:x val="-2.504491115242960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54">
                <a:noFill/>
              </a:ln>
            </c:spPr>
            <c:txPr>
              <a:bodyPr/>
              <a:lstStyle/>
              <a:p>
                <a:pPr>
                  <a:defRPr sz="1599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Sheet1!$B$5:$B$5</c:f>
              <c:numCache>
                <c:formatCode>General</c:formatCode>
                <c:ptCount val="1"/>
                <c:pt idx="0">
                  <c:v>4257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2"/>
        <c:overlap val="-28"/>
        <c:axId val="359839344"/>
        <c:axId val="359839904"/>
      </c:barChart>
      <c:catAx>
        <c:axId val="359839344"/>
        <c:scaling>
          <c:orientation val="minMax"/>
        </c:scaling>
        <c:delete val="0"/>
        <c:axPos val="l"/>
        <c:numFmt formatCode="0.0" sourceLinked="0"/>
        <c:majorTickMark val="out"/>
        <c:minorTickMark val="none"/>
        <c:tickLblPos val="nextTo"/>
        <c:spPr>
          <a:ln w="3169">
            <a:solidFill>
              <a:schemeClr val="tx1"/>
            </a:solidFill>
            <a:prstDash val="solid"/>
          </a:ln>
        </c:spPr>
        <c:txPr>
          <a:bodyPr rot="-180000" vert="horz"/>
          <a:lstStyle/>
          <a:p>
            <a:pPr>
              <a:defRPr sz="194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uk-UA"/>
          </a:p>
        </c:txPr>
        <c:crossAx val="359839904"/>
        <c:crossesAt val="0"/>
        <c:auto val="0"/>
        <c:lblAlgn val="ctr"/>
        <c:lblOffset val="100"/>
        <c:tickLblSkip val="1"/>
        <c:tickMarkSkip val="1"/>
        <c:noMultiLvlLbl val="0"/>
      </c:catAx>
      <c:valAx>
        <c:axId val="359839904"/>
        <c:scaling>
          <c:orientation val="minMax"/>
          <c:max val="40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6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9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359839344"/>
        <c:crosses val="autoZero"/>
        <c:crossBetween val="between"/>
        <c:majorUnit val="1000"/>
        <c:minorUnit val="500"/>
      </c:valAx>
      <c:spPr>
        <a:noFill/>
        <a:ln w="2538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7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depthPercent val="100"/>
      <c:rAngAx val="1"/>
    </c:view3D>
    <c:floor>
      <c:thickness val="0"/>
    </c:floor>
    <c:sideWall>
      <c:thickness val="0"/>
    </c:sideWall>
    <c:backWall>
      <c:thickness val="0"/>
      <c:spPr>
        <a:scene3d>
          <a:camera prst="orthographicFront"/>
          <a:lightRig rig="threePt" dir="t"/>
        </a:scene3d>
        <a:sp3d/>
      </c:spPr>
    </c:backWall>
    <c:plotArea>
      <c:layout>
        <c:manualLayout>
          <c:layoutTarget val="inner"/>
          <c:xMode val="edge"/>
          <c:yMode val="edge"/>
          <c:x val="0.15782560713874652"/>
          <c:y val="4.4943659151039858E-2"/>
          <c:w val="0.78334854046949864"/>
          <c:h val="0.81509463788509451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8"/>
        <c:gapDepth val="260"/>
        <c:shape val="box"/>
        <c:axId val="359841584"/>
        <c:axId val="359842144"/>
        <c:axId val="0"/>
      </c:bar3DChart>
      <c:catAx>
        <c:axId val="359841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397" b="1"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359842144"/>
        <c:crosses val="autoZero"/>
        <c:auto val="1"/>
        <c:lblAlgn val="ctr"/>
        <c:lblOffset val="100"/>
        <c:noMultiLvlLbl val="0"/>
      </c:catAx>
      <c:valAx>
        <c:axId val="359842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120000"/>
          <a:lstStyle/>
          <a:p>
            <a:pPr>
              <a:defRPr sz="1397" b="1"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359841584"/>
        <c:crosses val="autoZero"/>
        <c:crossBetween val="between"/>
      </c:valAx>
      <c:spPr>
        <a:noFill/>
        <a:ln w="25381">
          <a:noFill/>
        </a:ln>
      </c:spPr>
    </c:plotArea>
    <c:legend>
      <c:legendPos val="r"/>
      <c:layout>
        <c:manualLayout>
          <c:xMode val="edge"/>
          <c:yMode val="edge"/>
          <c:x val="0.88255412381897758"/>
          <c:y val="0.37857430691323085"/>
          <c:w val="0.10764598733603856"/>
          <c:h val="0.20634919496110823"/>
        </c:manualLayout>
      </c:layout>
      <c:overlay val="0"/>
      <c:txPr>
        <a:bodyPr/>
        <a:lstStyle/>
        <a:p>
          <a:pPr>
            <a:defRPr sz="1996" b="1"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797"/>
      </a:pPr>
      <a:endParaRPr lang="uk-UA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399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r>
              <a:rPr lang="ru-RU" sz="1399" i="0">
                <a:latin typeface="Times New Roman" pitchFamily="18" charset="0"/>
                <a:cs typeface="Times New Roman" pitchFamily="18" charset="0"/>
              </a:rPr>
              <a:t>Питома вага злоякісних новоутворень виявлених вперше ІV ст.</a:t>
            </a:r>
          </a:p>
        </c:rich>
      </c:tx>
      <c:layout>
        <c:manualLayout>
          <c:xMode val="edge"/>
          <c:yMode val="edge"/>
          <c:x val="0.18529853269986868"/>
          <c:y val="0"/>
        </c:manualLayout>
      </c:layout>
      <c:overlay val="0"/>
      <c:spPr>
        <a:noFill/>
        <a:ln w="21864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505995069945618"/>
          <c:y val="0.29926501470760203"/>
          <c:w val="0.81087099845317445"/>
          <c:h val="0.51071645179617742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Sheet1!$A$2</c:f>
              <c:strCache>
                <c:ptCount val="1"/>
                <c:pt idx="0">
                  <c:v>Україна 2020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99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19.899999999999999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Область 2022</c:v>
                </c:pt>
              </c:strCache>
            </c:strRef>
          </c:tx>
          <c:spPr>
            <a:solidFill>
              <a:srgbClr val="008000"/>
            </a:solidFill>
            <a:ln w="21864">
              <a:noFill/>
            </a:ln>
          </c:spPr>
          <c:invertIfNegative val="0"/>
          <c:dLbls>
            <c:dLbl>
              <c:idx val="0"/>
              <c:layout>
                <c:manualLayout>
                  <c:x val="-4.1758792995862885E-3"/>
                  <c:y val="-1.17901462262395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 w="21864">
                <a:noFill/>
              </a:ln>
            </c:spPr>
            <c:txPr>
              <a:bodyPr/>
              <a:lstStyle/>
              <a:p>
                <a:pPr>
                  <a:defRPr sz="1599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Sheet1!$B$3</c:f>
              <c:numCache>
                <c:formatCode>0.0</c:formatCode>
                <c:ptCount val="1"/>
                <c:pt idx="0">
                  <c:v>22.8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FF00"/>
            </a:solidFill>
            <a:ln w="21864">
              <a:noFill/>
            </a:ln>
          </c:spPr>
          <c:invertIfNegative val="0"/>
          <c:dLbls>
            <c:numFmt formatCode="0.0" sourceLinked="0"/>
            <c:spPr>
              <a:noFill/>
              <a:ln w="21864">
                <a:noFill/>
              </a:ln>
            </c:spPr>
            <c:txPr>
              <a:bodyPr/>
              <a:lstStyle/>
              <a:p>
                <a:pPr>
                  <a:defRPr sz="1599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Sheet1!$B$4</c:f>
              <c:numCache>
                <c:formatCode>General</c:formatCode>
                <c:ptCount val="1"/>
                <c:pt idx="0">
                  <c:v>20.3</c:v>
                </c:pt>
              </c:numCache>
            </c:numRef>
          </c:val>
        </c:ser>
        <c:ser>
          <c:idx val="2"/>
          <c:order val="3"/>
          <c:tx>
            <c:strRef>
              <c:f>Sheet1!$A$5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B0F0"/>
            </a:solidFill>
            <a:ln w="21864">
              <a:noFill/>
            </a:ln>
          </c:spPr>
          <c:invertIfNegative val="0"/>
          <c:dLbls>
            <c:dLbl>
              <c:idx val="0"/>
              <c:layout>
                <c:manualLayout>
                  <c:x val="2.1994368326129787E-2"/>
                  <c:y val="-1.5024114173228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1864">
                <a:noFill/>
              </a:ln>
            </c:spPr>
            <c:txPr>
              <a:bodyPr/>
              <a:lstStyle/>
              <a:p>
                <a:pPr>
                  <a:defRPr sz="1599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</c:f>
              <c:numCache>
                <c:formatCode>General</c:formatCode>
                <c:ptCount val="1"/>
              </c:numCache>
            </c:numRef>
          </c:cat>
          <c:val>
            <c:numRef>
              <c:f>Sheet1!$B$5</c:f>
              <c:numCache>
                <c:formatCode>General</c:formatCode>
                <c:ptCount val="1"/>
                <c:pt idx="0">
                  <c:v>22.3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"/>
        <c:overlap val="-20"/>
        <c:axId val="359846064"/>
        <c:axId val="359846624"/>
      </c:barChart>
      <c:catAx>
        <c:axId val="3598460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73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uk-UA"/>
          </a:p>
        </c:txPr>
        <c:crossAx val="3598466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9846624"/>
        <c:scaling>
          <c:orientation val="minMax"/>
          <c:max val="25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8199">
            <a:solidFill>
              <a:schemeClr val="tx1"/>
            </a:solidFill>
          </a:ln>
        </c:spPr>
        <c:txPr>
          <a:bodyPr rot="0" vert="horz"/>
          <a:lstStyle/>
          <a:p>
            <a:pPr>
              <a:defRPr sz="1199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359846064"/>
        <c:crosses val="autoZero"/>
        <c:crossBetween val="between"/>
        <c:majorUnit val="5"/>
        <c:minorUnit val="2"/>
      </c:valAx>
      <c:spPr>
        <a:noFill/>
        <a:ln w="253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9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r>
              <a:rPr lang="ru-RU" sz="1600" i="0" dirty="0" err="1" smtClean="0">
                <a:latin typeface="Times New Roman" pitchFamily="18" charset="0"/>
                <a:cs typeface="Times New Roman" pitchFamily="18" charset="0"/>
              </a:rPr>
              <a:t>Захворюваність</a:t>
            </a:r>
            <a:r>
              <a:rPr lang="ru-RU" sz="1600" i="0" dirty="0" smtClean="0">
                <a:latin typeface="Times New Roman" pitchFamily="18" charset="0"/>
                <a:cs typeface="Times New Roman" pitchFamily="18" charset="0"/>
              </a:rPr>
              <a:t> на 100 </a:t>
            </a:r>
            <a:r>
              <a:rPr lang="ru-RU" sz="1600" i="0" dirty="0" err="1" smtClean="0">
                <a:latin typeface="Times New Roman" pitchFamily="18" charset="0"/>
                <a:cs typeface="Times New Roman" pitchFamily="18" charset="0"/>
              </a:rPr>
              <a:t>тис.населення</a:t>
            </a:r>
            <a:endParaRPr lang="ru-RU" sz="1600" i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1.2347508651609192E-2"/>
          <c:y val="0.11105464307066934"/>
        </c:manualLayout>
      </c:layout>
      <c:overlay val="0"/>
      <c:spPr>
        <a:noFill/>
        <a:ln w="21864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791878283365348E-2"/>
          <c:y val="0.29581550579449062"/>
          <c:w val="0.61374013998444621"/>
          <c:h val="0.50818440546732502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Sheet1!$A$1</c:f>
              <c:strCache>
                <c:ptCount val="1"/>
                <c:pt idx="0">
                  <c:v>Україна 2021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99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Sheet1!$B$1</c:f>
              <c:numCache>
                <c:formatCode>General</c:formatCode>
                <c:ptCount val="1"/>
                <c:pt idx="0">
                  <c:v>311.10000000000002</c:v>
                </c:pt>
              </c:numCache>
            </c:numRef>
          </c:val>
        </c:ser>
        <c:ser>
          <c:idx val="0"/>
          <c:order val="1"/>
          <c:tx>
            <c:strRef>
              <c:f>Sheet1!$A$2</c:f>
              <c:strCache>
                <c:ptCount val="1"/>
                <c:pt idx="0">
                  <c:v>Область 2022</c:v>
                </c:pt>
              </c:strCache>
            </c:strRef>
          </c:tx>
          <c:spPr>
            <a:solidFill>
              <a:srgbClr val="008000"/>
            </a:solidFill>
            <a:ln w="21864">
              <a:noFill/>
            </a:ln>
          </c:spPr>
          <c:invertIfNegative val="0"/>
          <c:dLbls>
            <c:dLbl>
              <c:idx val="0"/>
              <c:layout>
                <c:manualLayout>
                  <c:x val="6.5093194773230825E-3"/>
                  <c:y val="6.563689269131264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 w="21864">
                <a:noFill/>
              </a:ln>
            </c:spPr>
            <c:txPr>
              <a:bodyPr/>
              <a:lstStyle/>
              <a:p>
                <a:pPr>
                  <a:defRPr sz="1599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Sheet1!$B$2:$B$2</c:f>
              <c:numCache>
                <c:formatCode>0.00</c:formatCode>
                <c:ptCount val="1"/>
                <c:pt idx="0">
                  <c:v>396.1</c:v>
                </c:pt>
              </c:numCache>
            </c:numRef>
          </c:val>
        </c:ser>
        <c:ser>
          <c:idx val="1"/>
          <c:order val="2"/>
          <c:tx>
            <c:strRef>
              <c:f>Sheet1!$A$3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FF00"/>
            </a:solidFill>
            <a:ln w="21864">
              <a:noFill/>
            </a:ln>
          </c:spPr>
          <c:invertIfNegative val="0"/>
          <c:dLbls>
            <c:numFmt formatCode="0.0" sourceLinked="0"/>
            <c:spPr>
              <a:noFill/>
              <a:ln w="21864">
                <a:noFill/>
              </a:ln>
            </c:spPr>
            <c:txPr>
              <a:bodyPr/>
              <a:lstStyle/>
              <a:p>
                <a:pPr>
                  <a:defRPr sz="1599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Sheet1!$B$3:$B$3</c:f>
              <c:numCache>
                <c:formatCode>General</c:formatCode>
                <c:ptCount val="1"/>
                <c:pt idx="0">
                  <c:v>444</c:v>
                </c:pt>
              </c:numCache>
            </c:numRef>
          </c:val>
        </c:ser>
        <c:ser>
          <c:idx val="2"/>
          <c:order val="3"/>
          <c:tx>
            <c:strRef>
              <c:f>Sheet1!$A$4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B0F0"/>
            </a:solidFill>
            <a:ln w="21864">
              <a:noFill/>
            </a:ln>
          </c:spPr>
          <c:invertIfNegative val="0"/>
          <c:dLbls>
            <c:dLbl>
              <c:idx val="0"/>
              <c:layout>
                <c:manualLayout>
                  <c:x val="1.1464936731739591E-2"/>
                  <c:y val="-3.373138792989838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 w="21864">
                <a:noFill/>
              </a:ln>
            </c:spPr>
            <c:txPr>
              <a:bodyPr/>
              <a:lstStyle/>
              <a:p>
                <a:pPr>
                  <a:defRPr sz="1599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Sheet1!$B$4:$B$4</c:f>
              <c:numCache>
                <c:formatCode>General</c:formatCode>
                <c:ptCount val="1"/>
                <c:pt idx="0">
                  <c:v>431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"/>
        <c:overlap val="-20"/>
        <c:axId val="359601376"/>
        <c:axId val="359601936"/>
      </c:barChart>
      <c:catAx>
        <c:axId val="3596013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73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uk-UA"/>
          </a:p>
        </c:txPr>
        <c:crossAx val="3596019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9601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8199">
            <a:solidFill>
              <a:schemeClr val="tx1"/>
            </a:solidFill>
          </a:ln>
        </c:spPr>
        <c:txPr>
          <a:bodyPr rot="0" vert="horz"/>
          <a:lstStyle/>
          <a:p>
            <a:pPr>
              <a:defRPr sz="1199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359601376"/>
        <c:crosses val="autoZero"/>
        <c:crossBetween val="between"/>
      </c:valAx>
      <c:spPr>
        <a:noFill/>
        <a:ln w="25382">
          <a:noFill/>
        </a:ln>
      </c:spPr>
    </c:plotArea>
    <c:legend>
      <c:legendPos val="r"/>
      <c:layout>
        <c:manualLayout>
          <c:xMode val="edge"/>
          <c:yMode val="edge"/>
          <c:x val="0.74660568394556492"/>
          <c:y val="5.89240351984405E-2"/>
          <c:w val="0.25339431605443508"/>
          <c:h val="0.88816429442925815"/>
        </c:manualLayout>
      </c:layout>
      <c:overlay val="0"/>
      <c:txPr>
        <a:bodyPr/>
        <a:lstStyle/>
        <a:p>
          <a:pPr>
            <a:defRPr sz="1500"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9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7331544294746781E-2"/>
          <c:y val="1.9031635492159458E-3"/>
          <c:w val="0.88438242647715992"/>
          <c:h val="0.9473204649705462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/>
            </a:solidFill>
            <a:ln w="14264">
              <a:solidFill>
                <a:schemeClr val="tx1"/>
              </a:solidFill>
              <a:prstDash val="solid"/>
            </a:ln>
          </c:spPr>
          <c:explosion val="28"/>
          <c:dPt>
            <c:idx val="0"/>
            <c:bubble3D val="0"/>
            <c:spPr>
              <a:solidFill>
                <a:srgbClr val="FFFF00">
                  <a:alpha val="93000"/>
                </a:srgbClr>
              </a:solidFill>
              <a:ln w="28529">
                <a:noFill/>
              </a:ln>
            </c:spPr>
          </c:dPt>
          <c:dPt>
            <c:idx val="1"/>
            <c:bubble3D val="0"/>
            <c:spPr>
              <a:solidFill>
                <a:schemeClr val="accent1">
                  <a:lumMod val="50000"/>
                </a:schemeClr>
              </a:solidFill>
              <a:ln w="28529">
                <a:noFill/>
              </a:ln>
            </c:spPr>
          </c:dPt>
          <c:dLbls>
            <c:dLbl>
              <c:idx val="0"/>
              <c:layout>
                <c:manualLayout>
                  <c:x val="-0.16127644312851055"/>
                  <c:y val="3.8249745798014115E-2"/>
                </c:manualLayout>
              </c:layout>
              <c:numFmt formatCode="0.0" sourceLinked="0"/>
              <c:spPr>
                <a:noFill/>
                <a:ln w="28529">
                  <a:noFill/>
                </a:ln>
              </c:spPr>
              <c:txPr>
                <a:bodyPr/>
                <a:lstStyle/>
                <a:p>
                  <a:pPr>
                    <a:defRPr sz="2396" b="1" i="0" u="none" strike="noStrike" baseline="0">
                      <a:solidFill>
                        <a:srgbClr val="0000FF"/>
                      </a:solidFill>
                      <a:latin typeface="Times New Roman" pitchFamily="18" charset="0"/>
                      <a:ea typeface="Arial"/>
                      <a:cs typeface="Times New Roman" pitchFamily="18" charset="0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0940030158515538"/>
                  <c:y val="-0.13129427526323564"/>
                </c:manualLayout>
              </c:layout>
              <c:spPr>
                <a:noFill/>
                <a:ln w="28529">
                  <a:noFill/>
                </a:ln>
              </c:spPr>
              <c:txPr>
                <a:bodyPr/>
                <a:lstStyle/>
                <a:p>
                  <a:pPr>
                    <a:defRPr sz="2396" b="1" i="0" u="none" strike="noStrike" baseline="0">
                      <a:solidFill>
                        <a:srgbClr val="FFFF00"/>
                      </a:solidFill>
                      <a:latin typeface="Times New Roman" pitchFamily="18" charset="0"/>
                      <a:ea typeface="Arial"/>
                      <a:cs typeface="Times New Roman" pitchFamily="18" charset="0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8529">
                <a:noFill/>
              </a:ln>
            </c:spPr>
            <c:txPr>
              <a:bodyPr/>
              <a:lstStyle/>
              <a:p>
                <a:pPr>
                  <a:defRPr sz="2396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Sheet1!$B$1:$C$1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39.799999999999997</c:v>
                </c:pt>
                <c:pt idx="1">
                  <c:v>51.9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58">
          <a:noFill/>
        </a:ln>
      </c:spPr>
    </c:plotArea>
    <c:legend>
      <c:legendPos val="b"/>
      <c:layout>
        <c:manualLayout>
          <c:xMode val="edge"/>
          <c:yMode val="edge"/>
          <c:x val="4.4300762442106449E-2"/>
          <c:y val="0.73829060218959852"/>
          <c:w val="0.50008364633869662"/>
          <c:h val="0.25754452686417789"/>
        </c:manualLayout>
      </c:layout>
      <c:overlay val="0"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89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461563395620104E-2"/>
          <c:y val="0"/>
          <c:w val="0.9212985907113671"/>
          <c:h val="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/>
            </a:solidFill>
            <a:ln w="27149">
              <a:noFill/>
            </a:ln>
          </c:spPr>
          <c:explosion val="17"/>
          <c:dPt>
            <c:idx val="0"/>
            <c:bubble3D val="0"/>
            <c:spPr>
              <a:solidFill>
                <a:srgbClr val="FFFF00">
                  <a:alpha val="86000"/>
                </a:srgbClr>
              </a:solidFill>
              <a:ln w="27149">
                <a:noFill/>
              </a:ln>
            </c:spPr>
          </c:dPt>
          <c:dPt>
            <c:idx val="1"/>
            <c:bubble3D val="0"/>
            <c:spPr>
              <a:solidFill>
                <a:schemeClr val="accent1">
                  <a:lumMod val="50000"/>
                </a:schemeClr>
              </a:solidFill>
              <a:ln w="27149">
                <a:noFill/>
              </a:ln>
            </c:spPr>
          </c:dPt>
          <c:dLbls>
            <c:dLbl>
              <c:idx val="0"/>
              <c:layout>
                <c:manualLayout>
                  <c:x val="-0.16778163717897607"/>
                  <c:y val="4.112480655344419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3382957537258967"/>
                  <c:y val="-0.29923524055941753"/>
                </c:manualLayout>
              </c:layout>
              <c:spPr>
                <a:noFill/>
                <a:ln w="27149">
                  <a:noFill/>
                </a:ln>
              </c:spPr>
              <c:txPr>
                <a:bodyPr/>
                <a:lstStyle/>
                <a:p>
                  <a:pPr>
                    <a:defRPr sz="2398" b="1" i="0" u="none" strike="noStrike" baseline="0">
                      <a:solidFill>
                        <a:srgbClr val="FFFF00"/>
                      </a:solidFill>
                      <a:latin typeface="Times New Roman" pitchFamily="18" charset="0"/>
                      <a:ea typeface="Arial"/>
                      <a:cs typeface="Times New Roman" pitchFamily="18" charset="0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7149">
                <a:noFill/>
              </a:ln>
            </c:spPr>
            <c:txPr>
              <a:bodyPr/>
              <a:lstStyle/>
              <a:p>
                <a:pPr>
                  <a:defRPr sz="2398" b="1" i="0" u="none" strike="noStrike" baseline="0">
                    <a:solidFill>
                      <a:srgbClr val="0000FF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Sheet1!$B$1:$C$1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731</c:v>
                </c:pt>
                <c:pt idx="1">
                  <c:v>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8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90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996" b="1" i="0" u="none" strike="noStrike" baseline="0">
                <a:solidFill>
                  <a:srgbClr val="000000"/>
                </a:solidFill>
                <a:latin typeface="Times New Roman" pitchFamily="18" charset="0"/>
                <a:ea typeface="Garamond"/>
                <a:cs typeface="Times New Roman" pitchFamily="18" charset="0"/>
              </a:defRPr>
            </a:pPr>
            <a:r>
              <a:rPr lang="ru-RU" sz="1996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996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1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96" dirty="0">
                <a:latin typeface="Times New Roman" pitchFamily="18" charset="0"/>
                <a:cs typeface="Times New Roman" pitchFamily="18" charset="0"/>
              </a:rPr>
              <a:t>(все населення)</a:t>
            </a:r>
          </a:p>
        </c:rich>
      </c:tx>
      <c:layout>
        <c:manualLayout>
          <c:xMode val="edge"/>
          <c:yMode val="edge"/>
          <c:x val="0.27336263372258013"/>
          <c:y val="0"/>
        </c:manualLayout>
      </c:layout>
      <c:overlay val="0"/>
      <c:spPr>
        <a:noFill/>
        <a:ln w="21343">
          <a:noFill/>
        </a:ln>
      </c:spPr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408775168128366E-2"/>
          <c:y val="0.13710766140663896"/>
          <c:w val="0.91037595321363396"/>
          <c:h val="0.5183180063678019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333333"/>
            </a:solidFill>
            <a:ln w="21343">
              <a:noFill/>
            </a:ln>
            <a:effectLst>
              <a:outerShdw blurRad="50800" dist="88900" dir="1800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 w="152400" h="50800" prst="softRound"/>
            </a:sp3d>
          </c:spPr>
          <c:explosion val="23"/>
          <c:dPt>
            <c:idx val="0"/>
            <c:bubble3D val="0"/>
            <c:explosion val="0"/>
            <c:spPr>
              <a:solidFill>
                <a:srgbClr val="92D050"/>
              </a:solidFill>
              <a:ln w="21343">
                <a:noFill/>
              </a:ln>
              <a:effectLst>
                <a:outerShdw blurRad="50800" dist="88900" dir="1800000" algn="ctr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 w="152400" h="50800" prst="softRound"/>
              </a:sp3d>
            </c:spPr>
          </c:dPt>
          <c:dPt>
            <c:idx val="1"/>
            <c:bubble3D val="0"/>
            <c:spPr>
              <a:solidFill>
                <a:srgbClr val="00B0F0"/>
              </a:solidFill>
              <a:ln w="21343">
                <a:noFill/>
              </a:ln>
              <a:effectLst>
                <a:outerShdw blurRad="50800" dist="88900" dir="1800000" algn="ctr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 w="152400" h="50800" prst="softRound"/>
              </a:sp3d>
            </c:spPr>
          </c:dPt>
          <c:dPt>
            <c:idx val="2"/>
            <c:bubble3D val="0"/>
            <c:spPr>
              <a:gradFill rotWithShape="0">
                <a:gsLst>
                  <a:gs pos="0">
                    <a:srgbClr val="FFFF00"/>
                  </a:gs>
                  <a:gs pos="100000">
                    <a:srgbClr val="FFFF00"/>
                  </a:gs>
                </a:gsLst>
                <a:lin ang="5400000" scaled="1"/>
              </a:gradFill>
              <a:ln w="21343">
                <a:noFill/>
              </a:ln>
              <a:effectLst>
                <a:outerShdw blurRad="50800" dist="88900" dir="1800000" algn="ctr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 w="152400" h="50800" prst="softRound"/>
              </a:sp3d>
            </c:spPr>
          </c:dPt>
          <c:dLbls>
            <c:dLbl>
              <c:idx val="0"/>
              <c:layout>
                <c:manualLayout>
                  <c:x val="-0.23501367901329323"/>
                  <c:y val="0.1263890307326988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918262214919567E-2"/>
                  <c:y val="-9.68258845035768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2653112543589548"/>
                  <c:y val="-4.1056767958102924E-2"/>
                </c:manualLayout>
              </c:layout>
              <c:numFmt formatCode="0.0" sourceLinked="0"/>
              <c:spPr>
                <a:noFill/>
                <a:ln w="21343">
                  <a:noFill/>
                </a:ln>
              </c:spPr>
              <c:txPr>
                <a:bodyPr/>
                <a:lstStyle/>
                <a:p>
                  <a:pPr>
                    <a:defRPr sz="2018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Mode val="edge"/>
                  <c:yMode val="edge"/>
                  <c:x val="0.11071428571428572"/>
                  <c:y val="0.12811387900355836"/>
                </c:manualLayout>
              </c:layout>
              <c:numFmt formatCode="General" sourceLinked="0"/>
              <c:spPr>
                <a:noFill/>
                <a:ln w="21343">
                  <a:noFill/>
                </a:ln>
              </c:spPr>
              <c:txPr>
                <a:bodyPr/>
                <a:lstStyle/>
                <a:p>
                  <a:pPr>
                    <a:defRPr sz="1853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Mode val="edge"/>
                  <c:yMode val="edge"/>
                  <c:x val="0.17142857142857137"/>
                  <c:y val="8.8967971530249351E-2"/>
                </c:manualLayout>
              </c:layout>
              <c:numFmt formatCode="General" sourceLinked="0"/>
              <c:spPr>
                <a:noFill/>
                <a:ln w="21343">
                  <a:noFill/>
                </a:ln>
              </c:spPr>
              <c:txPr>
                <a:bodyPr/>
                <a:lstStyle/>
                <a:p>
                  <a:pPr>
                    <a:defRPr sz="1853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28928571428571431"/>
                  <c:y val="0.10498220640569406"/>
                </c:manualLayout>
              </c:layout>
              <c:numFmt formatCode="General" sourceLinked="0"/>
              <c:spPr>
                <a:noFill/>
                <a:ln w="21343">
                  <a:noFill/>
                </a:ln>
              </c:spPr>
              <c:txPr>
                <a:bodyPr/>
                <a:lstStyle/>
                <a:p>
                  <a:pPr>
                    <a:defRPr sz="1853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35000000000000031"/>
                  <c:y val="0.10498220640569406"/>
                </c:manualLayout>
              </c:layout>
              <c:numFmt formatCode="General" sourceLinked="0"/>
              <c:spPr>
                <a:noFill/>
                <a:ln w="21343">
                  <a:noFill/>
                </a:ln>
              </c:spPr>
              <c:txPr>
                <a:bodyPr/>
                <a:lstStyle/>
                <a:p>
                  <a:pPr>
                    <a:defRPr sz="1853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35000000000000031"/>
                  <c:y val="0.16014234875444841"/>
                </c:manualLayout>
              </c:layout>
              <c:numFmt formatCode="General" sourceLinked="0"/>
              <c:spPr>
                <a:noFill/>
                <a:ln w="21343">
                  <a:noFill/>
                </a:ln>
              </c:spPr>
              <c:txPr>
                <a:bodyPr/>
                <a:lstStyle/>
                <a:p>
                  <a:pPr>
                    <a:defRPr sz="1853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 w="21343">
                <a:noFill/>
              </a:ln>
            </c:spPr>
            <c:txPr>
              <a:bodyPr/>
              <a:lstStyle/>
              <a:p>
                <a:pPr>
                  <a:defRPr sz="2018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хв. системи кровообігу</c:v>
                </c:pt>
                <c:pt idx="1">
                  <c:v>хв. органів дихання</c:v>
                </c:pt>
                <c:pt idx="2">
                  <c:v>злоякісні новоутворення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59.7</c:v>
                </c:pt>
                <c:pt idx="1">
                  <c:v>17.3</c:v>
                </c:pt>
                <c:pt idx="2">
                  <c:v>12.5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7">
          <a:noFill/>
        </a:ln>
      </c:spPr>
    </c:plotArea>
    <c:legend>
      <c:legendPos val="b"/>
      <c:layout>
        <c:manualLayout>
          <c:xMode val="edge"/>
          <c:yMode val="edge"/>
          <c:x val="3.4252319978832622E-2"/>
          <c:y val="0.66278596246235921"/>
          <c:w val="0.92828869433843364"/>
          <c:h val="0.30736630158562628"/>
        </c:manualLayout>
      </c:layout>
      <c:overlay val="0"/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49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uk-UA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701494855905371E-2"/>
          <c:y val="0"/>
          <c:w val="0.9212985907113671"/>
          <c:h val="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/>
            </a:solidFill>
            <a:ln w="27149">
              <a:noFill/>
            </a:ln>
          </c:spPr>
          <c:explosion val="17"/>
          <c:dPt>
            <c:idx val="0"/>
            <c:bubble3D val="0"/>
            <c:spPr>
              <a:solidFill>
                <a:srgbClr val="FFFF00">
                  <a:alpha val="86000"/>
                </a:srgbClr>
              </a:solidFill>
              <a:ln w="27149">
                <a:noFill/>
              </a:ln>
            </c:spPr>
          </c:dPt>
          <c:dPt>
            <c:idx val="1"/>
            <c:bubble3D val="0"/>
            <c:spPr>
              <a:solidFill>
                <a:schemeClr val="accent1">
                  <a:lumMod val="50000"/>
                </a:schemeClr>
              </a:solidFill>
              <a:ln w="27149">
                <a:noFill/>
              </a:ln>
            </c:spPr>
          </c:dPt>
          <c:dLbls>
            <c:dLbl>
              <c:idx val="0"/>
              <c:layout>
                <c:manualLayout>
                  <c:x val="-0.13533252430544354"/>
                  <c:y val="-1.0180904411567402E-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4803058705979683"/>
                  <c:y val="-0.23974241760567727"/>
                </c:manualLayout>
              </c:layout>
              <c:spPr>
                <a:noFill/>
                <a:ln w="27149">
                  <a:noFill/>
                </a:ln>
              </c:spPr>
              <c:txPr>
                <a:bodyPr/>
                <a:lstStyle/>
                <a:p>
                  <a:pPr>
                    <a:defRPr sz="2398" b="1" i="0" u="none" strike="noStrike" baseline="0">
                      <a:solidFill>
                        <a:srgbClr val="FFFF00"/>
                      </a:solidFill>
                      <a:latin typeface="Times New Roman" pitchFamily="18" charset="0"/>
                      <a:ea typeface="Arial"/>
                      <a:cs typeface="Times New Roman" pitchFamily="18" charset="0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7149">
                <a:noFill/>
              </a:ln>
            </c:spPr>
            <c:txPr>
              <a:bodyPr/>
              <a:lstStyle/>
              <a:p>
                <a:pPr>
                  <a:defRPr sz="2398" b="1" i="0" u="none" strike="noStrike" baseline="0">
                    <a:solidFill>
                      <a:srgbClr val="0000FF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Sheet1!$B$1:$C$1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532</c:v>
                </c:pt>
                <c:pt idx="1">
                  <c:v>675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8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90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701468904419772E-2"/>
          <c:y val="0"/>
          <c:w val="0.9212985907113671"/>
          <c:h val="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/>
            </a:solidFill>
            <a:ln w="27149">
              <a:noFill/>
            </a:ln>
          </c:spPr>
          <c:explosion val="17"/>
          <c:dPt>
            <c:idx val="0"/>
            <c:bubble3D val="0"/>
            <c:spPr>
              <a:solidFill>
                <a:srgbClr val="FFFF00">
                  <a:alpha val="86000"/>
                </a:srgbClr>
              </a:solidFill>
              <a:ln w="27149">
                <a:noFill/>
              </a:ln>
            </c:spPr>
          </c:dPt>
          <c:dPt>
            <c:idx val="1"/>
            <c:bubble3D val="0"/>
            <c:spPr>
              <a:solidFill>
                <a:schemeClr val="accent1">
                  <a:lumMod val="50000"/>
                </a:schemeClr>
              </a:solidFill>
              <a:ln w="27149">
                <a:noFill/>
              </a:ln>
            </c:spPr>
          </c:dPt>
          <c:dLbls>
            <c:dLbl>
              <c:idx val="0"/>
              <c:layout>
                <c:manualLayout>
                  <c:x val="-0.20109957954680616"/>
                  <c:y val="-0.3116140842112024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8565748572254751"/>
                  <c:y val="-1.6966011559489534E-2"/>
                </c:manualLayout>
              </c:layout>
              <c:spPr>
                <a:noFill/>
                <a:ln w="27149">
                  <a:noFill/>
                </a:ln>
              </c:spPr>
              <c:txPr>
                <a:bodyPr/>
                <a:lstStyle/>
                <a:p>
                  <a:pPr>
                    <a:defRPr sz="2398" b="1" i="0" u="none" strike="noStrike" baseline="0">
                      <a:solidFill>
                        <a:srgbClr val="FFFF00"/>
                      </a:solidFill>
                      <a:latin typeface="Times New Roman" pitchFamily="18" charset="0"/>
                      <a:ea typeface="Arial"/>
                      <a:cs typeface="Times New Roman" pitchFamily="18" charset="0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7149">
                <a:noFill/>
              </a:ln>
            </c:spPr>
            <c:txPr>
              <a:bodyPr/>
              <a:lstStyle/>
              <a:p>
                <a:pPr>
                  <a:defRPr sz="2398" b="1" i="0" u="none" strike="noStrike" baseline="0">
                    <a:solidFill>
                      <a:srgbClr val="0000FF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Sheet1!$B$1:$C$1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592</c:v>
                </c:pt>
                <c:pt idx="1">
                  <c:v>712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8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90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7627656449228885E-2"/>
          <c:y val="0"/>
          <c:w val="0.9212985907113671"/>
          <c:h val="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/>
            </a:solidFill>
            <a:ln w="27149">
              <a:noFill/>
            </a:ln>
          </c:spPr>
          <c:explosion val="17"/>
          <c:dPt>
            <c:idx val="0"/>
            <c:bubble3D val="0"/>
            <c:spPr>
              <a:solidFill>
                <a:srgbClr val="FFFF00">
                  <a:alpha val="86000"/>
                </a:srgbClr>
              </a:solidFill>
              <a:ln w="27149">
                <a:noFill/>
              </a:ln>
            </c:spPr>
          </c:dPt>
          <c:dPt>
            <c:idx val="1"/>
            <c:bubble3D val="0"/>
            <c:spPr>
              <a:solidFill>
                <a:schemeClr val="accent1">
                  <a:lumMod val="50000"/>
                </a:schemeClr>
              </a:solidFill>
              <a:ln w="27149">
                <a:noFill/>
              </a:ln>
            </c:spPr>
          </c:dPt>
          <c:dLbls>
            <c:dLbl>
              <c:idx val="0"/>
              <c:layout>
                <c:manualLayout>
                  <c:x val="-0.17830649393506764"/>
                  <c:y val="-0.180517134432610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324038741054166"/>
                  <c:y val="6.5538980236417965E-2"/>
                </c:manualLayout>
              </c:layout>
              <c:spPr>
                <a:noFill/>
                <a:ln w="27149">
                  <a:noFill/>
                </a:ln>
              </c:spPr>
              <c:txPr>
                <a:bodyPr/>
                <a:lstStyle/>
                <a:p>
                  <a:pPr>
                    <a:defRPr sz="2398" b="1" i="0" u="none" strike="noStrike" baseline="0">
                      <a:solidFill>
                        <a:srgbClr val="FFFF00"/>
                      </a:solidFill>
                      <a:latin typeface="Times New Roman" pitchFamily="18" charset="0"/>
                      <a:ea typeface="Arial"/>
                      <a:cs typeface="Times New Roman" pitchFamily="18" charset="0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7149">
                <a:noFill/>
              </a:ln>
            </c:spPr>
            <c:txPr>
              <a:bodyPr/>
              <a:lstStyle/>
              <a:p>
                <a:pPr>
                  <a:defRPr sz="2398" b="1" i="0" u="none" strike="noStrike" baseline="0">
                    <a:solidFill>
                      <a:srgbClr val="0000FF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Sheet1!$B$1:$C$1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504</c:v>
                </c:pt>
                <c:pt idx="1">
                  <c:v>566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8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90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7331544294746781E-2"/>
          <c:y val="1.9031635492159458E-3"/>
          <c:w val="0.88438242647715992"/>
          <c:h val="0.9473204649705462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/>
            </a:solidFill>
            <a:ln w="14264">
              <a:solidFill>
                <a:schemeClr val="tx1"/>
              </a:solidFill>
              <a:prstDash val="solid"/>
            </a:ln>
          </c:spPr>
          <c:explosion val="28"/>
          <c:dPt>
            <c:idx val="0"/>
            <c:bubble3D val="0"/>
            <c:spPr>
              <a:solidFill>
                <a:srgbClr val="FFFF00">
                  <a:alpha val="93000"/>
                </a:srgbClr>
              </a:solidFill>
              <a:ln w="28529">
                <a:noFill/>
              </a:ln>
            </c:spPr>
          </c:dPt>
          <c:dPt>
            <c:idx val="1"/>
            <c:bubble3D val="0"/>
            <c:spPr>
              <a:solidFill>
                <a:schemeClr val="accent1">
                  <a:lumMod val="50000"/>
                </a:schemeClr>
              </a:solidFill>
              <a:ln w="28529">
                <a:noFill/>
              </a:ln>
            </c:spPr>
          </c:dPt>
          <c:dLbls>
            <c:dLbl>
              <c:idx val="0"/>
              <c:layout>
                <c:manualLayout>
                  <c:x val="-0.16127644312851055"/>
                  <c:y val="3.8249745798014115E-2"/>
                </c:manualLayout>
              </c:layout>
              <c:numFmt formatCode="0.0" sourceLinked="0"/>
              <c:spPr>
                <a:noFill/>
                <a:ln w="28529">
                  <a:noFill/>
                </a:ln>
              </c:spPr>
              <c:txPr>
                <a:bodyPr/>
                <a:lstStyle/>
                <a:p>
                  <a:pPr>
                    <a:defRPr sz="2396" b="1" i="0" u="none" strike="noStrike" baseline="0">
                      <a:solidFill>
                        <a:srgbClr val="0000FF"/>
                      </a:solidFill>
                      <a:latin typeface="Times New Roman" pitchFamily="18" charset="0"/>
                      <a:ea typeface="Arial"/>
                      <a:cs typeface="Times New Roman" pitchFamily="18" charset="0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0940030158515538"/>
                  <c:y val="-0.13129427526323564"/>
                </c:manualLayout>
              </c:layout>
              <c:spPr>
                <a:noFill/>
                <a:ln w="28529">
                  <a:noFill/>
                </a:ln>
              </c:spPr>
              <c:txPr>
                <a:bodyPr/>
                <a:lstStyle/>
                <a:p>
                  <a:pPr>
                    <a:defRPr sz="2396" b="1" i="0" u="none" strike="noStrike" baseline="0">
                      <a:solidFill>
                        <a:srgbClr val="FFFF00"/>
                      </a:solidFill>
                      <a:latin typeface="Times New Roman" pitchFamily="18" charset="0"/>
                      <a:ea typeface="Arial"/>
                      <a:cs typeface="Times New Roman" pitchFamily="18" charset="0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8529">
                <a:noFill/>
              </a:ln>
            </c:spPr>
            <c:txPr>
              <a:bodyPr/>
              <a:lstStyle/>
              <a:p>
                <a:pPr>
                  <a:defRPr sz="2396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Sheet1!$B$1:$C$1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36.950000000000003</c:v>
                </c:pt>
                <c:pt idx="1">
                  <c:v>43.5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58">
          <a:noFill/>
        </a:ln>
      </c:spPr>
    </c:plotArea>
    <c:legend>
      <c:legendPos val="b"/>
      <c:layout>
        <c:manualLayout>
          <c:xMode val="edge"/>
          <c:yMode val="edge"/>
          <c:x val="4.4300762442106449E-2"/>
          <c:y val="0.73829060218959852"/>
          <c:w val="0.50008364633869662"/>
          <c:h val="0.25754452686417789"/>
        </c:manualLayout>
      </c:layout>
      <c:overlay val="0"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89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54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r>
              <a:rPr lang="ru-RU" sz="1577" dirty="0" err="1" smtClean="0">
                <a:latin typeface="Times New Roman" pitchFamily="18" charset="0"/>
                <a:cs typeface="Times New Roman" pitchFamily="18" charset="0"/>
              </a:rPr>
              <a:t>Доросле</a:t>
            </a:r>
            <a:r>
              <a:rPr lang="ru-RU" sz="157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77" dirty="0" err="1" smtClean="0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1577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1"/>
      <c:spPr>
        <a:noFill/>
        <a:ln w="29679">
          <a:noFill/>
        </a:ln>
      </c:spPr>
    </c:title>
    <c:autoTitleDeleted val="0"/>
    <c:view3D>
      <c:rotX val="20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8.5431176625673635E-2"/>
          <c:y val="0.19324675476518266"/>
          <c:w val="0.85231515286617565"/>
          <c:h val="0.5629780988120285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29679">
              <a:noFill/>
            </a:ln>
          </c:spPr>
          <c:invertIfNegative val="0"/>
          <c:dLbls>
            <c:dLbl>
              <c:idx val="0"/>
              <c:layout>
                <c:manualLayout>
                  <c:x val="1.1863191303846317E-2"/>
                  <c:y val="-2.1357324410458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755895994328735E-3"/>
                  <c:y val="-4.21413852194095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9098510267988928E-3"/>
                  <c:y val="-2.0246015591885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 w="29679">
                <a:noFill/>
              </a:ln>
            </c:spPr>
            <c:txPr>
              <a:bodyPr/>
              <a:lstStyle/>
              <a:p>
                <a:pPr>
                  <a:defRPr sz="1596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новоутворення</c:v>
                </c:pt>
                <c:pt idx="1">
                  <c:v>хв.системи кровообігу</c:v>
                </c:pt>
                <c:pt idx="2">
                  <c:v>хв.кістково- м'язової системи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26.4</c:v>
                </c:pt>
                <c:pt idx="1">
                  <c:v>17.5</c:v>
                </c:pt>
                <c:pt idx="2">
                  <c:v>14.8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FF00"/>
            </a:solidFill>
            <a:ln w="29679">
              <a:noFill/>
            </a:ln>
          </c:spPr>
          <c:invertIfNegative val="0"/>
          <c:dLbls>
            <c:dLbl>
              <c:idx val="0"/>
              <c:layout>
                <c:manualLayout>
                  <c:x val="5.2218698400013822E-2"/>
                  <c:y val="7.6596189387855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3984736200971018E-2"/>
                  <c:y val="-4.6847573805340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3070268590906966E-2"/>
                  <c:y val="-3.3676203697678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9679">
                <a:noFill/>
              </a:ln>
            </c:spPr>
            <c:txPr>
              <a:bodyPr/>
              <a:lstStyle/>
              <a:p>
                <a:pPr>
                  <a:defRPr sz="1596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новоутворення</c:v>
                </c:pt>
                <c:pt idx="1">
                  <c:v>хв.системи кровообігу</c:v>
                </c:pt>
                <c:pt idx="2">
                  <c:v>хв.кістково- м'язової системи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27.7</c:v>
                </c:pt>
                <c:pt idx="1">
                  <c:v>14.4</c:v>
                </c:pt>
                <c:pt idx="2">
                  <c:v>14.1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box"/>
        <c:axId val="359613136"/>
        <c:axId val="359613696"/>
        <c:axId val="0"/>
      </c:bar3DChart>
      <c:catAx>
        <c:axId val="359613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370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kern="0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359613696"/>
        <c:crosses val="autoZero"/>
        <c:auto val="1"/>
        <c:lblAlgn val="ctr"/>
        <c:lblOffset val="100"/>
        <c:tickMarkSkip val="1"/>
        <c:noMultiLvlLbl val="0"/>
      </c:catAx>
      <c:valAx>
        <c:axId val="359613696"/>
        <c:scaling>
          <c:orientation val="minMax"/>
        </c:scaling>
        <c:delete val="0"/>
        <c:axPos val="l"/>
        <c:majorGridlines>
          <c:spPr>
            <a:ln w="14841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70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8" b="0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359613136"/>
        <c:crosses val="autoZero"/>
        <c:crossBetween val="between"/>
      </c:valAx>
      <c:spPr>
        <a:noFill/>
        <a:ln w="2537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28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96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r>
              <a:rPr lang="ru-RU" sz="1597" dirty="0" err="1" smtClean="0">
                <a:latin typeface="Times New Roman" pitchFamily="18" charset="0"/>
                <a:cs typeface="Times New Roman" pitchFamily="18" charset="0"/>
              </a:rPr>
              <a:t>Працездатне</a:t>
            </a:r>
            <a:r>
              <a:rPr lang="ru-RU" sz="15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97" dirty="0" err="1" smtClean="0">
                <a:latin typeface="Times New Roman" pitchFamily="18" charset="0"/>
                <a:cs typeface="Times New Roman" pitchFamily="18" charset="0"/>
              </a:rPr>
              <a:t>населеня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0428949480488491"/>
          <c:y val="0.10541220808937346"/>
        </c:manualLayout>
      </c:layout>
      <c:overlay val="0"/>
      <c:spPr>
        <a:noFill/>
        <a:ln w="21110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6800500847404296"/>
          <c:y val="0.28268992147298638"/>
          <c:w val="0.73199499152595704"/>
          <c:h val="0.540146207819067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21110">
              <a:noFill/>
            </a:ln>
          </c:spPr>
          <c:invertIfNegative val="0"/>
          <c:dLbls>
            <c:dLbl>
              <c:idx val="0"/>
              <c:layout>
                <c:manualLayout>
                  <c:x val="-1.6983936120371506E-2"/>
                  <c:y val="-1.3459704413225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728035568888166E-3"/>
                  <c:y val="-1.3274917800830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6096851906766373E-2"/>
                  <c:y val="-1.7603808469795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 w="2111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І група</c:v>
                </c:pt>
                <c:pt idx="1">
                  <c:v>ІІ група</c:v>
                </c:pt>
                <c:pt idx="2">
                  <c:v>ІІІ група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9.6</c:v>
                </c:pt>
                <c:pt idx="1">
                  <c:v>22.7</c:v>
                </c:pt>
                <c:pt idx="2">
                  <c:v>67.7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FF00"/>
            </a:solidFill>
            <a:ln w="21110">
              <a:noFill/>
            </a:ln>
          </c:spPr>
          <c:invertIfNegative val="0"/>
          <c:dLbls>
            <c:dLbl>
              <c:idx val="0"/>
              <c:layout>
                <c:manualLayout>
                  <c:x val="1.6306015057603325E-2"/>
                  <c:y val="-1.214572348394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9002732092209752E-2"/>
                  <c:y val="-2.7700328808804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7282384985494216E-2"/>
                  <c:y val="-1.1333814151551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" sourceLinked="0"/>
            <c:spPr>
              <a:noFill/>
              <a:ln w="2111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І група</c:v>
                </c:pt>
                <c:pt idx="1">
                  <c:v>ІІ група</c:v>
                </c:pt>
                <c:pt idx="2">
                  <c:v>ІІІ група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6.6</c:v>
                </c:pt>
                <c:pt idx="1">
                  <c:v>27.1</c:v>
                </c:pt>
                <c:pt idx="2">
                  <c:v>66.3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gapDepth val="102"/>
        <c:shape val="box"/>
        <c:axId val="357337424"/>
        <c:axId val="355215216"/>
        <c:axId val="0"/>
      </c:bar3DChart>
      <c:catAx>
        <c:axId val="357337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63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3552152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5215216"/>
        <c:scaling>
          <c:orientation val="minMax"/>
        </c:scaling>
        <c:delete val="0"/>
        <c:axPos val="l"/>
        <c:majorGridlines>
          <c:spPr>
            <a:ln w="10553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63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8" b="0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357337424"/>
        <c:crosses val="autoZero"/>
        <c:crossBetween val="between"/>
      </c:valAx>
      <c:spPr>
        <a:noFill/>
        <a:ln w="2539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593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r>
              <a:rPr lang="ru-RU" sz="1595" dirty="0" err="1" smtClean="0">
                <a:latin typeface="Times New Roman" pitchFamily="18" charset="0"/>
                <a:cs typeface="Times New Roman" pitchFamily="18" charset="0"/>
              </a:rPr>
              <a:t>Реабілітація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9.9462031938490625E-2"/>
          <c:y val="3.4135924498799396E-2"/>
        </c:manualLayout>
      </c:layout>
      <c:overlay val="1"/>
      <c:spPr>
        <a:noFill/>
        <a:ln w="21096">
          <a:noFill/>
        </a:ln>
      </c:spPr>
    </c:title>
    <c:autoTitleDeleted val="0"/>
    <c:view3D>
      <c:rotX val="10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1975276246004027E-2"/>
          <c:y val="0.2016666606936145"/>
          <c:w val="0.92802472375399592"/>
          <c:h val="0.6709393400733261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21096">
              <a:noFill/>
            </a:ln>
          </c:spPr>
          <c:invertIfNegative val="0"/>
          <c:dLbls>
            <c:dLbl>
              <c:idx val="0"/>
              <c:layout>
                <c:manualLayout>
                  <c:x val="-1.6983936120371506E-2"/>
                  <c:y val="-1.3459704413225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728035568888166E-3"/>
                  <c:y val="-1.3274917800830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6096851906766373E-2"/>
                  <c:y val="-1.7603808469795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 w="21096">
                <a:noFill/>
              </a:ln>
            </c:spPr>
            <c:txPr>
              <a:bodyPr/>
              <a:lstStyle/>
              <a:p>
                <a:pPr>
                  <a:defRPr sz="1598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повна</c:v>
                </c:pt>
                <c:pt idx="1">
                  <c:v>часткова</c:v>
                </c:pt>
                <c:pt idx="2">
                  <c:v>сумарна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1.69</c:v>
                </c:pt>
                <c:pt idx="1">
                  <c:v>15.98</c:v>
                </c:pt>
                <c:pt idx="2">
                  <c:v>5.79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FF00"/>
            </a:solidFill>
            <a:ln w="21096">
              <a:noFill/>
            </a:ln>
          </c:spPr>
          <c:invertIfNegative val="0"/>
          <c:dLbls>
            <c:dLbl>
              <c:idx val="0"/>
              <c:layout>
                <c:manualLayout>
                  <c:x val="1.6306015057603325E-2"/>
                  <c:y val="-1.214572348394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5473539952000564E-2"/>
                  <c:y val="-3.5767520525083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7282384985494216E-2"/>
                  <c:y val="-1.1333814151551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" sourceLinked="0"/>
            <c:spPr>
              <a:noFill/>
              <a:ln w="21096">
                <a:noFill/>
              </a:ln>
            </c:spPr>
            <c:txPr>
              <a:bodyPr/>
              <a:lstStyle/>
              <a:p>
                <a:pPr>
                  <a:defRPr sz="1598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повна</c:v>
                </c:pt>
                <c:pt idx="1">
                  <c:v>часткова</c:v>
                </c:pt>
                <c:pt idx="2">
                  <c:v>сумарна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1.94</c:v>
                </c:pt>
                <c:pt idx="1">
                  <c:v>14.76</c:v>
                </c:pt>
                <c:pt idx="2">
                  <c:v>5.42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gapDepth val="102"/>
        <c:shape val="box"/>
        <c:axId val="361256624"/>
        <c:axId val="361257184"/>
        <c:axId val="0"/>
      </c:bar3DChart>
      <c:catAx>
        <c:axId val="361256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63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8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3612571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1257184"/>
        <c:scaling>
          <c:orientation val="minMax"/>
        </c:scaling>
        <c:delete val="0"/>
        <c:axPos val="l"/>
        <c:majorGridlines>
          <c:spPr>
            <a:ln w="10547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63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6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361256624"/>
        <c:crosses val="autoZero"/>
        <c:crossBetween val="between"/>
      </c:valAx>
      <c:spPr>
        <a:noFill/>
        <a:ln w="2538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54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r>
              <a:rPr lang="ru-RU" sz="1577" dirty="0" err="1" smtClean="0">
                <a:latin typeface="Times New Roman" pitchFamily="18" charset="0"/>
                <a:cs typeface="Times New Roman" pitchFamily="18" charset="0"/>
              </a:rPr>
              <a:t>Доросле</a:t>
            </a:r>
            <a:r>
              <a:rPr lang="ru-RU" sz="157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77" dirty="0" err="1" smtClean="0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1577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1"/>
      <c:spPr>
        <a:noFill/>
        <a:ln w="29679">
          <a:noFill/>
        </a:ln>
      </c:spPr>
    </c:title>
    <c:autoTitleDeleted val="0"/>
    <c:view3D>
      <c:rotX val="20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8.5431176625673635E-2"/>
          <c:y val="0.19324675476518266"/>
          <c:w val="0.85231515286617565"/>
          <c:h val="0.5629780988120285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29679">
              <a:noFill/>
            </a:ln>
          </c:spPr>
          <c:invertIfNegative val="0"/>
          <c:dLbls>
            <c:dLbl>
              <c:idx val="0"/>
              <c:layout>
                <c:manualLayout>
                  <c:x val="1.1863191303846317E-2"/>
                  <c:y val="-2.1357324410458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755895994328735E-3"/>
                  <c:y val="-4.21413852194095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9098510267988928E-3"/>
                  <c:y val="-2.0246015591885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 w="29679">
                <a:noFill/>
              </a:ln>
            </c:spPr>
            <c:txPr>
              <a:bodyPr/>
              <a:lstStyle/>
              <a:p>
                <a:pPr>
                  <a:defRPr sz="1596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новоутворення</c:v>
                </c:pt>
                <c:pt idx="1">
                  <c:v>хв.системи кровообігу</c:v>
                </c:pt>
                <c:pt idx="2">
                  <c:v>хв.кістково- м"язової системи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26.9</c:v>
                </c:pt>
                <c:pt idx="1">
                  <c:v>21.1</c:v>
                </c:pt>
                <c:pt idx="2">
                  <c:v>13.5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FF00"/>
            </a:solidFill>
            <a:ln w="29679">
              <a:noFill/>
            </a:ln>
          </c:spPr>
          <c:invertIfNegative val="0"/>
          <c:dLbls>
            <c:dLbl>
              <c:idx val="0"/>
              <c:layout>
                <c:manualLayout>
                  <c:x val="5.2218698400013822E-2"/>
                  <c:y val="7.6596189387855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3984736200971018E-2"/>
                  <c:y val="-4.6847573805340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3070268590906966E-2"/>
                  <c:y val="-3.3676203697678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9679">
                <a:noFill/>
              </a:ln>
            </c:spPr>
            <c:txPr>
              <a:bodyPr/>
              <a:lstStyle/>
              <a:p>
                <a:pPr>
                  <a:defRPr sz="1596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новоутворення</c:v>
                </c:pt>
                <c:pt idx="1">
                  <c:v>хв.системи кровообігу</c:v>
                </c:pt>
                <c:pt idx="2">
                  <c:v>хв.кістково- м"язової системи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26.5</c:v>
                </c:pt>
                <c:pt idx="1">
                  <c:v>17.399999999999999</c:v>
                </c:pt>
                <c:pt idx="2">
                  <c:v>13.2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0"/>
        <c:shape val="box"/>
        <c:axId val="361259984"/>
        <c:axId val="361260544"/>
        <c:axId val="0"/>
      </c:bar3DChart>
      <c:catAx>
        <c:axId val="361259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370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kern="0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361260544"/>
        <c:crosses val="autoZero"/>
        <c:auto val="1"/>
        <c:lblAlgn val="ctr"/>
        <c:lblOffset val="100"/>
        <c:tickMarkSkip val="1"/>
        <c:noMultiLvlLbl val="0"/>
      </c:catAx>
      <c:valAx>
        <c:axId val="361260544"/>
        <c:scaling>
          <c:orientation val="minMax"/>
        </c:scaling>
        <c:delete val="0"/>
        <c:axPos val="l"/>
        <c:majorGridlines>
          <c:spPr>
            <a:ln w="14841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70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8" b="0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361259984"/>
        <c:crosses val="autoZero"/>
        <c:crossBetween val="between"/>
      </c:valAx>
      <c:spPr>
        <a:noFill/>
        <a:ln w="2537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28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96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r>
              <a:rPr lang="ru-RU" sz="1597" dirty="0" err="1" smtClean="0">
                <a:latin typeface="Times New Roman" pitchFamily="18" charset="0"/>
                <a:cs typeface="Times New Roman" pitchFamily="18" charset="0"/>
              </a:rPr>
              <a:t>Працездатне</a:t>
            </a:r>
            <a:r>
              <a:rPr lang="ru-RU" sz="15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97" dirty="0" err="1" smtClean="0">
                <a:latin typeface="Times New Roman" pitchFamily="18" charset="0"/>
                <a:cs typeface="Times New Roman" pitchFamily="18" charset="0"/>
              </a:rPr>
              <a:t>населеня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0428949480488491"/>
          <c:y val="0.10541220808937346"/>
        </c:manualLayout>
      </c:layout>
      <c:overlay val="0"/>
      <c:spPr>
        <a:noFill/>
        <a:ln w="21110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6800500847404296"/>
          <c:y val="0.28268992147298638"/>
          <c:w val="0.73199499152595704"/>
          <c:h val="0.540146207819067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21110">
              <a:noFill/>
            </a:ln>
          </c:spPr>
          <c:invertIfNegative val="0"/>
          <c:dLbls>
            <c:dLbl>
              <c:idx val="0"/>
              <c:layout>
                <c:manualLayout>
                  <c:x val="-1.6983936120371506E-2"/>
                  <c:y val="-1.3459704413225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728035568888166E-3"/>
                  <c:y val="-1.3274917800830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6096851906766373E-2"/>
                  <c:y val="-1.7603808469795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 w="2111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І група</c:v>
                </c:pt>
                <c:pt idx="1">
                  <c:v>ІІ група</c:v>
                </c:pt>
                <c:pt idx="2">
                  <c:v>ІІІ група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11.9</c:v>
                </c:pt>
                <c:pt idx="1">
                  <c:v>28.1</c:v>
                </c:pt>
                <c:pt idx="2">
                  <c:v>60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FF00"/>
            </a:solidFill>
            <a:ln w="21110">
              <a:noFill/>
            </a:ln>
          </c:spPr>
          <c:invertIfNegative val="0"/>
          <c:dLbls>
            <c:dLbl>
              <c:idx val="0"/>
              <c:layout>
                <c:manualLayout>
                  <c:x val="1.6306015057603325E-2"/>
                  <c:y val="-1.214572348394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9002732092209752E-2"/>
                  <c:y val="-2.7700328808804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7282384985494216E-2"/>
                  <c:y val="-1.1333814151551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" sourceLinked="0"/>
            <c:spPr>
              <a:noFill/>
              <a:ln w="2111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І група</c:v>
                </c:pt>
                <c:pt idx="1">
                  <c:v>ІІ група</c:v>
                </c:pt>
                <c:pt idx="2">
                  <c:v>ІІІ група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10.8</c:v>
                </c:pt>
                <c:pt idx="1">
                  <c:v>25.3</c:v>
                </c:pt>
                <c:pt idx="2">
                  <c:v>63.9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gapDepth val="102"/>
        <c:shape val="box"/>
        <c:axId val="361263344"/>
        <c:axId val="361263904"/>
        <c:axId val="0"/>
      </c:bar3DChart>
      <c:catAx>
        <c:axId val="361263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63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3612639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1263904"/>
        <c:scaling>
          <c:orientation val="minMax"/>
        </c:scaling>
        <c:delete val="0"/>
        <c:axPos val="l"/>
        <c:majorGridlines>
          <c:spPr>
            <a:ln w="10553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63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8" b="0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361263344"/>
        <c:crosses val="autoZero"/>
        <c:crossBetween val="between"/>
      </c:valAx>
      <c:spPr>
        <a:noFill/>
        <a:ln w="2539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593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r>
              <a:rPr lang="ru-RU" sz="1595" dirty="0" err="1" smtClean="0">
                <a:latin typeface="Times New Roman" pitchFamily="18" charset="0"/>
                <a:cs typeface="Times New Roman" pitchFamily="18" charset="0"/>
              </a:rPr>
              <a:t>Реабілітація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9.9462031938490625E-2"/>
          <c:y val="3.4135924498799396E-2"/>
        </c:manualLayout>
      </c:layout>
      <c:overlay val="1"/>
      <c:spPr>
        <a:noFill/>
        <a:ln w="21096">
          <a:noFill/>
        </a:ln>
      </c:spPr>
    </c:title>
    <c:autoTitleDeleted val="0"/>
    <c:view3D>
      <c:rotX val="10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1975276246004027E-2"/>
          <c:y val="0.2016666606936145"/>
          <c:w val="0.92802472375399592"/>
          <c:h val="0.6709393400733261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21096">
              <a:noFill/>
            </a:ln>
          </c:spPr>
          <c:invertIfNegative val="0"/>
          <c:dLbls>
            <c:dLbl>
              <c:idx val="0"/>
              <c:layout>
                <c:manualLayout>
                  <c:x val="-1.6983936120371506E-2"/>
                  <c:y val="-1.3459704413225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728035568888166E-3"/>
                  <c:y val="-1.3274917800830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6096851906766373E-2"/>
                  <c:y val="-1.7603808469795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 w="21096">
                <a:noFill/>
              </a:ln>
            </c:spPr>
            <c:txPr>
              <a:bodyPr/>
              <a:lstStyle/>
              <a:p>
                <a:pPr>
                  <a:defRPr sz="1598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повна</c:v>
                </c:pt>
                <c:pt idx="1">
                  <c:v>часткова</c:v>
                </c:pt>
                <c:pt idx="2">
                  <c:v>сумарна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1.69</c:v>
                </c:pt>
                <c:pt idx="1">
                  <c:v>15.98</c:v>
                </c:pt>
                <c:pt idx="2">
                  <c:v>5.79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FF00"/>
            </a:solidFill>
            <a:ln w="21096">
              <a:noFill/>
            </a:ln>
          </c:spPr>
          <c:invertIfNegative val="0"/>
          <c:dLbls>
            <c:dLbl>
              <c:idx val="0"/>
              <c:layout>
                <c:manualLayout>
                  <c:x val="1.6306015057603325E-2"/>
                  <c:y val="-1.214572348394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5473539952000564E-2"/>
                  <c:y val="-3.5767520525083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7282384985494216E-2"/>
                  <c:y val="-1.1333814151551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" sourceLinked="0"/>
            <c:spPr>
              <a:noFill/>
              <a:ln w="21096">
                <a:noFill/>
              </a:ln>
            </c:spPr>
            <c:txPr>
              <a:bodyPr/>
              <a:lstStyle/>
              <a:p>
                <a:pPr>
                  <a:defRPr sz="1598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повна</c:v>
                </c:pt>
                <c:pt idx="1">
                  <c:v>часткова</c:v>
                </c:pt>
                <c:pt idx="2">
                  <c:v>сумарна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1.33</c:v>
                </c:pt>
                <c:pt idx="1">
                  <c:v>18.37</c:v>
                </c:pt>
                <c:pt idx="2">
                  <c:v>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gapDepth val="102"/>
        <c:shape val="box"/>
        <c:axId val="361266704"/>
        <c:axId val="361267264"/>
        <c:axId val="0"/>
      </c:bar3DChart>
      <c:catAx>
        <c:axId val="361266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63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8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3612672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1267264"/>
        <c:scaling>
          <c:orientation val="minMax"/>
        </c:scaling>
        <c:delete val="0"/>
        <c:axPos val="l"/>
        <c:majorGridlines>
          <c:spPr>
            <a:ln w="10547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63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6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361266704"/>
        <c:crosses val="autoZero"/>
        <c:crossBetween val="between"/>
      </c:valAx>
      <c:spPr>
        <a:noFill/>
        <a:ln w="2538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994" b="1" i="0" u="none" strike="noStrike" baseline="0">
                <a:solidFill>
                  <a:srgbClr val="000000"/>
                </a:solidFill>
                <a:latin typeface="Times New Roman" pitchFamily="18" charset="0"/>
                <a:ea typeface="Garamond"/>
                <a:cs typeface="Times New Roman" pitchFamily="18" charset="0"/>
              </a:defRPr>
            </a:pPr>
            <a:r>
              <a:rPr lang="ru-RU" sz="1994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994" dirty="0" err="1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1994" dirty="0">
                <a:latin typeface="Times New Roman" pitchFamily="18" charset="0"/>
                <a:cs typeface="Times New Roman" pitchFamily="18" charset="0"/>
              </a:rPr>
              <a:t> (все населення)</a:t>
            </a:r>
          </a:p>
        </c:rich>
      </c:tx>
      <c:layout>
        <c:manualLayout>
          <c:xMode val="edge"/>
          <c:yMode val="edge"/>
          <c:x val="0.1767237619434453"/>
          <c:y val="0"/>
        </c:manualLayout>
      </c:layout>
      <c:overlay val="0"/>
      <c:spPr>
        <a:noFill/>
        <a:ln w="21324">
          <a:noFill/>
        </a:ln>
      </c:spPr>
    </c:title>
    <c:autoTitleDeleted val="0"/>
    <c:view3D>
      <c:rotX val="30"/>
      <c:rotY val="0"/>
      <c:depthPercent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885368959698163"/>
          <c:y val="0.12157192971824679"/>
          <c:w val="0.83662850592358551"/>
          <c:h val="0.4776165221408152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333333"/>
            </a:solidFill>
            <a:ln w="21324">
              <a:noFill/>
            </a:ln>
          </c:spPr>
          <c:explosion val="12"/>
          <c:dPt>
            <c:idx val="0"/>
            <c:bubble3D val="0"/>
            <c:spPr>
              <a:solidFill>
                <a:srgbClr val="92D050"/>
              </a:solidFill>
              <a:ln w="21324">
                <a:noFill/>
              </a:ln>
            </c:spPr>
          </c:dPt>
          <c:dPt>
            <c:idx val="1"/>
            <c:bubble3D val="0"/>
            <c:spPr>
              <a:solidFill>
                <a:srgbClr val="00B0F0"/>
              </a:solidFill>
              <a:ln w="21324">
                <a:noFill/>
              </a:ln>
            </c:spPr>
          </c:dPt>
          <c:dPt>
            <c:idx val="2"/>
            <c:bubble3D val="0"/>
            <c:spPr>
              <a:gradFill rotWithShape="0">
                <a:gsLst>
                  <a:gs pos="0">
                    <a:srgbClr val="FFFF00"/>
                  </a:gs>
                  <a:gs pos="100000">
                    <a:srgbClr val="FFFF00"/>
                  </a:gs>
                </a:gsLst>
                <a:lin ang="5400000" scaled="1"/>
              </a:gradFill>
              <a:ln w="21324">
                <a:noFill/>
              </a:ln>
            </c:spPr>
          </c:dPt>
          <c:dLbls>
            <c:dLbl>
              <c:idx val="0"/>
              <c:layout>
                <c:manualLayout>
                  <c:x val="-0.21577519963078279"/>
                  <c:y val="0.1026268545919141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6581003446768552E-2"/>
                  <c:y val="-7.844707788279972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2332467702077954"/>
                  <c:y val="-2.4981406382318442E-2"/>
                </c:manualLayout>
              </c:layout>
              <c:numFmt formatCode="0.0" sourceLinked="0"/>
              <c:spPr>
                <a:noFill/>
                <a:ln w="21324">
                  <a:noFill/>
                </a:ln>
              </c:spPr>
              <c:txPr>
                <a:bodyPr/>
                <a:lstStyle/>
                <a:p>
                  <a:pPr>
                    <a:defRPr sz="2018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Mode val="edge"/>
                  <c:yMode val="edge"/>
                  <c:x val="0.11071428571428572"/>
                  <c:y val="0.12811387900355836"/>
                </c:manualLayout>
              </c:layout>
              <c:numFmt formatCode="General" sourceLinked="0"/>
              <c:spPr>
                <a:noFill/>
                <a:ln w="21324">
                  <a:noFill/>
                </a:ln>
              </c:spPr>
              <c:txPr>
                <a:bodyPr/>
                <a:lstStyle/>
                <a:p>
                  <a:pPr>
                    <a:defRPr sz="1853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Mode val="edge"/>
                  <c:yMode val="edge"/>
                  <c:x val="0.17142857142857137"/>
                  <c:y val="8.8967971530249351E-2"/>
                </c:manualLayout>
              </c:layout>
              <c:numFmt formatCode="General" sourceLinked="0"/>
              <c:spPr>
                <a:noFill/>
                <a:ln w="21324">
                  <a:noFill/>
                </a:ln>
              </c:spPr>
              <c:txPr>
                <a:bodyPr/>
                <a:lstStyle/>
                <a:p>
                  <a:pPr>
                    <a:defRPr sz="1853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28928571428571431"/>
                  <c:y val="0.10498220640569406"/>
                </c:manualLayout>
              </c:layout>
              <c:numFmt formatCode="General" sourceLinked="0"/>
              <c:spPr>
                <a:noFill/>
                <a:ln w="21324">
                  <a:noFill/>
                </a:ln>
              </c:spPr>
              <c:txPr>
                <a:bodyPr/>
                <a:lstStyle/>
                <a:p>
                  <a:pPr>
                    <a:defRPr sz="1853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35000000000000031"/>
                  <c:y val="0.10498220640569406"/>
                </c:manualLayout>
              </c:layout>
              <c:numFmt formatCode="General" sourceLinked="0"/>
              <c:spPr>
                <a:noFill/>
                <a:ln w="21324">
                  <a:noFill/>
                </a:ln>
              </c:spPr>
              <c:txPr>
                <a:bodyPr/>
                <a:lstStyle/>
                <a:p>
                  <a:pPr>
                    <a:defRPr sz="1853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35000000000000031"/>
                  <c:y val="0.16014234875444841"/>
                </c:manualLayout>
              </c:layout>
              <c:numFmt formatCode="General" sourceLinked="0"/>
              <c:spPr>
                <a:noFill/>
                <a:ln w="21324">
                  <a:noFill/>
                </a:ln>
              </c:spPr>
              <c:txPr>
                <a:bodyPr/>
                <a:lstStyle/>
                <a:p>
                  <a:pPr>
                    <a:defRPr sz="1853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 w="21324">
                <a:noFill/>
              </a:ln>
            </c:spPr>
            <c:txPr>
              <a:bodyPr/>
              <a:lstStyle/>
              <a:p>
                <a:pPr>
                  <a:defRPr sz="2018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хв. системи кровообігу</c:v>
                </c:pt>
                <c:pt idx="1">
                  <c:v>злоякісні новоутворення</c:v>
                </c:pt>
                <c:pt idx="2">
                  <c:v>хвороби органів дихання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66.7</c:v>
                </c:pt>
                <c:pt idx="1">
                  <c:v>13.8</c:v>
                </c:pt>
                <c:pt idx="2">
                  <c:v>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7">
          <a:noFill/>
        </a:ln>
      </c:spPr>
    </c:plotArea>
    <c:legend>
      <c:legendPos val="b"/>
      <c:layout>
        <c:manualLayout>
          <c:xMode val="edge"/>
          <c:yMode val="edge"/>
          <c:x val="3.2544833598556658E-2"/>
          <c:y val="0.6526731152593902"/>
          <c:w val="0.96376779211742647"/>
          <c:h val="0.27250890231907382"/>
        </c:manualLayout>
      </c:layout>
      <c:overlay val="0"/>
      <c:txPr>
        <a:bodyPr/>
        <a:lstStyle/>
        <a:p>
          <a:pPr>
            <a:defRPr sz="1598"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47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uk-UA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96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r>
              <a:rPr lang="ru-RU" sz="1596" dirty="0">
                <a:latin typeface="Times New Roman" pitchFamily="18" charset="0"/>
                <a:cs typeface="Times New Roman" pitchFamily="18" charset="0"/>
              </a:rPr>
              <a:t>Кількість </a:t>
            </a:r>
            <a:r>
              <a:rPr lang="ru-RU" sz="1596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596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596" dirty="0" err="1" smtClean="0">
                <a:latin typeface="Times New Roman" pitchFamily="18" charset="0"/>
                <a:cs typeface="Times New Roman" pitchFamily="18" charset="0"/>
              </a:rPr>
              <a:t>інвалідністю</a:t>
            </a:r>
            <a:r>
              <a:rPr lang="ru-RU" sz="15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596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96" dirty="0" err="1">
                <a:latin typeface="Times New Roman" pitchFamily="18" charset="0"/>
                <a:cs typeface="Times New Roman" pitchFamily="18" charset="0"/>
              </a:rPr>
              <a:t>абс.ч</a:t>
            </a:r>
            <a:r>
              <a:rPr lang="ru-RU" sz="1596" dirty="0">
                <a:latin typeface="Times New Roman" pitchFamily="18" charset="0"/>
                <a:cs typeface="Times New Roman" pitchFamily="18" charset="0"/>
              </a:rPr>
              <a:t>.)</a:t>
            </a:r>
          </a:p>
        </c:rich>
      </c:tx>
      <c:layout>
        <c:manualLayout>
          <c:xMode val="edge"/>
          <c:yMode val="edge"/>
          <c:x val="3.5455062721912796E-2"/>
          <c:y val="4.7349320027071574E-2"/>
        </c:manualLayout>
      </c:layout>
      <c:overlay val="0"/>
      <c:spPr>
        <a:noFill/>
        <a:ln w="24351">
          <a:noFill/>
        </a:ln>
      </c:spPr>
    </c:title>
    <c:autoTitleDeleted val="0"/>
    <c:view3D>
      <c:rotX val="15"/>
      <c:hPercent val="91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347305389221557"/>
          <c:y val="0.20833333333333356"/>
          <c:w val="0.63072167140714486"/>
          <c:h val="0.733843235277915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24351">
              <a:noFill/>
            </a:ln>
          </c:spPr>
          <c:invertIfNegative val="0"/>
          <c:dLbls>
            <c:dLbl>
              <c:idx val="0"/>
              <c:layout>
                <c:manualLayout>
                  <c:x val="1.9976104542944041E-3"/>
                  <c:y val="-5.47442038275631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Mode val="edge"/>
                  <c:yMode val="edge"/>
                  <c:x val="0.32634730538922246"/>
                  <c:y val="0.367647058823528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Mode val="edge"/>
                  <c:yMode val="edge"/>
                  <c:x val="0.52694610778443118"/>
                  <c:y val="0.196078431372549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4351">
                <a:noFill/>
              </a:ln>
            </c:spPr>
            <c:txPr>
              <a:bodyPr/>
              <a:lstStyle/>
              <a:p>
                <a:pPr>
                  <a:defRPr sz="1598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963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FF00"/>
            </a:solidFill>
            <a:ln w="24351">
              <a:noFill/>
            </a:ln>
          </c:spPr>
          <c:invertIfNegative val="0"/>
          <c:dLbls>
            <c:dLbl>
              <c:idx val="0"/>
              <c:layout>
                <c:manualLayout>
                  <c:x val="3.8546800055517749E-2"/>
                  <c:y val="-5.2475251098531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Mode val="edge"/>
                  <c:yMode val="edge"/>
                  <c:x val="0.41916167664670656"/>
                  <c:y val="0.379901960784314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Mode val="edge"/>
                  <c:yMode val="edge"/>
                  <c:x val="0.62874251497005984"/>
                  <c:y val="0.200980392156863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" sourceLinked="0"/>
            <c:spPr>
              <a:noFill/>
              <a:ln w="24351">
                <a:noFill/>
              </a:ln>
            </c:spPr>
            <c:txPr>
              <a:bodyPr/>
              <a:lstStyle/>
              <a:p>
                <a:pPr>
                  <a:defRPr sz="1598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General</c:formatCode>
                <c:ptCount val="1"/>
                <c:pt idx="0">
                  <c:v>988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6"/>
        <c:gapDepth val="88"/>
        <c:shape val="box"/>
        <c:axId val="361270064"/>
        <c:axId val="361270624"/>
        <c:axId val="0"/>
      </c:bar3DChart>
      <c:catAx>
        <c:axId val="361270064"/>
        <c:scaling>
          <c:orientation val="minMax"/>
        </c:scaling>
        <c:delete val="0"/>
        <c:axPos val="b"/>
        <c:majorGridlines>
          <c:spPr>
            <a:ln w="3043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low"/>
        <c:spPr>
          <a:ln w="30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3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uk-UA"/>
          </a:p>
        </c:txPr>
        <c:crossAx val="3612706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1270624"/>
        <c:scaling>
          <c:orientation val="minMax"/>
          <c:max val="1200"/>
          <c:min val="0"/>
        </c:scaling>
        <c:delete val="0"/>
        <c:axPos val="l"/>
        <c:majorGridlines>
          <c:spPr>
            <a:ln w="12174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0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8" b="0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361270064"/>
        <c:crosses val="autoZero"/>
        <c:crossBetween val="between"/>
        <c:majorUnit val="200"/>
        <c:minorUnit val="10"/>
      </c:valAx>
      <c:spPr>
        <a:noFill/>
        <a:ln w="25361">
          <a:noFill/>
        </a:ln>
      </c:spPr>
    </c:plotArea>
    <c:legend>
      <c:legendPos val="r"/>
      <c:layout>
        <c:manualLayout>
          <c:xMode val="edge"/>
          <c:yMode val="edge"/>
          <c:x val="0.78924725428738884"/>
          <c:y val="0.41383885837799728"/>
          <c:w val="0.202243457431899"/>
          <c:h val="0.1756695118992477"/>
        </c:manualLayout>
      </c:layout>
      <c:overlay val="0"/>
      <c:spPr>
        <a:noFill/>
        <a:ln w="3043">
          <a:solidFill>
            <a:schemeClr val="tx1"/>
          </a:solidFill>
          <a:prstDash val="solid"/>
        </a:ln>
      </c:spPr>
      <c:txPr>
        <a:bodyPr/>
        <a:lstStyle/>
        <a:p>
          <a:pPr>
            <a:defRPr sz="1797" b="1" i="0" u="none" strike="noStrike" baseline="0">
              <a:solidFill>
                <a:schemeClr val="tx1"/>
              </a:solidFill>
              <a:latin typeface="Times New Roman" pitchFamily="18" charset="0"/>
              <a:ea typeface="Arial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6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98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r>
              <a:rPr lang="ru-RU" sz="1598" dirty="0" err="1">
                <a:latin typeface="Times New Roman" pitchFamily="18" charset="0"/>
                <a:cs typeface="Times New Roman" pitchFamily="18" charset="0"/>
              </a:rPr>
              <a:t>Вперше</a:t>
            </a:r>
            <a:r>
              <a:rPr lang="ru-RU" sz="15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98" dirty="0" err="1">
                <a:latin typeface="Times New Roman" pitchFamily="18" charset="0"/>
                <a:cs typeface="Times New Roman" pitchFamily="18" charset="0"/>
              </a:rPr>
              <a:t>визнано</a:t>
            </a:r>
            <a:r>
              <a:rPr lang="ru-RU" sz="15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98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598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598" dirty="0" err="1" smtClean="0">
                <a:latin typeface="Times New Roman" pitchFamily="18" charset="0"/>
                <a:cs typeface="Times New Roman" pitchFamily="18" charset="0"/>
              </a:rPr>
              <a:t>інвалідністю</a:t>
            </a:r>
            <a:r>
              <a:rPr lang="ru-RU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98" dirty="0">
                <a:latin typeface="Times New Roman" pitchFamily="18" charset="0"/>
                <a:cs typeface="Times New Roman" pitchFamily="18" charset="0"/>
              </a:rPr>
              <a:t>
(на 10 тис. </a:t>
            </a:r>
            <a:r>
              <a:rPr lang="ru-RU" sz="1598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598" dirty="0">
                <a:latin typeface="Times New Roman" pitchFamily="18" charset="0"/>
                <a:cs typeface="Times New Roman" pitchFamily="18" charset="0"/>
              </a:rPr>
              <a:t> )</a:t>
            </a:r>
          </a:p>
        </c:rich>
      </c:tx>
      <c:layout>
        <c:manualLayout>
          <c:xMode val="edge"/>
          <c:yMode val="edge"/>
          <c:x val="0.28511183254712724"/>
          <c:y val="1.1902567057166661E-2"/>
        </c:manualLayout>
      </c:layout>
      <c:overlay val="0"/>
      <c:spPr>
        <a:noFill/>
        <a:ln w="27444">
          <a:noFill/>
        </a:ln>
      </c:spPr>
    </c:title>
    <c:autoTitleDeleted val="0"/>
    <c:view3D>
      <c:rotX val="15"/>
      <c:hPercent val="7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0447773550741571"/>
          <c:y val="0.28341526893555252"/>
          <c:w val="0.89483590894705767"/>
          <c:h val="0.6458731700338147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27444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2.0781617422214241E-2"/>
                  <c:y val="-3.4447165200615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Mode val="edge"/>
                  <c:yMode val="edge"/>
                  <c:x val="0.32537313432835863"/>
                  <c:y val="0.410958904109589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Mode val="edge"/>
                  <c:yMode val="edge"/>
                  <c:x val="0.52537313432835819"/>
                  <c:y val="0.219178082191781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 w="27444">
                <a:noFill/>
              </a:ln>
            </c:spPr>
            <c:txPr>
              <a:bodyPr/>
              <a:lstStyle/>
              <a:p>
                <a:pPr>
                  <a:defRPr sz="1512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20.2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FF00"/>
            </a:solidFill>
            <a:ln w="27444">
              <a:noFill/>
            </a:ln>
          </c:spPr>
          <c:invertIfNegative val="0"/>
          <c:dLbls>
            <c:dLbl>
              <c:idx val="0"/>
              <c:layout>
                <c:manualLayout>
                  <c:x val="0.16558886511686705"/>
                  <c:y val="5.132929085797133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Mode val="edge"/>
                  <c:yMode val="edge"/>
                  <c:x val="0.41791044776119401"/>
                  <c:y val="0.424657534246575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Mode val="edge"/>
                  <c:yMode val="edge"/>
                  <c:x val="0.62686567164179252"/>
                  <c:y val="0.224657534246575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" sourceLinked="0"/>
            <c:spPr>
              <a:noFill/>
              <a:ln w="27444">
                <a:noFill/>
              </a:ln>
            </c:spPr>
            <c:txPr>
              <a:bodyPr/>
              <a:lstStyle/>
              <a:p>
                <a:pPr>
                  <a:defRPr sz="1512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0.0</c:formatCode>
                <c:ptCount val="1"/>
                <c:pt idx="0">
                  <c:v>22.5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8"/>
        <c:gapDepth val="44"/>
        <c:shape val="box"/>
        <c:axId val="361990416"/>
        <c:axId val="361990976"/>
        <c:axId val="0"/>
      </c:bar3DChart>
      <c:catAx>
        <c:axId val="361990416"/>
        <c:scaling>
          <c:orientation val="minMax"/>
        </c:scaling>
        <c:delete val="0"/>
        <c:axPos val="b"/>
        <c:majorGridlines>
          <c:spPr>
            <a:ln w="3430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low"/>
        <c:spPr>
          <a:ln w="34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6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uk-UA"/>
          </a:p>
        </c:txPr>
        <c:crossAx val="3619909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1990976"/>
        <c:scaling>
          <c:orientation val="minMax"/>
        </c:scaling>
        <c:delete val="0"/>
        <c:axPos val="l"/>
        <c:majorGridlines>
          <c:spPr>
            <a:ln w="13721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4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89" b="0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361990416"/>
        <c:crosses val="autoZero"/>
        <c:crossBetween val="between"/>
        <c:majorUnit val="1"/>
        <c:minorUnit val="0.5"/>
      </c:valAx>
      <c:spPr>
        <a:noFill/>
        <a:ln w="2538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6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4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2060926762105801E-2"/>
          <c:y val="0.13519406404474674"/>
          <c:w val="0.90745376595938765"/>
          <c:h val="0.7257196520159749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30119">
              <a:noFill/>
            </a:ln>
          </c:spPr>
          <c:invertIfNegative val="0"/>
          <c:dLbls>
            <c:dLbl>
              <c:idx val="0"/>
              <c:layout>
                <c:manualLayout>
                  <c:x val="-1.8809745777039269E-2"/>
                  <c:y val="-2.1357287001278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1838873344380414E-3"/>
                  <c:y val="-1.64296396588870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7271242647426637E-3"/>
                  <c:y val="-1.8974004396239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5336460200074387E-3"/>
                  <c:y val="-1.0529509988110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2113686453021506E-2"/>
                  <c:y val="-1.0596381874284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7.4739515134751812E-3"/>
                  <c:y val="2.62123197903014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 w="30119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rgbClr val="0000FF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ендокринної системи</c:v>
                </c:pt>
                <c:pt idx="1">
                  <c:v>кістково-м'язової системи</c:v>
                </c:pt>
                <c:pt idx="2">
                  <c:v>нервової системи</c:v>
                </c:pt>
                <c:pt idx="3">
                  <c:v>розлади психіки</c:v>
                </c:pt>
                <c:pt idx="4">
                  <c:v>новоутворення</c:v>
                </c:pt>
              </c:strCache>
            </c:strRef>
          </c:cat>
          <c:val>
            <c:numRef>
              <c:f>Sheet1!$B$2:$F$2</c:f>
              <c:numCache>
                <c:formatCode>0.0</c:formatCode>
                <c:ptCount val="5"/>
                <c:pt idx="0">
                  <c:v>2.8</c:v>
                </c:pt>
                <c:pt idx="1">
                  <c:v>1.7</c:v>
                </c:pt>
                <c:pt idx="2">
                  <c:v>3.3</c:v>
                </c:pt>
                <c:pt idx="3">
                  <c:v>5.2</c:v>
                </c:pt>
                <c:pt idx="4">
                  <c:v>0.7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FF00"/>
            </a:solidFill>
            <a:ln w="30119">
              <a:noFill/>
            </a:ln>
          </c:spPr>
          <c:invertIfNegative val="0"/>
          <c:dLbls>
            <c:dLbl>
              <c:idx val="0"/>
              <c:layout>
                <c:manualLayout>
                  <c:x val="1.7136888070219833E-2"/>
                  <c:y val="-1.0693800889567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901196714992336E-2"/>
                  <c:y val="-2.79479055943695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2548581558570792E-2"/>
                  <c:y val="-9.00521832565867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8403752240089295E-2"/>
                  <c:y val="-7.89713249108308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4538336320119047E-2"/>
                  <c:y val="-1.0529509988110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4947903026950362E-2"/>
                  <c:y val="-1.57275982703996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494790302695036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 w="30119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rgbClr val="FF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ендокринної системи</c:v>
                </c:pt>
                <c:pt idx="1">
                  <c:v>кістково-м'язової системи</c:v>
                </c:pt>
                <c:pt idx="2">
                  <c:v>нервової системи</c:v>
                </c:pt>
                <c:pt idx="3">
                  <c:v>розлади психіки</c:v>
                </c:pt>
                <c:pt idx="4">
                  <c:v>новоутворення</c:v>
                </c:pt>
              </c:strCache>
            </c:strRef>
          </c:cat>
          <c:val>
            <c:numRef>
              <c:f>Sheet1!$B$3:$F$3</c:f>
              <c:numCache>
                <c:formatCode>0.0</c:formatCode>
                <c:ptCount val="5"/>
                <c:pt idx="0">
                  <c:v>3.3</c:v>
                </c:pt>
                <c:pt idx="1">
                  <c:v>2.4</c:v>
                </c:pt>
                <c:pt idx="2">
                  <c:v>2.6</c:v>
                </c:pt>
                <c:pt idx="3">
                  <c:v>3.8</c:v>
                </c:pt>
                <c:pt idx="4">
                  <c:v>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2"/>
        <c:gapDepth val="0"/>
        <c:shape val="box"/>
        <c:axId val="298051120"/>
        <c:axId val="298051680"/>
        <c:axId val="0"/>
      </c:bar3DChart>
      <c:catAx>
        <c:axId val="298051120"/>
        <c:scaling>
          <c:orientation val="minMax"/>
        </c:scaling>
        <c:delete val="0"/>
        <c:axPos val="b"/>
        <c:majorGridlines>
          <c:spPr>
            <a:ln w="3765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out"/>
        <c:tickLblPos val="low"/>
        <c:spPr>
          <a:ln w="3765">
            <a:solidFill>
              <a:schemeClr val="tx1"/>
            </a:solidFill>
            <a:prstDash val="solid"/>
          </a:ln>
        </c:spPr>
        <c:txPr>
          <a:bodyPr rot="0" vert="horz" anchor="ctr" anchorCtr="0"/>
          <a:lstStyle/>
          <a:p>
            <a:pPr>
              <a:defRPr sz="1100" b="1" i="0" u="none" strike="noStrike" kern="0" spc="0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29805168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98051680"/>
        <c:scaling>
          <c:orientation val="minMax"/>
        </c:scaling>
        <c:delete val="0"/>
        <c:axPos val="l"/>
        <c:majorGridlines>
          <c:spPr>
            <a:ln w="15060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765">
            <a:solidFill>
              <a:schemeClr val="tx1"/>
            </a:solidFill>
            <a:prstDash val="solid"/>
          </a:ln>
        </c:spPr>
        <c:txPr>
          <a:bodyPr rot="0" vert="horz" anchor="t" anchorCtr="1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298051120"/>
        <c:crosses val="autoZero"/>
        <c:crossBetween val="between"/>
      </c:valAx>
      <c:spPr>
        <a:noFill/>
        <a:ln w="25398">
          <a:noFill/>
        </a:ln>
      </c:spPr>
    </c:plotArea>
    <c:legend>
      <c:legendPos val="t"/>
      <c:layout>
        <c:manualLayout>
          <c:xMode val="edge"/>
          <c:yMode val="edge"/>
          <c:x val="0.35749889884454178"/>
          <c:y val="3.1588625386323801E-2"/>
          <c:w val="0.2150002795375566"/>
          <c:h val="7.3193878288149758E-2"/>
        </c:manualLayout>
      </c:layout>
      <c:overlay val="0"/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31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Забезпеченість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ліжками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денного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стаціонару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10 тис.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нас.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3602693836487303"/>
          <c:y val="3.7659346094161578E-2"/>
        </c:manualLayout>
      </c:layout>
      <c:overlay val="0"/>
      <c:spPr>
        <a:noFill/>
        <a:ln w="26092">
          <a:noFill/>
        </a:ln>
      </c:spPr>
    </c:title>
    <c:autoTitleDeleted val="0"/>
    <c:view3D>
      <c:rotX val="20"/>
      <c:hPercent val="67"/>
      <c:rotY val="18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5242242476202853"/>
          <c:y val="0.35424603383691272"/>
          <c:w val="0.55485742338820887"/>
          <c:h val="0.508330884966390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26092">
              <a:noFill/>
            </a:ln>
          </c:spPr>
          <c:invertIfNegative val="0"/>
          <c:dLbls>
            <c:dLbl>
              <c:idx val="0"/>
              <c:layout>
                <c:manualLayout>
                  <c:x val="-8.8062260164354349E-3"/>
                  <c:y val="-5.8638408084451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2363925375812945E-2"/>
                  <c:y val="-2.8555784051205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" sourceLinked="0"/>
            <c:spPr>
              <a:noFill/>
              <a:ln w="26092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0.0</c:formatCode>
                <c:ptCount val="1"/>
                <c:pt idx="0">
                  <c:v>10.7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FF00"/>
            </a:solidFill>
            <a:ln w="26092">
              <a:noFill/>
            </a:ln>
          </c:spPr>
          <c:invertIfNegative val="0"/>
          <c:dLbls>
            <c:dLbl>
              <c:idx val="0"/>
              <c:layout>
                <c:manualLayout>
                  <c:x val="4.7204128986076059E-2"/>
                  <c:y val="-5.7864881427266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0000183022432448"/>
                  <c:y val="-1.9915363002532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" sourceLinked="0"/>
            <c:spPr>
              <a:noFill/>
              <a:ln w="26092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0.0</c:formatCode>
                <c:ptCount val="1"/>
                <c:pt idx="0">
                  <c:v>12.7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cylinder"/>
        <c:axId val="361993776"/>
        <c:axId val="361994336"/>
        <c:axId val="0"/>
      </c:bar3DChart>
      <c:catAx>
        <c:axId val="3619937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low"/>
        <c:crossAx val="361994336"/>
        <c:crosses val="autoZero"/>
        <c:auto val="1"/>
        <c:lblAlgn val="ctr"/>
        <c:lblOffset val="100"/>
        <c:tickLblSkip val="1"/>
        <c:tickMarkSkip val="5"/>
        <c:noMultiLvlLbl val="0"/>
      </c:catAx>
      <c:valAx>
        <c:axId val="361994336"/>
        <c:scaling>
          <c:orientation val="minMax"/>
          <c:max val="20"/>
          <c:min val="0"/>
        </c:scaling>
        <c:delete val="0"/>
        <c:axPos val="l"/>
        <c:majorGridlines>
          <c:spPr>
            <a:ln w="13046">
              <a:noFill/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26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361993776"/>
        <c:crosses val="autoZero"/>
        <c:crossBetween val="between"/>
        <c:majorUnit val="5"/>
        <c:minorUnit val="5"/>
      </c:valAx>
      <c:spPr>
        <a:noFill/>
        <a:ln w="2478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61" b="1" i="0" u="none" strike="noStrike" baseline="0">
          <a:solidFill>
            <a:srgbClr val="000000"/>
          </a:solidFill>
          <a:latin typeface="Garamond"/>
          <a:ea typeface="Garamond"/>
          <a:cs typeface="Garamond"/>
        </a:defRPr>
      </a:pPr>
      <a:endParaRPr lang="uk-UA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Профілактичні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 огляди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311277258501676"/>
          <c:y val="8.3174139485261658E-2"/>
        </c:manualLayout>
      </c:layout>
      <c:overlay val="0"/>
      <c:spPr>
        <a:noFill/>
        <a:ln w="26092">
          <a:noFill/>
        </a:ln>
      </c:spPr>
    </c:title>
    <c:autoTitleDeleted val="0"/>
    <c:view3D>
      <c:rotX val="20"/>
      <c:hPercent val="67"/>
      <c:rotY val="18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5242242476202853"/>
          <c:y val="0.35424603383691272"/>
          <c:w val="0.55485742338820887"/>
          <c:h val="0.508330884966390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26092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 w="26092">
                <a:noFill/>
              </a:ln>
            </c:spPr>
          </c:dPt>
          <c:dLbls>
            <c:dLbl>
              <c:idx val="0"/>
              <c:layout>
                <c:manualLayout>
                  <c:x val="-8.8062260164354349E-3"/>
                  <c:y val="-5.8638408084451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2363925375812945E-2"/>
                  <c:y val="-2.8555784051205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" sourceLinked="0"/>
            <c:spPr>
              <a:noFill/>
              <a:ln w="26092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0.0</c:formatCode>
                <c:ptCount val="1"/>
                <c:pt idx="0">
                  <c:v>10.4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FF00"/>
            </a:solidFill>
            <a:ln w="26092">
              <a:noFill/>
            </a:ln>
          </c:spPr>
          <c:invertIfNegative val="0"/>
          <c:dLbls>
            <c:dLbl>
              <c:idx val="0"/>
              <c:layout>
                <c:manualLayout>
                  <c:x val="4.7204128986076059E-2"/>
                  <c:y val="-5.7864881427266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0000183022432448"/>
                  <c:y val="-1.9915363002532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" sourceLinked="0"/>
            <c:spPr>
              <a:noFill/>
              <a:ln w="26092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0.0</c:formatCode>
                <c:ptCount val="1"/>
                <c:pt idx="0">
                  <c:v>13.4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cylinder"/>
        <c:axId val="361997136"/>
        <c:axId val="361997696"/>
        <c:axId val="0"/>
      </c:bar3DChart>
      <c:catAx>
        <c:axId val="3619971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low"/>
        <c:crossAx val="361997696"/>
        <c:crosses val="autoZero"/>
        <c:auto val="1"/>
        <c:lblAlgn val="ctr"/>
        <c:lblOffset val="100"/>
        <c:tickLblSkip val="1"/>
        <c:tickMarkSkip val="5"/>
        <c:noMultiLvlLbl val="0"/>
      </c:catAx>
      <c:valAx>
        <c:axId val="361997696"/>
        <c:scaling>
          <c:orientation val="minMax"/>
          <c:max val="20"/>
          <c:min val="0"/>
        </c:scaling>
        <c:delete val="0"/>
        <c:axPos val="l"/>
        <c:majorGridlines>
          <c:spPr>
            <a:ln w="13046">
              <a:noFill/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26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361997136"/>
        <c:crosses val="autoZero"/>
        <c:crossBetween val="between"/>
        <c:majorUnit val="5"/>
        <c:minorUnit val="5"/>
      </c:valAx>
      <c:spPr>
        <a:noFill/>
        <a:ln w="2478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61" b="1" i="0" u="none" strike="noStrike" baseline="0">
          <a:solidFill>
            <a:srgbClr val="000000"/>
          </a:solidFill>
          <a:latin typeface="Garamond"/>
          <a:ea typeface="Garamond"/>
          <a:cs typeface="Garamond"/>
        </a:defRPr>
      </a:pPr>
      <a:endParaRPr lang="uk-UA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Показник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пролікованих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денному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стаціонарі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10 тис.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всього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aseline="0" dirty="0" err="1" smtClean="0">
                <a:latin typeface="Times New Roman" pitchFamily="18" charset="0"/>
                <a:cs typeface="Times New Roman" pitchFamily="18" charset="0"/>
              </a:rPr>
              <a:t>населення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5745212897491676"/>
          <c:y val="5.2939355944577583E-2"/>
        </c:manualLayout>
      </c:layout>
      <c:overlay val="0"/>
      <c:spPr>
        <a:noFill/>
        <a:ln w="26092">
          <a:noFill/>
        </a:ln>
      </c:spPr>
    </c:title>
    <c:autoTitleDeleted val="0"/>
    <c:view3D>
      <c:rotX val="20"/>
      <c:hPercent val="67"/>
      <c:rotY val="18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8012674517646189"/>
          <c:y val="0.41975455108162585"/>
          <c:w val="0.51047777098840874"/>
          <c:h val="0.508330884966390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26092">
              <a:noFill/>
            </a:ln>
          </c:spPr>
          <c:invertIfNegative val="0"/>
          <c:dLbls>
            <c:dLbl>
              <c:idx val="0"/>
              <c:layout>
                <c:manualLayout>
                  <c:x val="-8.8062260164354349E-3"/>
                  <c:y val="-5.8638408084451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2363925375812945E-2"/>
                  <c:y val="-2.8555784051205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" sourceLinked="0"/>
            <c:spPr>
              <a:noFill/>
              <a:ln w="26092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0.0</c:formatCode>
                <c:ptCount val="1"/>
                <c:pt idx="0">
                  <c:v>123.7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FF00"/>
            </a:solidFill>
            <a:ln w="26092">
              <a:noFill/>
            </a:ln>
          </c:spPr>
          <c:invertIfNegative val="0"/>
          <c:dLbls>
            <c:dLbl>
              <c:idx val="0"/>
              <c:layout>
                <c:manualLayout>
                  <c:x val="4.7204128986076059E-2"/>
                  <c:y val="-5.7864881427266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0000183022432448"/>
                  <c:y val="-1.9915363002532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" sourceLinked="0"/>
            <c:spPr>
              <a:noFill/>
              <a:ln w="26092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0.0</c:formatCode>
                <c:ptCount val="1"/>
                <c:pt idx="0">
                  <c:v>213.7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cylinder"/>
        <c:axId val="362000496"/>
        <c:axId val="362001056"/>
        <c:axId val="0"/>
      </c:bar3DChart>
      <c:catAx>
        <c:axId val="3620004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low"/>
        <c:crossAx val="362001056"/>
        <c:crosses val="autoZero"/>
        <c:auto val="1"/>
        <c:lblAlgn val="ctr"/>
        <c:lblOffset val="100"/>
        <c:tickLblSkip val="1"/>
        <c:tickMarkSkip val="5"/>
        <c:noMultiLvlLbl val="0"/>
      </c:catAx>
      <c:valAx>
        <c:axId val="362001056"/>
        <c:scaling>
          <c:orientation val="minMax"/>
          <c:max val="400"/>
          <c:min val="0"/>
        </c:scaling>
        <c:delete val="0"/>
        <c:axPos val="l"/>
        <c:majorGridlines>
          <c:spPr>
            <a:ln w="13046">
              <a:noFill/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26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362000496"/>
        <c:crosses val="autoZero"/>
        <c:crossBetween val="between"/>
        <c:majorUnit val="200"/>
        <c:minorUnit val="200"/>
      </c:valAx>
      <c:spPr>
        <a:noFill/>
        <a:ln w="24784">
          <a:noFill/>
        </a:ln>
      </c:spPr>
    </c:plotArea>
    <c:legend>
      <c:legendPos val="l"/>
      <c:layout>
        <c:manualLayout>
          <c:xMode val="edge"/>
          <c:yMode val="edge"/>
          <c:x val="2.3847484688081254E-2"/>
          <c:y val="0.22760090148713635"/>
          <c:w val="0.23021354108802725"/>
          <c:h val="0.33920199342930152"/>
        </c:manualLayout>
      </c:layout>
      <c:overlay val="0"/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61" b="1" i="0" u="none" strike="noStrike" baseline="0">
          <a:solidFill>
            <a:srgbClr val="000000"/>
          </a:solidFill>
          <a:latin typeface="Garamond"/>
          <a:ea typeface="Garamond"/>
          <a:cs typeface="Garamond"/>
        </a:defRPr>
      </a:pPr>
      <a:endParaRPr lang="uk-UA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hPercent val="67"/>
      <c:rotY val="18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8079325874360844"/>
          <c:y val="0.16296281859306713"/>
          <c:w val="0.61895793629767637"/>
          <c:h val="0.6198625322809937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99CCFF">
                <a:lumMod val="50000"/>
              </a:srgbClr>
            </a:solidFill>
            <a:ln w="26092">
              <a:noFill/>
            </a:ln>
          </c:spPr>
          <c:invertIfNegative val="0"/>
          <c:dLbls>
            <c:dLbl>
              <c:idx val="0"/>
              <c:layout>
                <c:manualLayout>
                  <c:x val="-8.8062260164354349E-3"/>
                  <c:y val="-5.8638408084451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2363925375812945E-2"/>
                  <c:y val="-2.8555784051205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 w="26092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вдома</c:v>
                </c:pt>
              </c:strCache>
            </c:strRef>
          </c:cat>
          <c:val>
            <c:numRef>
              <c:f>Sheet1!$B$2:$B$2</c:f>
              <c:numCache>
                <c:formatCode>0.00</c:formatCode>
                <c:ptCount val="1"/>
                <c:pt idx="0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FF00"/>
            </a:solidFill>
            <a:ln w="26092">
              <a:noFill/>
            </a:ln>
          </c:spPr>
          <c:invertIfNegative val="0"/>
          <c:dLbls>
            <c:dLbl>
              <c:idx val="0"/>
              <c:layout>
                <c:manualLayout>
                  <c:x val="4.7204128986076059E-2"/>
                  <c:y val="-5.7864881427266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0000183022432448"/>
                  <c:y val="-1.9915363002532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 w="26092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вдома</c:v>
                </c:pt>
              </c:strCache>
            </c:strRef>
          </c:cat>
          <c:val>
            <c:numRef>
              <c:f>Sheet1!$B$3:$B$3</c:f>
              <c:numCache>
                <c:formatCode>0.00</c:formatCode>
                <c:ptCount val="1"/>
                <c:pt idx="0">
                  <c:v>0.08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cylinder"/>
        <c:axId val="362003856"/>
        <c:axId val="362004416"/>
        <c:axId val="0"/>
      </c:bar3DChart>
      <c:catAx>
        <c:axId val="362003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9784">
            <a:noFill/>
          </a:ln>
        </c:spPr>
        <c:txPr>
          <a:bodyPr rot="0" vert="horz"/>
          <a:lstStyle/>
          <a:p>
            <a:pPr>
              <a:defRPr sz="1756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362004416"/>
        <c:crosses val="autoZero"/>
        <c:auto val="1"/>
        <c:lblAlgn val="ctr"/>
        <c:lblOffset val="100"/>
        <c:tickLblSkip val="1"/>
        <c:tickMarkSkip val="5"/>
        <c:noMultiLvlLbl val="0"/>
      </c:catAx>
      <c:valAx>
        <c:axId val="362004416"/>
        <c:scaling>
          <c:orientation val="minMax"/>
          <c:max val="0.15000000000000002"/>
          <c:min val="0"/>
        </c:scaling>
        <c:delete val="0"/>
        <c:axPos val="l"/>
        <c:majorGridlines>
          <c:spPr>
            <a:ln w="13046">
              <a:noFill/>
              <a:prstDash val="solid"/>
            </a:ln>
          </c:spPr>
        </c:majorGridlines>
        <c:numFmt formatCode="0.00" sourceLinked="1"/>
        <c:majorTickMark val="out"/>
        <c:minorTickMark val="none"/>
        <c:tickLblPos val="nextTo"/>
        <c:spPr>
          <a:ln w="326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66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362003856"/>
        <c:crosses val="autoZero"/>
        <c:crossBetween val="between"/>
        <c:majorUnit val="0.15000000000000002"/>
        <c:minorUnit val="0.15000000000000002"/>
      </c:valAx>
      <c:spPr>
        <a:noFill/>
        <a:ln w="2478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61" b="1" i="0" u="none" strike="noStrike" baseline="0">
          <a:solidFill>
            <a:srgbClr val="000000"/>
          </a:solidFill>
          <a:latin typeface="Garamond"/>
          <a:ea typeface="Garamond"/>
          <a:cs typeface="Garamond"/>
        </a:defRPr>
      </a:pPr>
      <a:endParaRPr lang="uk-UA"/>
    </a:p>
  </c:txPr>
  <c:externalData r:id="rId2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Відвідування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</a:t>
            </a:r>
            <a:r>
              <a:rPr lang="ru-RU" sz="1800" baseline="0" dirty="0" smtClean="0">
                <a:latin typeface="Times New Roman" pitchFamily="18" charset="0"/>
                <a:cs typeface="Times New Roman" pitchFamily="18" charset="0"/>
              </a:rPr>
              <a:t> одного жителя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4.7136176788437636E-2"/>
          <c:y val="2.9031496500388845E-2"/>
        </c:manualLayout>
      </c:layout>
      <c:overlay val="0"/>
      <c:spPr>
        <a:noFill/>
        <a:ln w="26092">
          <a:noFill/>
        </a:ln>
      </c:spPr>
    </c:title>
    <c:autoTitleDeleted val="0"/>
    <c:view3D>
      <c:rotX val="20"/>
      <c:hPercent val="67"/>
      <c:rotY val="18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9412480628005425"/>
          <c:y val="0.29783796480692831"/>
          <c:w val="0.57541140553543935"/>
          <c:h val="0.5184076769247861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26092">
              <a:noFill/>
            </a:ln>
          </c:spPr>
          <c:invertIfNegative val="0"/>
          <c:dLbls>
            <c:dLbl>
              <c:idx val="0"/>
              <c:layout>
                <c:manualLayout>
                  <c:x val="-8.8062260164354349E-3"/>
                  <c:y val="-5.8638408084451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2363925375812945E-2"/>
                  <c:y val="-2.8555784051205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 w="26092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 до поліклініки</c:v>
                </c:pt>
              </c:strCache>
            </c:strRef>
          </c:cat>
          <c:val>
            <c:numRef>
              <c:f>Sheet1!$B$2:$B$2</c:f>
              <c:numCache>
                <c:formatCode>0.0</c:formatCode>
                <c:ptCount val="1"/>
                <c:pt idx="0">
                  <c:v>4.7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FF00"/>
            </a:solidFill>
            <a:ln w="26092">
              <a:noFill/>
            </a:ln>
          </c:spPr>
          <c:invertIfNegative val="0"/>
          <c:dLbls>
            <c:dLbl>
              <c:idx val="0"/>
              <c:layout>
                <c:manualLayout>
                  <c:x val="4.7204128986076059E-2"/>
                  <c:y val="-5.7864881427266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0000183022432448"/>
                  <c:y val="-1.9915363002532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 w="26092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 до поліклініки</c:v>
                </c:pt>
              </c:strCache>
            </c:strRef>
          </c:cat>
          <c:val>
            <c:numRef>
              <c:f>Sheet1!$B$3:$B$3</c:f>
              <c:numCache>
                <c:formatCode>0.0</c:formatCode>
                <c:ptCount val="1"/>
                <c:pt idx="0">
                  <c:v>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cylinder"/>
        <c:axId val="362629184"/>
        <c:axId val="362629744"/>
        <c:axId val="0"/>
      </c:bar3DChart>
      <c:catAx>
        <c:axId val="362629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9784">
            <a:noFill/>
          </a:ln>
        </c:spPr>
        <c:txPr>
          <a:bodyPr rot="0" vert="horz"/>
          <a:lstStyle/>
          <a:p>
            <a:pPr>
              <a:defRPr sz="1756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362629744"/>
        <c:crosses val="autoZero"/>
        <c:auto val="1"/>
        <c:lblAlgn val="ctr"/>
        <c:lblOffset val="100"/>
        <c:tickLblSkip val="1"/>
        <c:tickMarkSkip val="5"/>
        <c:noMultiLvlLbl val="0"/>
      </c:catAx>
      <c:valAx>
        <c:axId val="362629744"/>
        <c:scaling>
          <c:orientation val="minMax"/>
          <c:max val="10"/>
          <c:min val="0"/>
        </c:scaling>
        <c:delete val="0"/>
        <c:axPos val="l"/>
        <c:majorGridlines>
          <c:spPr>
            <a:ln w="13046">
              <a:noFill/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26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362629184"/>
        <c:crosses val="autoZero"/>
        <c:crossBetween val="between"/>
        <c:majorUnit val="2"/>
        <c:minorUnit val="2"/>
      </c:valAx>
      <c:spPr>
        <a:noFill/>
        <a:ln w="2478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61" b="1" i="0" u="none" strike="noStrike" baseline="0">
          <a:solidFill>
            <a:srgbClr val="000000"/>
          </a:solidFill>
          <a:latin typeface="Garamond"/>
          <a:ea typeface="Garamond"/>
          <a:cs typeface="Garamond"/>
        </a:defRPr>
      </a:pPr>
      <a:endParaRPr lang="uk-UA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791">
                <a:latin typeface="Times New Roman" pitchFamily="18" charset="0"/>
                <a:cs typeface="Times New Roman" pitchFamily="18" charset="0"/>
              </a:defRPr>
            </a:pPr>
            <a:r>
              <a:rPr lang="ru-RU" sz="1794" dirty="0" err="1" smtClean="0">
                <a:latin typeface="Times New Roman" pitchFamily="18" charset="0"/>
                <a:cs typeface="Times New Roman" pitchFamily="18" charset="0"/>
              </a:rPr>
              <a:t>Забезпеченість</a:t>
            </a:r>
            <a:r>
              <a:rPr lang="ru-RU" sz="179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94" dirty="0" err="1" smtClean="0">
                <a:latin typeface="Times New Roman" pitchFamily="18" charset="0"/>
                <a:cs typeface="Times New Roman" pitchFamily="18" charset="0"/>
              </a:rPr>
              <a:t>ліжками</a:t>
            </a:r>
            <a:r>
              <a:rPr lang="ru-RU" sz="1794" dirty="0" smtClean="0">
                <a:latin typeface="Times New Roman" pitchFamily="18" charset="0"/>
                <a:cs typeface="Times New Roman" pitchFamily="18" charset="0"/>
              </a:rPr>
              <a:t> на </a:t>
            </a:r>
          </a:p>
          <a:p>
            <a:pPr>
              <a:defRPr sz="1791">
                <a:latin typeface="Times New Roman" pitchFamily="18" charset="0"/>
                <a:cs typeface="Times New Roman" pitchFamily="18" charset="0"/>
              </a:defRPr>
            </a:pPr>
            <a:r>
              <a:rPr lang="ru-RU" sz="1794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1794" dirty="0" err="1" smtClean="0">
                <a:latin typeface="Times New Roman" pitchFamily="18" charset="0"/>
                <a:cs typeface="Times New Roman" pitchFamily="18" charset="0"/>
              </a:rPr>
              <a:t>тис.населення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tx2">
            <a:lumMod val="6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78477690288727"/>
          <c:y val="0.30017199803149608"/>
          <c:w val="0.58463963405775432"/>
          <c:h val="0.645567667322834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7.8971324910830833E-3"/>
                  <c:y val="-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0.0</c:formatCode>
                <c:ptCount val="1"/>
                <c:pt idx="0">
                  <c:v>40.799999999999997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7.6953917530041757E-2"/>
                  <c:y val="-3.3633963028164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0.0</c:formatCode>
                <c:ptCount val="1"/>
                <c:pt idx="0">
                  <c:v>41.8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2"/>
        <c:gapDepth val="48"/>
        <c:shape val="cylinder"/>
        <c:axId val="362637584"/>
        <c:axId val="362638144"/>
        <c:axId val="0"/>
      </c:bar3DChart>
      <c:catAx>
        <c:axId val="362637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62638144"/>
        <c:crosses val="autoZero"/>
        <c:auto val="1"/>
        <c:lblAlgn val="ctr"/>
        <c:lblOffset val="100"/>
        <c:noMultiLvlLbl val="0"/>
      </c:catAx>
      <c:valAx>
        <c:axId val="362638144"/>
        <c:scaling>
          <c:logBase val="10"/>
          <c:orientation val="minMax"/>
          <c:max val="100"/>
          <c:min val="1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196" b="1"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362637584"/>
        <c:crosses val="autoZero"/>
        <c:crossBetween val="between"/>
        <c:majorUnit val="10"/>
        <c:minorUnit val="10"/>
      </c:valAx>
      <c:spPr>
        <a:noFill/>
        <a:ln w="25360">
          <a:noFill/>
        </a:ln>
      </c:spPr>
    </c:plotArea>
    <c:legend>
      <c:legendPos val="r"/>
      <c:layout>
        <c:manualLayout>
          <c:xMode val="edge"/>
          <c:yMode val="edge"/>
          <c:x val="0.78478674540682358"/>
          <c:y val="0.44403475958467081"/>
          <c:w val="0.21040707651928175"/>
          <c:h val="0.17452174783137447"/>
        </c:manualLayout>
      </c:layout>
      <c:overlay val="0"/>
      <c:txPr>
        <a:bodyPr/>
        <a:lstStyle/>
        <a:p>
          <a:pPr>
            <a:defRPr sz="2000" b="1"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794"/>
      </a:pPr>
      <a:endParaRPr lang="uk-UA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797">
                <a:latin typeface="Times New Roman" pitchFamily="18" charset="0"/>
                <a:cs typeface="Times New Roman" pitchFamily="18" charset="0"/>
              </a:defRPr>
            </a:pPr>
            <a:r>
              <a:rPr lang="ru-RU" sz="1797" dirty="0" smtClean="0">
                <a:latin typeface="Times New Roman" pitchFamily="18" charset="0"/>
                <a:cs typeface="Times New Roman" pitchFamily="18" charset="0"/>
              </a:rPr>
              <a:t>Число </a:t>
            </a:r>
            <a:r>
              <a:rPr lang="ru-RU" sz="1797" dirty="0" err="1" smtClean="0"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sz="17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97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7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97" dirty="0" err="1" smtClean="0">
                <a:latin typeface="Times New Roman" pitchFamily="18" charset="0"/>
                <a:cs typeface="Times New Roman" pitchFamily="18" charset="0"/>
              </a:rPr>
              <a:t>ліжка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tx2">
            <a:lumMod val="65000"/>
          </a:schemeClr>
        </a:solidFill>
      </c:spPr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0.11875725457981874"/>
          <c:y val="0.26892199803149608"/>
          <c:w val="0.74407805894492196"/>
          <c:h val="0.5832153264306528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9.948428202199916E-2"/>
                  <c:y val="-3.3662202705805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248.9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20212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5.0845705355532851E-2"/>
                  <c:y val="-5.3372186744373488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216.8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8"/>
        <c:gapDepth val="48"/>
        <c:shape val="cylinder"/>
        <c:axId val="362640944"/>
        <c:axId val="362641504"/>
        <c:axId val="0"/>
      </c:bar3DChart>
      <c:catAx>
        <c:axId val="362640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62641504"/>
        <c:crosses val="autoZero"/>
        <c:auto val="1"/>
        <c:lblAlgn val="ctr"/>
        <c:lblOffset val="100"/>
        <c:noMultiLvlLbl val="0"/>
      </c:catAx>
      <c:valAx>
        <c:axId val="362641504"/>
        <c:scaling>
          <c:orientation val="minMax"/>
          <c:max val="300"/>
          <c:min val="1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198" b="1"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362640944"/>
        <c:crosses val="autoZero"/>
        <c:crossBetween val="between"/>
        <c:majorUnit val="80"/>
        <c:minorUnit val="2"/>
      </c:valAx>
      <c:spPr>
        <a:noFill/>
        <a:ln w="25354">
          <a:noFill/>
        </a:ln>
      </c:spPr>
    </c:plotArea>
    <c:plotVisOnly val="1"/>
    <c:dispBlanksAs val="gap"/>
    <c:showDLblsOverMax val="0"/>
  </c:chart>
  <c:txPr>
    <a:bodyPr/>
    <a:lstStyle/>
    <a:p>
      <a:pPr>
        <a:defRPr sz="1797"/>
      </a:pPr>
      <a:endParaRPr lang="uk-UA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2189895567159204"/>
          <c:y val="5.5526171695208466E-2"/>
        </c:manualLayout>
      </c:layout>
      <c:overlay val="0"/>
    </c:title>
    <c:autoTitleDeleted val="0"/>
    <c:view3D>
      <c:rotX val="30"/>
      <c:rotY val="8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010033367939961"/>
          <c:y val="2.4632183725617788E-3"/>
          <c:w val="0.69001504622091803"/>
          <c:h val="0.71493524529020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explosion val="6"/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99CCFF">
                  <a:lumMod val="75000"/>
                </a:srgbClr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1.1563370353485517E-2"/>
                  <c:y val="-3.677210468678088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878337272870064E-2"/>
                  <c:y val="4.542927769930325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4400478490895651E-2"/>
                  <c:y val="-2.06607995936959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6490198407073543E-2"/>
                  <c:y val="-3.275449553224244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</c:spPr>
            <c:txPr>
              <a:bodyPr/>
              <a:lstStyle/>
              <a:p>
                <a:pPr>
                  <a:defRPr sz="2400" b="1">
                    <a:solidFill>
                      <a:schemeClr val="accent1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noFill/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новоутворення</c:v>
                </c:pt>
                <c:pt idx="1">
                  <c:v>окремі стани перинатального періоду</c:v>
                </c:pt>
                <c:pt idx="2">
                  <c:v>травми, отруєння, нещасні випадки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</c:v>
                </c:pt>
                <c:pt idx="1">
                  <c:v>52.2</c:v>
                </c:pt>
                <c:pt idx="2">
                  <c:v>17.399999999999999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</c:spPr>
    </c:plotArea>
    <c:legend>
      <c:legendPos val="b"/>
      <c:layout>
        <c:manualLayout>
          <c:xMode val="edge"/>
          <c:yMode val="edge"/>
          <c:x val="1.8245099203536772E-2"/>
          <c:y val="0.60015573666418021"/>
          <c:w val="0.9665506514601826"/>
          <c:h val="0.36584421376690834"/>
        </c:manualLayout>
      </c:layout>
      <c:overlay val="0"/>
      <c:txPr>
        <a:bodyPr/>
        <a:lstStyle/>
        <a:p>
          <a:pPr>
            <a:defRPr sz="1800" b="1" kern="900" spc="-100" baseline="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2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797">
                <a:latin typeface="Times New Roman" pitchFamily="18" charset="0"/>
                <a:cs typeface="Times New Roman" pitchFamily="18" charset="0"/>
              </a:defRPr>
            </a:pPr>
            <a:r>
              <a:rPr lang="ru-RU" sz="1797" dirty="0" smtClean="0">
                <a:latin typeface="Times New Roman" pitchFamily="18" charset="0"/>
                <a:cs typeface="Times New Roman" pitchFamily="18" charset="0"/>
              </a:rPr>
              <a:t>% до плану </a:t>
            </a:r>
            <a:r>
              <a:rPr lang="ru-RU" sz="1797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7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97" dirty="0" err="1" smtClean="0">
                <a:latin typeface="Times New Roman" pitchFamily="18" charset="0"/>
                <a:cs typeface="Times New Roman" pitchFamily="18" charset="0"/>
              </a:rPr>
              <a:t>ліжка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5119579518209078"/>
          <c:y val="3.7795275590551181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tx2">
            <a:lumMod val="65000"/>
          </a:schemeClr>
        </a:solidFill>
      </c:spPr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0.11875725457981874"/>
          <c:y val="0.29285793361667278"/>
          <c:w val="0.74407805894492196"/>
          <c:h val="0.5895151975195432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7.2342636559743004E-2"/>
                  <c:y val="-4.6418094573365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73.2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0.16280499288733946"/>
                  <c:y val="-2.3136433454581239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63.8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8"/>
        <c:gapDepth val="48"/>
        <c:shape val="cylinder"/>
        <c:axId val="363739600"/>
        <c:axId val="363740160"/>
        <c:axId val="0"/>
      </c:bar3DChart>
      <c:catAx>
        <c:axId val="363739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63740160"/>
        <c:crosses val="autoZero"/>
        <c:auto val="1"/>
        <c:lblAlgn val="ctr"/>
        <c:lblOffset val="100"/>
        <c:noMultiLvlLbl val="0"/>
      </c:catAx>
      <c:valAx>
        <c:axId val="363740160"/>
        <c:scaling>
          <c:orientation val="minMax"/>
          <c:max val="12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198" b="1"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363739600"/>
        <c:crosses val="autoZero"/>
        <c:crossBetween val="between"/>
        <c:majorUnit val="20"/>
        <c:minorUnit val="10"/>
      </c:valAx>
      <c:spPr>
        <a:noFill/>
        <a:ln w="25354">
          <a:noFill/>
        </a:ln>
      </c:spPr>
    </c:plotArea>
    <c:plotVisOnly val="1"/>
    <c:dispBlanksAs val="gap"/>
    <c:showDLblsOverMax val="0"/>
  </c:chart>
  <c:txPr>
    <a:bodyPr/>
    <a:lstStyle/>
    <a:p>
      <a:pPr>
        <a:defRPr sz="1797"/>
      </a:pPr>
      <a:endParaRPr lang="uk-UA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67"/>
      <c:hPercent val="47"/>
      <c:rotY val="44"/>
      <c:depthPercent val="7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12700">
          <a:solidFill>
            <a:srgbClr val="000000"/>
          </a:solidFill>
          <a:prstDash val="solid"/>
        </a:ln>
      </c:spPr>
    </c:sideWall>
    <c:backWall>
      <c:thickness val="0"/>
      <c:spPr>
        <a:noFill/>
        <a:ln w="127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4.9746066466203206E-2"/>
          <c:y val="0.13985852973037136"/>
          <c:w val="0.95443114503588156"/>
          <c:h val="0.6680475300398298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99CCFF">
                <a:lumMod val="50000"/>
              </a:srgbClr>
            </a:solidFill>
            <a:ln w="25380">
              <a:noFill/>
            </a:ln>
            <a:effectLst>
              <a:outerShdw sx="1000" sy="1000" algn="ctr" rotWithShape="0">
                <a:srgbClr val="0000FF"/>
              </a:outerShdw>
            </a:effectLst>
          </c:spPr>
          <c:invertIfNegative val="0"/>
          <c:dLbls>
            <c:dLbl>
              <c:idx val="0"/>
              <c:layout>
                <c:manualLayout>
                  <c:x val="4.4479753330964296E-3"/>
                  <c:y val="-4.35241642178698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6530494790196353E-3"/>
                  <c:y val="-7.37077404976694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2292886855968896E-3"/>
                  <c:y val="-4.5975011359374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379852672085024E-3"/>
                  <c:y val="-4.48884797088825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7124853126562436E-3"/>
                  <c:y val="-4.29602630216135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5165854587585511E-3"/>
                  <c:y val="0.189720526160503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6.7019134848111204E-3"/>
                  <c:y val="0.152631892034667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 w="25380">
                <a:noFill/>
              </a:ln>
            </c:spPr>
            <c:txPr>
              <a:bodyPr rot="0" vert="horz" anchor="t" anchorCtr="0"/>
              <a:lstStyle/>
              <a:p>
                <a:pPr algn="ctr">
                  <a:defRPr sz="1799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кардіологінчні</c:v>
                </c:pt>
                <c:pt idx="1">
                  <c:v>хірургічні для дорослих</c:v>
                </c:pt>
                <c:pt idx="2">
                  <c:v>відновного лікування</c:v>
                </c:pt>
                <c:pt idx="3">
                  <c:v>офтальмологічні</c:v>
                </c:pt>
                <c:pt idx="4">
                  <c:v>урологічні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132.5</c:v>
                </c:pt>
                <c:pt idx="1">
                  <c:v>56.5</c:v>
                </c:pt>
                <c:pt idx="2">
                  <c:v>118.4</c:v>
                </c:pt>
                <c:pt idx="3">
                  <c:v>101.3</c:v>
                </c:pt>
                <c:pt idx="4">
                  <c:v>102.6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FF00"/>
            </a:solidFill>
            <a:ln w="25380">
              <a:noFill/>
            </a:ln>
          </c:spPr>
          <c:invertIfNegative val="0"/>
          <c:dLbls>
            <c:dLbl>
              <c:idx val="0"/>
              <c:layout>
                <c:manualLayout>
                  <c:x val="3.1487052440439221E-2"/>
                  <c:y val="-8.6391826218323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6742843691320269E-2"/>
                  <c:y val="-9.1985140339021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1590979872910298E-2"/>
                  <c:y val="-8.2086557041133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5137348127075132E-2"/>
                  <c:y val="-5.4862927393622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1773705284288606E-2"/>
                  <c:y val="-7.3217669433261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6.7362868327555375E-3"/>
                  <c:y val="0.165089510331851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8.9566125737405768E-3"/>
                  <c:y val="0.140929426571549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 w="25380">
                <a:noFill/>
              </a:ln>
              <a:effectLst>
                <a:glow>
                  <a:schemeClr val="accent1"/>
                </a:glow>
              </a:effectLst>
            </c:spPr>
            <c:txPr>
              <a:bodyPr rot="0" vert="horz" anchor="t" anchorCtr="0"/>
              <a:lstStyle/>
              <a:p>
                <a:pPr algn="ctr">
                  <a:defRPr sz="1799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кардіологінчні</c:v>
                </c:pt>
                <c:pt idx="1">
                  <c:v>хірургічні для дорослих</c:v>
                </c:pt>
                <c:pt idx="2">
                  <c:v>відновного лікування</c:v>
                </c:pt>
                <c:pt idx="3">
                  <c:v>офтальмологічні</c:v>
                </c:pt>
                <c:pt idx="4">
                  <c:v>урологічні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81.5</c:v>
                </c:pt>
                <c:pt idx="1">
                  <c:v>36.1</c:v>
                </c:pt>
                <c:pt idx="2">
                  <c:v>72.099999999999994</c:v>
                </c:pt>
                <c:pt idx="3">
                  <c:v>50.8</c:v>
                </c:pt>
                <c:pt idx="4">
                  <c:v>80.400000000000006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2"/>
        <c:gapDepth val="30"/>
        <c:shape val="box"/>
        <c:axId val="363741840"/>
        <c:axId val="363742400"/>
        <c:axId val="0"/>
      </c:bar3DChart>
      <c:catAx>
        <c:axId val="36374184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 w="9517">
            <a:noFill/>
          </a:ln>
        </c:spPr>
        <c:txPr>
          <a:bodyPr rot="780000" vert="horz"/>
          <a:lstStyle/>
          <a:p>
            <a:pPr>
              <a:defRPr sz="1400" b="1" i="1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363742400"/>
        <c:crosses val="autoZero"/>
        <c:auto val="1"/>
        <c:lblAlgn val="ctr"/>
        <c:lblOffset val="100"/>
        <c:tickMarkSkip val="1"/>
        <c:noMultiLvlLbl val="0"/>
      </c:catAx>
      <c:valAx>
        <c:axId val="363742400"/>
        <c:scaling>
          <c:orientation val="minMax"/>
          <c:max val="100"/>
          <c:min val="10"/>
        </c:scaling>
        <c:delete val="0"/>
        <c:axPos val="l"/>
        <c:majorGridlines>
          <c:spPr>
            <a:ln w="12690">
              <a:noFill/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363741840"/>
        <c:crosses val="autoZero"/>
        <c:crossBetween val="between"/>
        <c:majorUnit val="20"/>
        <c:minorUnit val="10"/>
      </c:valAx>
      <c:spPr>
        <a:noFill/>
        <a:ln w="2539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798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</c:legendEntry>
      <c:legendEntry>
        <c:idx val="1"/>
        <c:txPr>
          <a:bodyPr/>
          <a:lstStyle/>
          <a:p>
            <a:pPr>
              <a:defRPr sz="1798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</c:legendEntry>
      <c:layout>
        <c:manualLayout>
          <c:xMode val="edge"/>
          <c:yMode val="edge"/>
          <c:x val="0.3799682064535323"/>
          <c:y val="0.92492491544769362"/>
          <c:w val="0.25278224519455822"/>
          <c:h val="7.5075084552306423E-2"/>
        </c:manualLayout>
      </c:layout>
      <c:overlay val="0"/>
      <c:spPr>
        <a:noFill/>
        <a:ln w="25380">
          <a:noFill/>
        </a:ln>
      </c:spPr>
      <c:txPr>
        <a:bodyPr/>
        <a:lstStyle/>
        <a:p>
          <a:pPr>
            <a:defRPr sz="1798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49" b="1" i="0" u="none" strike="noStrike" baseline="0">
          <a:solidFill>
            <a:srgbClr val="000000"/>
          </a:solidFill>
          <a:latin typeface="Tahoma"/>
          <a:ea typeface="Tahoma"/>
          <a:cs typeface="Tahoma"/>
        </a:defRPr>
      </a:pPr>
      <a:endParaRPr lang="uk-UA"/>
    </a:p>
  </c:txPr>
  <c:externalData r:id="rId2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67"/>
      <c:hPercent val="47"/>
      <c:rotY val="44"/>
      <c:depthPercent val="7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12700">
          <a:solidFill>
            <a:srgbClr val="000000"/>
          </a:solidFill>
          <a:prstDash val="solid"/>
        </a:ln>
      </c:spPr>
    </c:sideWall>
    <c:backWall>
      <c:thickness val="0"/>
      <c:spPr>
        <a:noFill/>
        <a:ln w="127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4.556882113280674E-2"/>
          <c:y val="4.8979803160634987E-2"/>
          <c:w val="0.95443114503588156"/>
          <c:h val="0.6680475300398298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25380">
              <a:noFill/>
            </a:ln>
            <a:effectLst>
              <a:outerShdw sx="1000" sy="1000" algn="ctr" rotWithShape="0">
                <a:srgbClr val="0000FF"/>
              </a:outerShdw>
            </a:effectLst>
          </c:spPr>
          <c:invertIfNegative val="0"/>
          <c:dLbls>
            <c:dLbl>
              <c:idx val="0"/>
              <c:layout>
                <c:manualLayout>
                  <c:x val="3.4988143393903407E-3"/>
                  <c:y val="-4.9094716974222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0986994159118934E-3"/>
                  <c:y val="-5.232451071655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4585182702831594E-3"/>
                  <c:y val="-6.0176323250452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8861856879290284E-3"/>
                  <c:y val="-5.24482640542645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2609278271062826E-3"/>
                  <c:y val="0.153591687075603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5165854587585511E-3"/>
                  <c:y val="0.189720526160503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6.7019134848111204E-3"/>
                  <c:y val="0.152631892034667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 w="25380">
                <a:noFill/>
              </a:ln>
            </c:spPr>
            <c:txPr>
              <a:bodyPr rot="0" vert="horz" anchor="t" anchorCtr="0"/>
              <a:lstStyle/>
              <a:p>
                <a:pPr algn="ctr">
                  <a:defRPr sz="1799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інфекційні для дітей</c:v>
                </c:pt>
                <c:pt idx="1">
                  <c:v>інфекційні для дорослих</c:v>
                </c:pt>
                <c:pt idx="2">
                  <c:v>педіатричні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54.9</c:v>
                </c:pt>
                <c:pt idx="1">
                  <c:v>32.6</c:v>
                </c:pt>
                <c:pt idx="2">
                  <c:v>51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FF00"/>
            </a:solidFill>
            <a:ln w="25380">
              <a:noFill/>
            </a:ln>
          </c:spPr>
          <c:invertIfNegative val="0"/>
          <c:dLbls>
            <c:dLbl>
              <c:idx val="0"/>
              <c:layout>
                <c:manualLayout>
                  <c:x val="2.425880275597788E-2"/>
                  <c:y val="-6.233569271456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94939451172092E-2"/>
                  <c:y val="-5.7237391944710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8699679999125781E-2"/>
                  <c:y val="-6.3376230982658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5137348127075132E-2"/>
                  <c:y val="-5.4862927393622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5157940039031782E-3"/>
                  <c:y val="0.151053003895942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6.7362868327555375E-3"/>
                  <c:y val="0.165089510331851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8.9566125737405768E-3"/>
                  <c:y val="0.140929426571549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 w="25380">
                <a:noFill/>
              </a:ln>
              <a:effectLst>
                <a:glow>
                  <a:schemeClr val="accent1"/>
                </a:glow>
              </a:effectLst>
            </c:spPr>
            <c:txPr>
              <a:bodyPr rot="0" vert="horz" anchor="t" anchorCtr="0"/>
              <a:lstStyle/>
              <a:p>
                <a:pPr algn="ctr">
                  <a:defRPr sz="1799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інфекційні для дітей</c:v>
                </c:pt>
                <c:pt idx="1">
                  <c:v>інфекційні для дорослих</c:v>
                </c:pt>
                <c:pt idx="2">
                  <c:v>педіатричні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92.6</c:v>
                </c:pt>
                <c:pt idx="1">
                  <c:v>36.299999999999997</c:v>
                </c:pt>
                <c:pt idx="2">
                  <c:v>66.7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6"/>
        <c:gapDepth val="30"/>
        <c:shape val="box"/>
        <c:axId val="363744640"/>
        <c:axId val="363744080"/>
        <c:axId val="0"/>
      </c:bar3DChart>
      <c:catAx>
        <c:axId val="36374464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 w="9517">
            <a:noFill/>
          </a:ln>
        </c:spPr>
        <c:txPr>
          <a:bodyPr rot="780000" vert="horz"/>
          <a:lstStyle/>
          <a:p>
            <a:pPr>
              <a:defRPr sz="1400" b="1" i="1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363744080"/>
        <c:crosses val="autoZero"/>
        <c:auto val="1"/>
        <c:lblAlgn val="ctr"/>
        <c:lblOffset val="100"/>
        <c:tickMarkSkip val="1"/>
        <c:noMultiLvlLbl val="0"/>
      </c:catAx>
      <c:valAx>
        <c:axId val="363744080"/>
        <c:scaling>
          <c:orientation val="minMax"/>
          <c:max val="130"/>
          <c:min val="10"/>
        </c:scaling>
        <c:delete val="0"/>
        <c:axPos val="l"/>
        <c:majorGridlines>
          <c:spPr>
            <a:ln w="12690">
              <a:noFill/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363744640"/>
        <c:crosses val="autoZero"/>
        <c:crossBetween val="between"/>
        <c:majorUnit val="20"/>
        <c:minorUnit val="10"/>
      </c:valAx>
      <c:spPr>
        <a:noFill/>
        <a:ln w="2539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798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</c:legendEntry>
      <c:legendEntry>
        <c:idx val="1"/>
        <c:txPr>
          <a:bodyPr/>
          <a:lstStyle/>
          <a:p>
            <a:pPr>
              <a:defRPr sz="1798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</c:legendEntry>
      <c:layout>
        <c:manualLayout>
          <c:xMode val="edge"/>
          <c:yMode val="edge"/>
          <c:x val="0.3799682064535323"/>
          <c:y val="0.92492491544769362"/>
          <c:w val="0.25278224519455822"/>
          <c:h val="7.5075084552306423E-2"/>
        </c:manualLayout>
      </c:layout>
      <c:overlay val="0"/>
      <c:spPr>
        <a:noFill/>
        <a:ln w="25380">
          <a:noFill/>
        </a:ln>
      </c:spPr>
      <c:txPr>
        <a:bodyPr/>
        <a:lstStyle/>
        <a:p>
          <a:pPr>
            <a:defRPr sz="1798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49" b="1" i="0" u="none" strike="noStrike" baseline="0">
          <a:solidFill>
            <a:srgbClr val="000000"/>
          </a:solidFill>
          <a:latin typeface="Tahoma"/>
          <a:ea typeface="Tahoma"/>
          <a:cs typeface="Tahoma"/>
        </a:defRPr>
      </a:pPr>
      <a:endParaRPr lang="uk-UA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660033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600" dirty="0" err="1">
                <a:solidFill>
                  <a:srgbClr val="660033"/>
                </a:solidFill>
              </a:rPr>
              <a:t>Смертність</a:t>
            </a:r>
            <a:r>
              <a:rPr lang="ru-RU" sz="1600" dirty="0">
                <a:solidFill>
                  <a:srgbClr val="660033"/>
                </a:solidFill>
              </a:rPr>
              <a:t> </a:t>
            </a:r>
            <a:r>
              <a:rPr lang="ru-RU" sz="1600" dirty="0" err="1">
                <a:solidFill>
                  <a:srgbClr val="660033"/>
                </a:solidFill>
              </a:rPr>
              <a:t>немовлят</a:t>
            </a:r>
            <a:r>
              <a:rPr lang="ru-RU" sz="1600" dirty="0">
                <a:solidFill>
                  <a:srgbClr val="660033"/>
                </a:solidFill>
              </a:rPr>
              <a:t> 
на 1000 </a:t>
            </a:r>
            <a:r>
              <a:rPr lang="ru-RU" sz="1600" dirty="0" err="1">
                <a:solidFill>
                  <a:srgbClr val="660033"/>
                </a:solidFill>
              </a:rPr>
              <a:t>народжених</a:t>
            </a:r>
            <a:r>
              <a:rPr lang="ru-RU" sz="1600" dirty="0">
                <a:solidFill>
                  <a:srgbClr val="660033"/>
                </a:solidFill>
              </a:rPr>
              <a:t> </a:t>
            </a:r>
            <a:r>
              <a:rPr lang="ru-RU" sz="1600" dirty="0" err="1" smtClean="0">
                <a:solidFill>
                  <a:srgbClr val="660033"/>
                </a:solidFill>
              </a:rPr>
              <a:t>дітей</a:t>
            </a:r>
            <a:r>
              <a:rPr lang="ru-RU" sz="1600" dirty="0" smtClean="0">
                <a:solidFill>
                  <a:srgbClr val="660033"/>
                </a:solidFill>
              </a:rPr>
              <a:t> за </a:t>
            </a:r>
            <a:r>
              <a:rPr lang="ru-RU" sz="1600" dirty="0" err="1" smtClean="0">
                <a:solidFill>
                  <a:srgbClr val="660033"/>
                </a:solidFill>
              </a:rPr>
              <a:t>даними</a:t>
            </a:r>
            <a:r>
              <a:rPr lang="ru-RU" sz="1600" dirty="0" smtClean="0">
                <a:solidFill>
                  <a:srgbClr val="660033"/>
                </a:solidFill>
              </a:rPr>
              <a:t> </a:t>
            </a:r>
            <a:r>
              <a:rPr lang="ru-RU" sz="1600" dirty="0" err="1" smtClean="0">
                <a:solidFill>
                  <a:srgbClr val="660033"/>
                </a:solidFill>
              </a:rPr>
              <a:t>РАЦСу</a:t>
            </a:r>
            <a:endParaRPr lang="ru-RU" sz="1600" dirty="0">
              <a:solidFill>
                <a:srgbClr val="660033"/>
              </a:solidFill>
            </a:endParaRPr>
          </a:p>
        </c:rich>
      </c:tx>
      <c:layout>
        <c:manualLayout>
          <c:xMode val="edge"/>
          <c:yMode val="edge"/>
          <c:x val="0.19154179120175552"/>
          <c:y val="8.1401629229038968E-3"/>
        </c:manualLayout>
      </c:layout>
      <c:overlay val="0"/>
      <c:spPr>
        <a:noFill/>
        <a:ln w="1740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49496297259674571"/>
          <c:y val="0.20104129989642122"/>
          <c:w val="0.4697630883399519"/>
          <c:h val="0.594877124133852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FF00"/>
            </a:solidFill>
            <a:ln w="17406">
              <a:noFill/>
            </a:ln>
          </c:spPr>
          <c:invertIfNegative val="0"/>
          <c:dLbls>
            <c:dLbl>
              <c:idx val="0"/>
              <c:layout>
                <c:manualLayout>
                  <c:x val="7.6238230301525572E-4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812512895392575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6741649180371508E-3"/>
                  <c:y val="-2.658690316589306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8080580747635231E-3"/>
                  <c:y val="-5.317589978872832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1883209076449859E-3"/>
                  <c:y val="2.658690316589306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7406">
                <a:noFill/>
              </a:ln>
            </c:spPr>
            <c:txPr>
              <a:bodyPr/>
              <a:lstStyle/>
              <a:p>
                <a:pPr>
                  <a:defRPr sz="1598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Постнеонатальна</c:v>
                </c:pt>
                <c:pt idx="1">
                  <c:v>Перинатальна </c:v>
                </c:pt>
                <c:pt idx="2">
                  <c:v>Рання неонатальна</c:v>
                </c:pt>
                <c:pt idx="3">
                  <c:v>Мертвонароджуваність</c:v>
                </c:pt>
                <c:pt idx="4">
                  <c:v>Загальна</c:v>
                </c:pt>
              </c:strCache>
            </c:strRef>
          </c:cat>
          <c:val>
            <c:numRef>
              <c:f>Sheet1!$B$2:$F$2</c:f>
              <c:numCache>
                <c:formatCode>0.00</c:formatCode>
                <c:ptCount val="5"/>
                <c:pt idx="0" formatCode="General">
                  <c:v>0</c:v>
                </c:pt>
                <c:pt idx="1">
                  <c:v>7.89</c:v>
                </c:pt>
                <c:pt idx="2">
                  <c:v>3.68</c:v>
                </c:pt>
                <c:pt idx="3">
                  <c:v>4.1900000000000004</c:v>
                </c:pt>
                <c:pt idx="4" formatCode="General">
                  <c:v>6.31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17406">
              <a:noFill/>
            </a:ln>
          </c:spPr>
          <c:invertIfNegative val="0"/>
          <c:dLbls>
            <c:dLbl>
              <c:idx val="0"/>
              <c:layout>
                <c:manualLayout>
                  <c:x val="-8.261840314416357E-3"/>
                  <c:y val="2.658690316589306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445207220507109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338885455544791E-3"/>
                  <c:y val="2.658690316589306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0371942115965155E-3"/>
                  <c:y val="-5.317380633178612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8679196869027669E-3"/>
                  <c:y val="5.317380633178612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7406">
                <a:noFill/>
              </a:ln>
            </c:spPr>
            <c:txPr>
              <a:bodyPr/>
              <a:lstStyle/>
              <a:p>
                <a:pPr>
                  <a:defRPr sz="1598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Постнеонатальна</c:v>
                </c:pt>
                <c:pt idx="1">
                  <c:v>Перинатальна </c:v>
                </c:pt>
                <c:pt idx="2">
                  <c:v>Рання неонатальна</c:v>
                </c:pt>
                <c:pt idx="3">
                  <c:v>Мертвонароджуваність</c:v>
                </c:pt>
                <c:pt idx="4">
                  <c:v>Загальна</c:v>
                </c:pt>
              </c:strCache>
            </c:strRef>
          </c:cat>
          <c:val>
            <c:numRef>
              <c:f>Sheet1!$B$3:$F$3</c:f>
              <c:numCache>
                <c:formatCode>0.00</c:formatCode>
                <c:ptCount val="5"/>
                <c:pt idx="0" formatCode="General">
                  <c:v>2.16</c:v>
                </c:pt>
                <c:pt idx="1">
                  <c:v>0.72</c:v>
                </c:pt>
                <c:pt idx="2">
                  <c:v>0.72</c:v>
                </c:pt>
                <c:pt idx="3">
                  <c:v>2.9</c:v>
                </c:pt>
                <c:pt idx="4" formatCode="General">
                  <c:v>2.88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-9"/>
        <c:axId val="363745760"/>
        <c:axId val="363748560"/>
      </c:barChart>
      <c:catAx>
        <c:axId val="3637457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17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363748560"/>
        <c:crosses val="autoZero"/>
        <c:auto val="0"/>
        <c:lblAlgn val="ctr"/>
        <c:lblOffset val="100"/>
        <c:tickLblSkip val="1"/>
        <c:tickMarkSkip val="5"/>
        <c:noMultiLvlLbl val="0"/>
      </c:catAx>
      <c:valAx>
        <c:axId val="363748560"/>
        <c:scaling>
          <c:orientation val="minMax"/>
        </c:scaling>
        <c:delete val="0"/>
        <c:axPos val="b"/>
        <c:majorGridlines>
          <c:spPr>
            <a:ln w="8703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870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363745760"/>
        <c:crosses val="autoZero"/>
        <c:crossBetween val="between"/>
      </c:valAx>
      <c:spPr>
        <a:noFill/>
        <a:ln w="25374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798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</c:legendEntry>
      <c:layout>
        <c:manualLayout>
          <c:xMode val="edge"/>
          <c:yMode val="edge"/>
          <c:x val="1.7714905551152998E-2"/>
          <c:y val="0.91186435360918638"/>
          <c:w val="0.6089029770636285"/>
          <c:h val="8.8135646390814323E-2"/>
        </c:manualLayout>
      </c:layout>
      <c:overlay val="0"/>
      <c:spPr>
        <a:noFill/>
        <a:ln w="17406">
          <a:noFill/>
        </a:ln>
      </c:spPr>
      <c:txPr>
        <a:bodyPr/>
        <a:lstStyle/>
        <a:p>
          <a:pPr>
            <a:defRPr sz="1798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34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uk-UA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660033"/>
                </a:solidFill>
              </a:defRPr>
            </a:pPr>
            <a:r>
              <a:rPr lang="ru-RU">
                <a:solidFill>
                  <a:srgbClr val="660033"/>
                </a:solidFill>
              </a:rPr>
              <a:t>Народилось дітей живими</a:t>
            </a:r>
          </a:p>
        </c:rich>
      </c:tx>
      <c:layout>
        <c:manualLayout>
          <c:xMode val="edge"/>
          <c:yMode val="edge"/>
          <c:x val="0.10059072945228981"/>
          <c:y val="4.657933042212518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34292633066512052"/>
          <c:y val="0.14915254237288136"/>
          <c:w val="0.58830965337518426"/>
          <c:h val="0.696610169491525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FF00"/>
            </a:solidFill>
            <a:ln w="16480">
              <a:noFill/>
            </a:ln>
          </c:spPr>
          <c:invertIfNegative val="0"/>
          <c:dLbls>
            <c:dLbl>
              <c:idx val="0"/>
              <c:layout>
                <c:manualLayout>
                  <c:x val="-0.25468298511330584"/>
                  <c:y val="8.888812479226137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21809050957180814"/>
                  <c:y val="-3.60325046705406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Mode val="edge"/>
                  <c:yMode val="edge"/>
                  <c:x val="0.40798858773181257"/>
                  <c:y val="0.1406779661016949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Mode val="edge"/>
                  <c:yMode val="edge"/>
                  <c:x val="0.37375178316690483"/>
                  <c:y val="0.3576271186440678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" sourceLinked="0"/>
            <c:spPr>
              <a:noFill/>
              <a:ln w="1648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По даним РАЦСу</c:v>
                </c:pt>
                <c:pt idx="1">
                  <c:v>По пологовому будинку</c:v>
                </c:pt>
              </c:strCache>
            </c:strRef>
          </c:cat>
          <c:val>
            <c:numRef>
              <c:f>Sheet1!$B$2:$C$2</c:f>
              <c:numCache>
                <c:formatCode>0</c:formatCode>
                <c:ptCount val="2"/>
                <c:pt idx="0">
                  <c:v>1892</c:v>
                </c:pt>
                <c:pt idx="1">
                  <c:v>1540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16480">
              <a:noFill/>
            </a:ln>
          </c:spPr>
          <c:invertIfNegative val="0"/>
          <c:dLbls>
            <c:dLbl>
              <c:idx val="0"/>
              <c:layout>
                <c:manualLayout>
                  <c:x val="-0.27998710678845945"/>
                  <c:y val="4.536212449426354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9196101059610179"/>
                  <c:y val="-2.87132230741899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Mode val="edge"/>
                  <c:yMode val="edge"/>
                  <c:x val="0.4479315263908703"/>
                  <c:y val="0.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Mode val="edge"/>
                  <c:yMode val="edge"/>
                  <c:x val="0.42510699001426605"/>
                  <c:y val="0.3525423728813559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" sourceLinked="0"/>
            <c:spPr>
              <a:noFill/>
              <a:ln w="16480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По даним РАЦСу</c:v>
                </c:pt>
                <c:pt idx="1">
                  <c:v>По пологовому будинку</c:v>
                </c:pt>
              </c:strCache>
            </c:strRef>
          </c:cat>
          <c:val>
            <c:numRef>
              <c:f>Sheet1!$B$3:$C$3</c:f>
              <c:numCache>
                <c:formatCode>0</c:formatCode>
                <c:ptCount val="2"/>
                <c:pt idx="0" formatCode="General">
                  <c:v>1727</c:v>
                </c:pt>
                <c:pt idx="1">
                  <c:v>1383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3751360"/>
        <c:axId val="363751920"/>
      </c:barChart>
      <c:catAx>
        <c:axId val="363751360"/>
        <c:scaling>
          <c:orientation val="minMax"/>
        </c:scaling>
        <c:delete val="0"/>
        <c:axPos val="l"/>
        <c:numFmt formatCode="#,##0.00" sourceLinked="0"/>
        <c:majorTickMark val="out"/>
        <c:minorTickMark val="none"/>
        <c:tickLblPos val="nextTo"/>
        <c:spPr>
          <a:ln w="206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uk-UA"/>
          </a:p>
        </c:txPr>
        <c:crossAx val="363751920"/>
        <c:crossesAt val="0"/>
        <c:auto val="1"/>
        <c:lblAlgn val="ctr"/>
        <c:lblOffset val="100"/>
        <c:tickLblSkip val="1"/>
        <c:tickMarkSkip val="5"/>
        <c:noMultiLvlLbl val="0"/>
      </c:catAx>
      <c:valAx>
        <c:axId val="363751920"/>
        <c:scaling>
          <c:orientation val="minMax"/>
          <c:max val="2000"/>
          <c:min val="500"/>
        </c:scaling>
        <c:delete val="0"/>
        <c:axPos val="b"/>
        <c:majorGridlines>
          <c:spPr>
            <a:ln w="8241">
              <a:solidFill>
                <a:srgbClr val="FFFFFF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206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uk-UA"/>
          </a:p>
        </c:txPr>
        <c:crossAx val="363751360"/>
        <c:crosses val="autoZero"/>
        <c:crossBetween val="between"/>
        <c:majorUnit val="500"/>
        <c:minorUnit val="100"/>
      </c:valAx>
      <c:spPr>
        <a:noFill/>
        <a:ln w="2540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 b="1" i="0" u="sng" strike="noStrike" baseline="0">
          <a:solidFill>
            <a:srgbClr val="C00000"/>
          </a:solidFill>
          <a:latin typeface="Times New Roman" pitchFamily="18" charset="0"/>
          <a:ea typeface="Garamond"/>
          <a:cs typeface="Times New Roman" pitchFamily="18" charset="0"/>
        </a:defRPr>
      </a:pPr>
      <a:endParaRPr lang="uk-UA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152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noFill/>
          <a:prstDash val="solid"/>
        </a:ln>
      </c:spPr>
    </c:sideWall>
    <c:backWall>
      <c:thickness val="0"/>
      <c:spPr>
        <a:noFill/>
        <a:ln w="12700">
          <a:noFill/>
          <a:prstDash val="solid"/>
        </a:ln>
      </c:spPr>
    </c:backWall>
    <c:plotArea>
      <c:layout>
        <c:manualLayout>
          <c:layoutTarget val="inner"/>
          <c:xMode val="edge"/>
          <c:yMode val="edge"/>
          <c:x val="0.13065326633165811"/>
          <c:y val="2.2026431718061675E-2"/>
          <c:w val="0.61055276381909551"/>
          <c:h val="0.6628244557665585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25398">
              <a:noFill/>
            </a:ln>
          </c:spPr>
          <c:invertIfNegative val="0"/>
          <c:dLbls>
            <c:dLbl>
              <c:idx val="0"/>
              <c:layout>
                <c:manualLayout>
                  <c:x val="-0.12593404851239232"/>
                  <c:y val="5.88235294117647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98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Раннє охоплення вагітних лікарським наглядом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97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FF00"/>
            </a:solidFill>
            <a:ln w="25398">
              <a:noFill/>
            </a:ln>
          </c:spPr>
          <c:invertIfNegative val="0"/>
          <c:dLbls>
            <c:dLbl>
              <c:idx val="0"/>
              <c:layout>
                <c:manualLayout>
                  <c:x val="0.16006209374834857"/>
                  <c:y val="-1.60282538212135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98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Раннє охоплення вагітних лікарським наглядом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97.4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cylinder"/>
        <c:axId val="365012672"/>
        <c:axId val="363754720"/>
        <c:axId val="0"/>
      </c:bar3DChart>
      <c:catAx>
        <c:axId val="365012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363754720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363754720"/>
        <c:scaling>
          <c:orientation val="minMax"/>
          <c:max val="95"/>
          <c:min val="83"/>
        </c:scaling>
        <c:delete val="0"/>
        <c:axPos val="l"/>
        <c:majorGridlines>
          <c:spPr>
            <a:ln w="3175">
              <a:noFill/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365012672"/>
        <c:crosses val="autoZero"/>
        <c:crossBetween val="between"/>
        <c:majorUnit val="2"/>
        <c:minorUnit val="2"/>
      </c:valAx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0.76548855889658085"/>
          <c:y val="0.1346723019916628"/>
          <c:w val="0.22110552763819033"/>
          <c:h val="0.15638766519823738"/>
        </c:manualLayout>
      </c:layout>
      <c:overlay val="0"/>
      <c:spPr>
        <a:noFill/>
        <a:ln w="3175">
          <a:solidFill>
            <a:schemeClr val="tx1"/>
          </a:solidFill>
          <a:prstDash val="solid"/>
        </a:ln>
      </c:spPr>
      <c:txPr>
        <a:bodyPr/>
        <a:lstStyle/>
        <a:p>
          <a:pPr>
            <a:defRPr sz="1800" b="1" i="0" u="none" strike="noStrike" baseline="0">
              <a:solidFill>
                <a:schemeClr val="tx1"/>
              </a:solidFill>
              <a:latin typeface="Times New Roman" pitchFamily="18" charset="0"/>
              <a:ea typeface="Arial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99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r>
              <a:rPr lang="ru-RU" sz="1599" dirty="0">
                <a:latin typeface="Times New Roman" pitchFamily="18" charset="0"/>
                <a:cs typeface="Times New Roman" pitchFamily="18" charset="0"/>
              </a:rPr>
              <a:t>Кількість </a:t>
            </a:r>
            <a:r>
              <a:rPr lang="ru-RU" sz="1599" dirty="0" err="1">
                <a:latin typeface="Times New Roman" pitchFamily="18" charset="0"/>
                <a:cs typeface="Times New Roman" pitchFamily="18" charset="0"/>
              </a:rPr>
              <a:t>абортів</a:t>
            </a:r>
            <a:r>
              <a:rPr lang="ru-RU" sz="1599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99" dirty="0" err="1" smtClean="0">
                <a:latin typeface="Times New Roman" pitchFamily="18" charset="0"/>
                <a:cs typeface="Times New Roman" pitchFamily="18" charset="0"/>
              </a:rPr>
              <a:t>включаючи</a:t>
            </a:r>
            <a:r>
              <a:rPr lang="ru-RU" sz="1599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99" dirty="0" err="1">
                <a:latin typeface="Times New Roman" pitchFamily="18" charset="0"/>
                <a:cs typeface="Times New Roman" pitchFamily="18" charset="0"/>
              </a:rPr>
              <a:t>міні</a:t>
            </a:r>
            <a:r>
              <a:rPr lang="ru-RU" sz="1599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599" dirty="0" err="1">
                <a:latin typeface="Times New Roman" pitchFamily="18" charset="0"/>
                <a:cs typeface="Times New Roman" pitchFamily="18" charset="0"/>
              </a:rPr>
              <a:t>абс.число</a:t>
            </a:r>
            <a:r>
              <a:rPr lang="ru-RU" sz="1599" dirty="0">
                <a:latin typeface="Times New Roman" pitchFamily="18" charset="0"/>
                <a:cs typeface="Times New Roman" pitchFamily="18" charset="0"/>
              </a:rPr>
              <a:t>)</a:t>
            </a:r>
          </a:p>
        </c:rich>
      </c:tx>
      <c:layout>
        <c:manualLayout>
          <c:xMode val="edge"/>
          <c:yMode val="edge"/>
          <c:x val="0.14020114942528736"/>
          <c:y val="0"/>
        </c:manualLayout>
      </c:layout>
      <c:overlay val="0"/>
      <c:spPr>
        <a:noFill/>
        <a:ln w="15218">
          <a:noFill/>
        </a:ln>
      </c:spPr>
    </c:title>
    <c:autoTitleDeleted val="0"/>
    <c:view3D>
      <c:rotX val="15"/>
      <c:hPercent val="57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noFill/>
          <a:prstDash val="solid"/>
        </a:ln>
      </c:spPr>
    </c:sideWall>
    <c:backWall>
      <c:thickness val="0"/>
      <c:spPr>
        <a:noFill/>
        <a:ln w="12700">
          <a:noFill/>
          <a:prstDash val="solid"/>
        </a:ln>
      </c:spPr>
    </c:backWall>
    <c:plotArea>
      <c:layout>
        <c:manualLayout>
          <c:layoutTarget val="inner"/>
          <c:xMode val="edge"/>
          <c:yMode val="edge"/>
          <c:x val="0.10755441741357244"/>
          <c:y val="0.17381974248927062"/>
          <c:w val="0.74263764404609556"/>
          <c:h val="0.751072961373390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15218">
              <a:noFill/>
            </a:ln>
          </c:spPr>
          <c:invertIfNegative val="0"/>
          <c:dLbls>
            <c:dLbl>
              <c:idx val="0"/>
              <c:layout>
                <c:manualLayout>
                  <c:x val="-0.1308217938274957"/>
                  <c:y val="9.4177432917972634E-2"/>
                </c:manualLayout>
              </c:layout>
              <c:spPr>
                <a:noFill/>
                <a:ln w="15218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tx1"/>
                      </a:solidFill>
                      <a:latin typeface="Times New Roman" pitchFamily="18" charset="0"/>
                      <a:ea typeface="Arial"/>
                      <a:cs typeface="Times New Roman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394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FF00"/>
            </a:solidFill>
            <a:ln w="15218">
              <a:noFill/>
            </a:ln>
          </c:spPr>
          <c:invertIfNegative val="0"/>
          <c:dLbls>
            <c:dLbl>
              <c:idx val="0"/>
              <c:layout>
                <c:manualLayout>
                  <c:x val="0.17437550909584579"/>
                  <c:y val="7.5237367173763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5218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General</c:formatCode>
                <c:ptCount val="1"/>
                <c:pt idx="0">
                  <c:v>538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6"/>
        <c:gapDepth val="76"/>
        <c:shape val="box"/>
        <c:axId val="365016592"/>
        <c:axId val="365017152"/>
        <c:axId val="0"/>
      </c:bar3DChart>
      <c:catAx>
        <c:axId val="365016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0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3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uk-UA"/>
          </a:p>
        </c:txPr>
        <c:crossAx val="365017152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365017152"/>
        <c:scaling>
          <c:orientation val="minMax"/>
        </c:scaling>
        <c:delete val="0"/>
        <c:axPos val="l"/>
        <c:majorGridlines>
          <c:spPr>
            <a:ln w="1902">
              <a:noFill/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190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uk-UA"/>
          </a:p>
        </c:txPr>
        <c:crossAx val="365016592"/>
        <c:crosses val="autoZero"/>
        <c:crossBetween val="between"/>
      </c:valAx>
      <c:spPr>
        <a:noFill/>
        <a:ln w="2538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абортів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 (у%)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387911862731508"/>
          <c:y val="2.9144817615403152E-2"/>
        </c:manualLayout>
      </c:layout>
      <c:overlay val="0"/>
    </c:title>
    <c:autoTitleDeleted val="0"/>
    <c:view3D>
      <c:rotX val="15"/>
      <c:hPercent val="61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noFill/>
          <a:prstDash val="solid"/>
        </a:ln>
      </c:spPr>
    </c:backWall>
    <c:plotArea>
      <c:layout>
        <c:manualLayout>
          <c:layoutTarget val="inner"/>
          <c:xMode val="edge"/>
          <c:yMode val="edge"/>
          <c:x val="0.12198838554595796"/>
          <c:y val="0.155816093330539"/>
          <c:w val="0.90277196805463511"/>
          <c:h val="0.595264413241120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32742">
              <a:noFill/>
            </a:ln>
          </c:spPr>
          <c:invertIfNegative val="0"/>
          <c:dLbls>
            <c:dLbl>
              <c:idx val="0"/>
              <c:layout>
                <c:manualLayout>
                  <c:x val="5.739644527315732E-4"/>
                  <c:y val="-2.5418958691961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8257157940849406E-3"/>
                  <c:y val="-3.47482610301088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32742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на 1000 жінок фертильного віку</c:v>
                </c:pt>
                <c:pt idx="1">
                  <c:v>на 100 пологів</c:v>
                </c:pt>
              </c:strCache>
            </c:strRef>
          </c:cat>
          <c:val>
            <c:numRef>
              <c:f>Sheet1!$B$2:$C$2</c:f>
              <c:numCache>
                <c:formatCode>0.0</c:formatCode>
                <c:ptCount val="2"/>
                <c:pt idx="0">
                  <c:v>7.3</c:v>
                </c:pt>
                <c:pt idx="1">
                  <c:v>28.7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FF00"/>
            </a:solidFill>
            <a:ln w="32742">
              <a:noFill/>
            </a:ln>
          </c:spPr>
          <c:invertIfNegative val="0"/>
          <c:dLbls>
            <c:dLbl>
              <c:idx val="0"/>
              <c:layout>
                <c:manualLayout>
                  <c:x val="6.7875363653723084E-2"/>
                  <c:y val="-5.5904913026556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1593516573623733"/>
                  <c:y val="1.94844465734558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32742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на 1000 жінок фертильного віку</c:v>
                </c:pt>
                <c:pt idx="1">
                  <c:v>на 100 пологів</c:v>
                </c:pt>
              </c:strCache>
            </c:strRef>
          </c:cat>
          <c:val>
            <c:numRef>
              <c:f>Sheet1!$B$3:$C$3</c:f>
              <c:numCache>
                <c:formatCode>0.0</c:formatCode>
                <c:ptCount val="2"/>
                <c:pt idx="0">
                  <c:v>9.6999999999999993</c:v>
                </c:pt>
                <c:pt idx="1">
                  <c:v>35.1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65019952"/>
        <c:axId val="365020512"/>
        <c:axId val="0"/>
      </c:bar3DChart>
      <c:catAx>
        <c:axId val="365019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279">
            <a:noFill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365020512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365020512"/>
        <c:scaling>
          <c:orientation val="minMax"/>
          <c:max val="65"/>
          <c:min val="0"/>
        </c:scaling>
        <c:delete val="0"/>
        <c:axPos val="l"/>
        <c:majorGridlines>
          <c:spPr>
            <a:ln w="4093">
              <a:noFill/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409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6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uk-UA"/>
          </a:p>
        </c:txPr>
        <c:crossAx val="365019952"/>
        <c:crosses val="autoZero"/>
        <c:crossBetween val="between"/>
        <c:majorUnit val="20"/>
        <c:minorUnit val="10"/>
      </c:valAx>
      <c:spPr>
        <a:noFill/>
        <a:ln w="2537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800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18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Фізіотерапевтичні</a:t>
            </a:r>
            <a:r>
              <a:rPr lang="ru-RU" sz="1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defRPr sz="1800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18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дослідження</a:t>
            </a:r>
            <a:endParaRPr lang="ru-RU" sz="1800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9.7465998568360912E-2"/>
          <c:y val="1.2039125739913165E-2"/>
        </c:manualLayout>
      </c:layout>
      <c:overlay val="0"/>
    </c:title>
    <c:autoTitleDeleted val="0"/>
    <c:view3D>
      <c:rotX val="10"/>
      <c:rotY val="1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246943765281164"/>
          <c:y val="0.31311656254718134"/>
          <c:w val="0.48990354135022957"/>
          <c:h val="0.3596587558647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29812">
              <a:noFill/>
            </a:ln>
          </c:spPr>
          <c:invertIfNegative val="0"/>
          <c:dLbls>
            <c:dLbl>
              <c:idx val="0"/>
              <c:layout>
                <c:manualLayout>
                  <c:x val="-5.080189190395145E-2"/>
                  <c:y val="-5.4299962577689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" sourceLinked="0"/>
            <c:spPr>
              <a:noFill/>
              <a:ln w="29812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на 100 відвідувань в поліклініку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51.2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FF00"/>
            </a:solidFill>
            <a:ln w="29812">
              <a:noFill/>
            </a:ln>
          </c:spPr>
          <c:invertIfNegative val="0"/>
          <c:dLbls>
            <c:dLbl>
              <c:idx val="0"/>
              <c:layout>
                <c:manualLayout>
                  <c:x val="9.73553301444402E-2"/>
                  <c:y val="-9.6289492637196428E-3"/>
                </c:manualLayout>
              </c:layout>
              <c:spPr>
                <a:noFill/>
                <a:ln w="29812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chemeClr val="tx1"/>
                      </a:solidFill>
                      <a:latin typeface="Times New Roman" pitchFamily="18" charset="0"/>
                      <a:ea typeface="Arial"/>
                      <a:cs typeface="Times New Roman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9812">
                <a:noFill/>
              </a:ln>
            </c:spPr>
            <c:txPr>
              <a:bodyPr rot="-2700000" vert="horz"/>
              <a:lstStyle/>
              <a:p>
                <a:pPr algn="ctr">
                  <a:defRPr sz="1800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на 100 відвідувань в поліклініку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37.299999999999997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6"/>
        <c:gapDepth val="118"/>
        <c:shape val="cylinder"/>
        <c:axId val="366076256"/>
        <c:axId val="366076816"/>
        <c:axId val="0"/>
      </c:bar3DChart>
      <c:catAx>
        <c:axId val="366076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7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FF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366076816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366076816"/>
        <c:scaling>
          <c:orientation val="minMax"/>
        </c:scaling>
        <c:delete val="0"/>
        <c:axPos val="l"/>
        <c:majorGridlines>
          <c:spPr>
            <a:ln w="14906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nextTo"/>
        <c:spPr>
          <a:ln w="37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366076256"/>
        <c:crosses val="autoZero"/>
        <c:crossBetween val="between"/>
      </c:valAx>
      <c:spPr>
        <a:noFill/>
        <a:ln w="25406">
          <a:noFill/>
        </a:ln>
      </c:spPr>
    </c:plotArea>
    <c:legend>
      <c:legendPos val="r"/>
      <c:layout>
        <c:manualLayout>
          <c:xMode val="edge"/>
          <c:yMode val="edge"/>
          <c:x val="0.71391676476549837"/>
          <c:y val="5.306176806565651E-2"/>
          <c:w val="0.27139357580302481"/>
          <c:h val="0.27222234162524089"/>
        </c:manualLayout>
      </c:layout>
      <c:overlay val="1"/>
      <c:spPr>
        <a:noFill/>
        <a:ln w="3727">
          <a:noFill/>
          <a:prstDash val="solid"/>
        </a:ln>
      </c:spPr>
      <c:txPr>
        <a:bodyPr/>
        <a:lstStyle/>
        <a:p>
          <a:pPr>
            <a:defRPr sz="2400" b="1" i="0" u="none" strike="noStrike" baseline="0">
              <a:solidFill>
                <a:schemeClr val="tx1"/>
              </a:solidFill>
              <a:latin typeface="Times New Roman" pitchFamily="18" charset="0"/>
              <a:ea typeface="Arial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1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799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uk-UA" sz="1799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Функціональні дослідження</a:t>
            </a:r>
            <a:endParaRPr lang="ru-RU" sz="18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6630950219623295"/>
          <c:y val="1.4189256566626052E-2"/>
        </c:manualLayout>
      </c:layout>
      <c:overlay val="0"/>
    </c:title>
    <c:autoTitleDeleted val="0"/>
    <c:view3D>
      <c:rotX val="10"/>
      <c:rotY val="1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1916725161850703"/>
          <c:y val="0.30256047939117875"/>
          <c:w val="0.78083274838149297"/>
          <c:h val="0.328100703327796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29789">
              <a:noFill/>
            </a:ln>
          </c:spPr>
          <c:invertIfNegative val="0"/>
          <c:dLbls>
            <c:dLbl>
              <c:idx val="0"/>
              <c:layout>
                <c:manualLayout>
                  <c:x val="-6.4432967776714006E-2"/>
                  <c:y val="-2.1852433062993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9789">
                <a:noFill/>
              </a:ln>
            </c:spPr>
            <c:txPr>
              <a:bodyPr/>
              <a:lstStyle/>
              <a:p>
                <a:pPr>
                  <a:defRPr sz="1799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на 100 відвідувань в поліклініку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5.4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FF00"/>
            </a:solidFill>
            <a:ln w="29789">
              <a:noFill/>
            </a:ln>
          </c:spPr>
          <c:invertIfNegative val="0"/>
          <c:dLbls>
            <c:dLbl>
              <c:idx val="0"/>
              <c:layout>
                <c:manualLayout>
                  <c:x val="0.14489865971412474"/>
                  <c:y val="4.2012652129617195E-3"/>
                </c:manualLayout>
              </c:layout>
              <c:numFmt formatCode="0.0" sourceLinked="0"/>
              <c:spPr>
                <a:noFill/>
                <a:ln w="29789">
                  <a:noFill/>
                </a:ln>
              </c:spPr>
              <c:txPr>
                <a:bodyPr/>
                <a:lstStyle/>
                <a:p>
                  <a:pPr>
                    <a:defRPr sz="1799" b="1" i="0" u="none" strike="noStrike" baseline="0">
                      <a:solidFill>
                        <a:schemeClr val="tx1"/>
                      </a:solidFill>
                      <a:latin typeface="Times New Roman" pitchFamily="18" charset="0"/>
                      <a:ea typeface="Arial"/>
                      <a:cs typeface="Times New Roman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9789">
                <a:noFill/>
              </a:ln>
            </c:spPr>
            <c:txPr>
              <a:bodyPr rot="-2700000" vert="horz"/>
              <a:lstStyle/>
              <a:p>
                <a:pPr algn="ctr">
                  <a:defRPr sz="1799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на 100 відвідувань в поліклініку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4.9000000000000004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0"/>
        <c:gapDepth val="66"/>
        <c:shape val="cylinder"/>
        <c:axId val="366084096"/>
        <c:axId val="366084656"/>
        <c:axId val="0"/>
      </c:bar3DChart>
      <c:catAx>
        <c:axId val="366084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72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FF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366084656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366084656"/>
        <c:scaling>
          <c:orientation val="minMax"/>
          <c:max val="5.5"/>
          <c:min val="0"/>
        </c:scaling>
        <c:delete val="0"/>
        <c:axPos val="l"/>
        <c:majorGridlines>
          <c:spPr>
            <a:ln w="14894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nextTo"/>
        <c:spPr>
          <a:ln w="372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9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366084096"/>
        <c:crosses val="autoZero"/>
        <c:crossBetween val="between"/>
        <c:majorUnit val="2.5"/>
        <c:minorUnit val="1"/>
      </c:valAx>
      <c:spPr>
        <a:noFill/>
        <a:ln w="2538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1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3675515938842045"/>
          <c:y val="4.2928365102290221E-2"/>
        </c:manualLayout>
      </c:layout>
      <c:overlay val="0"/>
    </c:title>
    <c:autoTitleDeleted val="0"/>
    <c:view3D>
      <c:rotX val="30"/>
      <c:rotY val="49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705948381214347"/>
          <c:y val="0"/>
          <c:w val="0.72650524462799149"/>
          <c:h val="0.7527286650689605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explosion val="6"/>
          <c:dPt>
            <c:idx val="0"/>
            <c:bubble3D val="0"/>
            <c:spPr>
              <a:solidFill>
                <a:srgbClr val="99CCFF">
                  <a:lumMod val="90000"/>
                </a:srgbClr>
              </a:solidFill>
            </c:spPr>
          </c:dPt>
          <c:dPt>
            <c:idx val="1"/>
            <c:bubble3D val="0"/>
            <c:spPr>
              <a:solidFill>
                <a:srgbClr val="00CC66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1.4550346896321864E-2"/>
                  <c:y val="-1.4982462266097418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1684218994824313E-2"/>
                  <c:y val="-5.283361372545907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0743317792275954E-2"/>
                  <c:y val="2.045804434427920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6021246681403212E-2"/>
                  <c:y val="0.1259778675385274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</c:spPr>
            <c:txPr>
              <a:bodyPr/>
              <a:lstStyle/>
              <a:p>
                <a:pPr>
                  <a:defRPr sz="2400" b="1">
                    <a:solidFill>
                      <a:schemeClr val="accent1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noFill/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хвороби ендокринної системи</c:v>
                </c:pt>
                <c:pt idx="1">
                  <c:v>окремі стани перинатального періоду</c:v>
                </c:pt>
                <c:pt idx="2">
                  <c:v>хвороби органів дихання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</c:v>
                </c:pt>
                <c:pt idx="1">
                  <c:v>25</c:v>
                </c:pt>
                <c:pt idx="2">
                  <c:v>25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</c:spPr>
    </c:plotArea>
    <c:legend>
      <c:legendPos val="b"/>
      <c:layout>
        <c:manualLayout>
          <c:xMode val="edge"/>
          <c:yMode val="edge"/>
          <c:x val="3.3449348539817417E-2"/>
          <c:y val="0.57244056215976002"/>
          <c:w val="0.91485620371682841"/>
          <c:h val="0.3708833939086133"/>
        </c:manualLayout>
      </c:layout>
      <c:overlay val="0"/>
      <c:txPr>
        <a:bodyPr/>
        <a:lstStyle/>
        <a:p>
          <a:pPr>
            <a:defRPr sz="1800" b="1" kern="900" spc="-100" baseline="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2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800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18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Рентгенологічні</a:t>
            </a:r>
            <a:r>
              <a:rPr lang="ru-RU" sz="1800" u="sng" baseline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u="sng" baseline="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дослідження</a:t>
            </a:r>
            <a:endParaRPr lang="ru-RU" sz="1800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9.7465998568360912E-2"/>
          <c:y val="1.2039125739913165E-2"/>
        </c:manualLayout>
      </c:layout>
      <c:overlay val="0"/>
    </c:title>
    <c:autoTitleDeleted val="0"/>
    <c:view3D>
      <c:rotX val="10"/>
      <c:rotY val="1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246943765281164"/>
          <c:y val="0.31311656254718134"/>
          <c:w val="0.80285931299776547"/>
          <c:h val="0.307453616264859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29812">
              <a:noFill/>
            </a:ln>
          </c:spPr>
          <c:invertIfNegative val="0"/>
          <c:dLbls>
            <c:dLbl>
              <c:idx val="0"/>
              <c:layout>
                <c:manualLayout>
                  <c:x val="-5.080189190395145E-2"/>
                  <c:y val="-5.4299962577689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" sourceLinked="0"/>
            <c:spPr>
              <a:noFill/>
              <a:ln w="29812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на 10 000 населенн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3431.3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FF00"/>
            </a:solidFill>
            <a:ln w="29812">
              <a:noFill/>
            </a:ln>
          </c:spPr>
          <c:invertIfNegative val="0"/>
          <c:dLbls>
            <c:dLbl>
              <c:idx val="0"/>
              <c:layout>
                <c:manualLayout>
                  <c:x val="4.6482821610467809E-2"/>
                  <c:y val="-4.3923173007388377E-2"/>
                </c:manualLayout>
              </c:layout>
              <c:spPr>
                <a:noFill/>
                <a:ln w="29812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tx1"/>
                      </a:solidFill>
                      <a:latin typeface="Times New Roman" pitchFamily="18" charset="0"/>
                      <a:ea typeface="Arial"/>
                      <a:cs typeface="Times New Roman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9812">
                <a:noFill/>
              </a:ln>
            </c:spPr>
            <c:txPr>
              <a:bodyPr rot="-2700000" vert="horz"/>
              <a:lstStyle/>
              <a:p>
                <a:pPr algn="ctr">
                  <a:defRPr sz="1600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на 10 000 населенн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4092.5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6"/>
        <c:gapDepth val="118"/>
        <c:shape val="cylinder"/>
        <c:axId val="366088016"/>
        <c:axId val="366088576"/>
        <c:axId val="0"/>
      </c:bar3DChart>
      <c:catAx>
        <c:axId val="366088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7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C00000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366088576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366088576"/>
        <c:scaling>
          <c:orientation val="minMax"/>
        </c:scaling>
        <c:delete val="0"/>
        <c:axPos val="l"/>
        <c:majorGridlines>
          <c:spPr>
            <a:ln w="14906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nextTo"/>
        <c:spPr>
          <a:ln w="37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366088016"/>
        <c:crosses val="autoZero"/>
        <c:crossBetween val="between"/>
        <c:majorUnit val="550"/>
        <c:minorUnit val="10"/>
      </c:valAx>
      <c:spPr>
        <a:noFill/>
        <a:ln w="2540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1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800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1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УЗД</a:t>
            </a:r>
            <a:r>
              <a:rPr lang="ru-RU" sz="1800" u="sng" baseline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u="sng" baseline="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дослідження</a:t>
            </a:r>
            <a:endParaRPr lang="ru-RU" sz="1800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9.7465998568360912E-2"/>
          <c:y val="1.2039125739913165E-2"/>
        </c:manualLayout>
      </c:layout>
      <c:overlay val="0"/>
    </c:title>
    <c:autoTitleDeleted val="0"/>
    <c:view3D>
      <c:rotX val="10"/>
      <c:rotY val="1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8620369341678086"/>
          <c:y val="0.25800095909523901"/>
          <c:w val="0.75238800627090818"/>
          <c:h val="0.307453616264859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29812">
              <a:noFill/>
            </a:ln>
          </c:spPr>
          <c:invertIfNegative val="0"/>
          <c:dLbls>
            <c:dLbl>
              <c:idx val="0"/>
              <c:layout>
                <c:manualLayout>
                  <c:x val="-5.080189190395145E-2"/>
                  <c:y val="-5.4299962577689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" sourceLinked="0"/>
            <c:spPr>
              <a:noFill/>
              <a:ln w="29812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на 10 000 населенн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4190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FF00"/>
            </a:solidFill>
            <a:ln w="29812">
              <a:noFill/>
            </a:ln>
          </c:spPr>
          <c:invertIfNegative val="0"/>
          <c:dLbls>
            <c:dLbl>
              <c:idx val="0"/>
              <c:layout>
                <c:manualLayout>
                  <c:x val="4.6482821610467809E-2"/>
                  <c:y val="-4.3923173007388377E-2"/>
                </c:manualLayout>
              </c:layout>
              <c:spPr>
                <a:noFill/>
                <a:ln w="29812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tx1"/>
                      </a:solidFill>
                      <a:latin typeface="Times New Roman" pitchFamily="18" charset="0"/>
                      <a:ea typeface="Arial"/>
                      <a:cs typeface="Times New Roman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9812">
                <a:noFill/>
              </a:ln>
            </c:spPr>
            <c:txPr>
              <a:bodyPr rot="-2700000" vert="horz"/>
              <a:lstStyle/>
              <a:p>
                <a:pPr algn="ctr">
                  <a:defRPr sz="1600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на 10 000 населенн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3985.3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6"/>
        <c:gapDepth val="118"/>
        <c:shape val="cylinder"/>
        <c:axId val="366394752"/>
        <c:axId val="366395312"/>
        <c:axId val="0"/>
      </c:bar3DChart>
      <c:catAx>
        <c:axId val="366394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7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C00000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366395312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366395312"/>
        <c:scaling>
          <c:orientation val="minMax"/>
        </c:scaling>
        <c:delete val="0"/>
        <c:axPos val="l"/>
        <c:majorGridlines>
          <c:spPr>
            <a:ln w="14906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nextTo"/>
        <c:spPr>
          <a:ln w="37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366394752"/>
        <c:crosses val="autoZero"/>
        <c:crossBetween val="between"/>
        <c:majorUnit val="550"/>
        <c:minorUnit val="10"/>
      </c:valAx>
      <c:spPr>
        <a:noFill/>
        <a:ln w="2540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1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u="sng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1800" u="sng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Знаходяться</a:t>
            </a:r>
            <a:r>
              <a:rPr lang="ru-RU" sz="1800" u="sng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на "Д" </a:t>
            </a:r>
            <a:r>
              <a:rPr lang="ru-RU" sz="1800" b="1" i="0" u="sng" strike="noStrike" baseline="0" dirty="0" err="1" smtClean="0">
                <a:solidFill>
                  <a:srgbClr val="660033"/>
                </a:solidFill>
                <a:effectLst/>
              </a:rPr>
              <a:t>обліку</a:t>
            </a:r>
            <a:r>
              <a:rPr lang="ru-RU" sz="1800" b="1" i="0" u="sng" strike="noStrike" baseline="0" dirty="0" smtClean="0">
                <a:solidFill>
                  <a:srgbClr val="660033"/>
                </a:solidFill>
                <a:effectLst/>
              </a:rPr>
              <a:t> </a:t>
            </a:r>
            <a:r>
              <a:rPr lang="ru-RU" sz="1800" b="1" i="0" u="sng" strike="noStrike" baseline="0" dirty="0" smtClean="0">
                <a:solidFill>
                  <a:srgbClr val="FF0000"/>
                </a:solidFill>
                <a:effectLst/>
              </a:rPr>
              <a:t>2101 </a:t>
            </a:r>
            <a:r>
              <a:rPr lang="ru-RU" sz="1800" b="1" i="0" u="sng" strike="noStrike" baseline="0" dirty="0" smtClean="0">
                <a:solidFill>
                  <a:srgbClr val="660033"/>
                </a:solidFill>
                <a:effectLst/>
              </a:rPr>
              <a:t>ветеран, </a:t>
            </a:r>
            <a:r>
              <a:rPr lang="ru-RU" sz="1800" b="1" i="0" u="sng" strike="noStrike" baseline="0" dirty="0" err="1" smtClean="0">
                <a:solidFill>
                  <a:srgbClr val="660033"/>
                </a:solidFill>
                <a:effectLst/>
              </a:rPr>
              <a:t>що</a:t>
            </a:r>
            <a:r>
              <a:rPr lang="ru-RU" sz="1800" b="1" i="0" u="sng" strike="noStrike" baseline="0" dirty="0" smtClean="0">
                <a:solidFill>
                  <a:srgbClr val="660033"/>
                </a:solidFill>
                <a:effectLst/>
              </a:rPr>
              <a:t> </a:t>
            </a:r>
            <a:r>
              <a:rPr lang="ru-RU" sz="1800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42,9%</a:t>
            </a:r>
            <a:r>
              <a:rPr lang="ru-RU" sz="1800" u="sng" baseline="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u="sng" baseline="0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менше</a:t>
            </a:r>
            <a:r>
              <a:rPr lang="ru-RU" sz="1800" u="sng" baseline="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u="sng" baseline="0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1800" u="sng" baseline="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у 2021р.,</a:t>
            </a:r>
            <a:r>
              <a:rPr lang="ru-RU" sz="1800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800" u="sng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них:</a:t>
            </a:r>
          </a:p>
        </c:rich>
      </c:tx>
      <c:layout>
        <c:manualLayout>
          <c:xMode val="edge"/>
          <c:yMode val="edge"/>
          <c:x val="0.10813325546410757"/>
          <c:y val="0"/>
        </c:manualLayout>
      </c:layout>
      <c:overlay val="0"/>
      <c:spPr>
        <a:noFill/>
        <a:ln w="18178">
          <a:noFill/>
        </a:ln>
      </c:spPr>
    </c:title>
    <c:autoTitleDeleted val="0"/>
    <c:view3D>
      <c:rotX val="15"/>
      <c:rotY val="21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93158417833454E-2"/>
          <c:y val="0.2892614238249312"/>
          <c:w val="0.89986243358581075"/>
          <c:h val="0.36680063697426202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333333"/>
            </a:solidFill>
            <a:ln w="18178">
              <a:noFill/>
            </a:ln>
          </c:spPr>
          <c:explosion val="14"/>
          <c:dPt>
            <c:idx val="0"/>
            <c:bubble3D val="0"/>
            <c:spPr>
              <a:solidFill>
                <a:srgbClr val="C00000"/>
              </a:solidFill>
              <a:ln w="18178">
                <a:noFill/>
              </a:ln>
            </c:spPr>
          </c:dPt>
          <c:dPt>
            <c:idx val="1"/>
            <c:bubble3D val="0"/>
            <c:spPr>
              <a:solidFill>
                <a:srgbClr val="339966"/>
              </a:solidFill>
              <a:ln w="18178">
                <a:noFill/>
              </a:ln>
            </c:spPr>
          </c:dPt>
          <c:dPt>
            <c:idx val="2"/>
            <c:bubble3D val="0"/>
            <c:spPr>
              <a:solidFill>
                <a:srgbClr val="FFFF00"/>
              </a:solidFill>
              <a:ln w="18178">
                <a:noFill/>
              </a:ln>
            </c:spPr>
          </c:dPt>
          <c:dPt>
            <c:idx val="3"/>
            <c:bubble3D val="0"/>
            <c:spPr>
              <a:solidFill>
                <a:srgbClr val="00B0F0"/>
              </a:solidFill>
              <a:ln w="18178">
                <a:noFill/>
              </a:ln>
            </c:spPr>
          </c:dPt>
          <c:dLbls>
            <c:dLbl>
              <c:idx val="0"/>
              <c:layout>
                <c:manualLayout>
                  <c:x val="-0.19711023099535488"/>
                  <c:y val="2.420459683869224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5.175772804657396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5044597933179223E-2"/>
                  <c:y val="-7.735027523239090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7725660082772312E-3"/>
                  <c:y val="-4.9811828105111774E-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УБД</c:v>
                </c:pt>
                <c:pt idx="1">
                  <c:v>ІВ</c:v>
                </c:pt>
                <c:pt idx="2">
                  <c:v>УВ</c:v>
                </c:pt>
                <c:pt idx="3">
                  <c:v>Особи, прирівняні по пільгам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1334</c:v>
                </c:pt>
                <c:pt idx="1">
                  <c:v>279</c:v>
                </c:pt>
                <c:pt idx="2">
                  <c:v>262</c:v>
                </c:pt>
                <c:pt idx="3">
                  <c:v>226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96">
          <a:noFill/>
        </a:ln>
      </c:spPr>
    </c:plotArea>
    <c:legend>
      <c:legendPos val="b"/>
      <c:layout>
        <c:manualLayout>
          <c:xMode val="edge"/>
          <c:yMode val="edge"/>
          <c:x val="5.0315503989119298E-2"/>
          <c:y val="0.66052396558143167"/>
          <c:w val="0.78580800051436994"/>
          <c:h val="0.32268112421355227"/>
        </c:manualLayout>
      </c:layout>
      <c:overlay val="0"/>
      <c:spPr>
        <a:noFill/>
        <a:ln w="18178">
          <a:noFill/>
        </a:ln>
      </c:spPr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uk-UA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2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601" dirty="0" err="1" smtClean="0"/>
              <a:t>Отримали</a:t>
            </a:r>
            <a:r>
              <a:rPr lang="ru-RU" sz="1601" dirty="0" smtClean="0"/>
              <a:t> </a:t>
            </a:r>
            <a:r>
              <a:rPr lang="ru-RU" sz="1601" dirty="0" err="1" smtClean="0"/>
              <a:t>стаціонарне</a:t>
            </a:r>
            <a:r>
              <a:rPr lang="ru-RU" sz="1601" dirty="0" smtClean="0"/>
              <a:t> </a:t>
            </a:r>
            <a:r>
              <a:rPr lang="ru-RU" sz="1601" dirty="0" err="1" smtClean="0"/>
              <a:t>лікування</a:t>
            </a:r>
            <a:endParaRPr lang="ru-RU" sz="1601" dirty="0" smtClean="0"/>
          </a:p>
          <a:p>
            <a:pPr>
              <a:defRPr sz="1802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uk-UA" sz="1601" dirty="0" smtClean="0"/>
              <a:t>(у %)</a:t>
            </a:r>
            <a:endParaRPr lang="ru-RU" sz="1600" dirty="0"/>
          </a:p>
        </c:rich>
      </c:tx>
      <c:layout>
        <c:manualLayout>
          <c:xMode val="edge"/>
          <c:yMode val="edge"/>
          <c:x val="9.6443382984546439E-2"/>
          <c:y val="0"/>
        </c:manualLayout>
      </c:layout>
      <c:overlay val="0"/>
      <c:spPr>
        <a:noFill/>
        <a:ln w="14364">
          <a:noFill/>
        </a:ln>
      </c:spPr>
    </c:title>
    <c:autoTitleDeleted val="0"/>
    <c:view3D>
      <c:rotX val="0"/>
      <c:hPercent val="42"/>
      <c:rotY val="20"/>
      <c:depthPercent val="7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12700">
          <a:solidFill>
            <a:srgbClr val="000000"/>
          </a:solidFill>
          <a:prstDash val="solid"/>
        </a:ln>
      </c:spPr>
    </c:sideWall>
    <c:backWall>
      <c:thickness val="0"/>
      <c:spPr>
        <a:noFill/>
        <a:ln w="12700">
          <a:noFill/>
          <a:prstDash val="solid"/>
        </a:ln>
      </c:spPr>
    </c:backWall>
    <c:plotArea>
      <c:layout>
        <c:manualLayout>
          <c:layoutTarget val="inner"/>
          <c:xMode val="edge"/>
          <c:yMode val="edge"/>
          <c:x val="4.2967932503623629E-2"/>
          <c:y val="0.21684035837254356"/>
          <c:w val="0.9533593070087768"/>
          <c:h val="0.572532767721065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14364">
              <a:noFill/>
            </a:ln>
          </c:spPr>
          <c:invertIfNegative val="0"/>
          <c:dLbls>
            <c:dLbl>
              <c:idx val="4"/>
              <c:layout>
                <c:manualLayout>
                  <c:x val="-2.050805724428552E-3"/>
                  <c:y val="1.0812838841306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 w="14364">
                <a:noFill/>
              </a:ln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всього в тому числі серед:</c:v>
                </c:pt>
                <c:pt idx="1">
                  <c:v> УБД</c:v>
                </c:pt>
                <c:pt idx="2">
                  <c:v>інваліди війни</c:v>
                </c:pt>
                <c:pt idx="3">
                  <c:v>учасники війни</c:v>
                </c:pt>
                <c:pt idx="4">
                  <c:v>особи, що прирівняні за пільгами</c:v>
                </c:pt>
              </c:strCache>
            </c:strRef>
          </c:cat>
          <c:val>
            <c:numRef>
              <c:f>Sheet1!$B$2:$F$2</c:f>
              <c:numCache>
                <c:formatCode>0.0</c:formatCode>
                <c:ptCount val="5"/>
                <c:pt idx="0">
                  <c:v>43.9</c:v>
                </c:pt>
                <c:pt idx="1">
                  <c:v>39.1</c:v>
                </c:pt>
                <c:pt idx="2">
                  <c:v>64.5</c:v>
                </c:pt>
                <c:pt idx="3" formatCode="General">
                  <c:v>60.7</c:v>
                </c:pt>
                <c:pt idx="4">
                  <c:v>28.3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FF00"/>
            </a:solidFill>
            <a:ln w="14364">
              <a:noFill/>
            </a:ln>
          </c:spPr>
          <c:invertIfNegative val="0"/>
          <c:dLbls>
            <c:dLbl>
              <c:idx val="0"/>
              <c:layout>
                <c:manualLayout>
                  <c:x val="3.691450303971393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486369731528538E-2"/>
                  <c:y val="-2.16256776826128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6914503039713935E-2"/>
                  <c:y val="3.6042796137688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255886296871407E-2"/>
                  <c:y val="-1.0812838841306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6406445795428416E-2"/>
                  <c:y val="1.0812838841306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" sourceLinked="0"/>
            <c:spPr>
              <a:noFill/>
              <a:ln w="14364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всього в тому числі серед:</c:v>
                </c:pt>
                <c:pt idx="1">
                  <c:v> УБД</c:v>
                </c:pt>
                <c:pt idx="2">
                  <c:v>інваліди війни</c:v>
                </c:pt>
                <c:pt idx="3">
                  <c:v>учасники війни</c:v>
                </c:pt>
                <c:pt idx="4">
                  <c:v>особи, що прирівняні за пільгами</c:v>
                </c:pt>
              </c:strCache>
            </c:strRef>
          </c:cat>
          <c:val>
            <c:numRef>
              <c:f>Sheet1!$B$3:$F$3</c:f>
              <c:numCache>
                <c:formatCode>0.0</c:formatCode>
                <c:ptCount val="5"/>
                <c:pt idx="0" formatCode="General">
                  <c:v>44.9</c:v>
                </c:pt>
                <c:pt idx="1">
                  <c:v>44.9</c:v>
                </c:pt>
                <c:pt idx="2" formatCode="General">
                  <c:v>79.099999999999994</c:v>
                </c:pt>
                <c:pt idx="3" formatCode="General">
                  <c:v>38.6</c:v>
                </c:pt>
                <c:pt idx="4" formatCode="General">
                  <c:v>36.4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2"/>
        <c:gapDepth val="50"/>
        <c:shape val="box"/>
        <c:axId val="366399232"/>
        <c:axId val="366399792"/>
        <c:axId val="0"/>
      </c:bar3DChart>
      <c:catAx>
        <c:axId val="366399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5387">
            <a:noFill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366399792"/>
        <c:crosses val="autoZero"/>
        <c:auto val="1"/>
        <c:lblAlgn val="ctr"/>
        <c:lblOffset val="50"/>
        <c:tickMarkSkip val="1"/>
        <c:noMultiLvlLbl val="0"/>
      </c:catAx>
      <c:valAx>
        <c:axId val="366399792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179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1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366399232"/>
        <c:crosses val="autoZero"/>
        <c:crossBetween val="between"/>
        <c:minorUnit val="10"/>
      </c:valAx>
      <c:spPr>
        <a:noFill/>
        <a:ln w="25418">
          <a:noFill/>
        </a:ln>
      </c:spPr>
    </c:plotArea>
    <c:legend>
      <c:legendPos val="r"/>
      <c:layout>
        <c:manualLayout>
          <c:xMode val="edge"/>
          <c:yMode val="edge"/>
          <c:x val="0.77591603096889628"/>
          <c:y val="0"/>
          <c:w val="0.18443816999839507"/>
          <c:h val="0.27284094682100707"/>
        </c:manualLayout>
      </c:layout>
      <c:overlay val="0"/>
      <c:txPr>
        <a:bodyPr/>
        <a:lstStyle/>
        <a:p>
          <a:pPr>
            <a:defRPr sz="1800"/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76" b="1" i="0" u="none" strike="noStrike" baseline="0">
          <a:solidFill>
            <a:srgbClr val="000000"/>
          </a:solidFill>
          <a:latin typeface="Tahoma"/>
          <a:ea typeface="Tahoma"/>
          <a:cs typeface="Tahoma"/>
        </a:defRPr>
      </a:pPr>
      <a:endParaRPr lang="uk-UA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2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601" dirty="0" err="1" smtClean="0"/>
              <a:t>Протягом</a:t>
            </a:r>
            <a:r>
              <a:rPr lang="ru-RU" sz="1601" dirty="0" smtClean="0"/>
              <a:t> року за </a:t>
            </a:r>
            <a:r>
              <a:rPr lang="ru-RU" sz="1601" dirty="0" err="1" smtClean="0"/>
              <a:t>медичною</a:t>
            </a:r>
            <a:r>
              <a:rPr lang="ru-RU" sz="1601" dirty="0" smtClean="0"/>
              <a:t> </a:t>
            </a:r>
            <a:r>
              <a:rPr lang="ru-RU" sz="1601" dirty="0" err="1" smtClean="0"/>
              <a:t>допомогою</a:t>
            </a:r>
            <a:r>
              <a:rPr lang="ru-RU" sz="1601" dirty="0" smtClean="0"/>
              <a:t> в ЗОЗ </a:t>
            </a:r>
            <a:r>
              <a:rPr lang="ru-RU" sz="1601" dirty="0" err="1" smtClean="0"/>
              <a:t>міста</a:t>
            </a:r>
            <a:r>
              <a:rPr lang="ru-RU" sz="1601" dirty="0" smtClean="0"/>
              <a:t> </a:t>
            </a:r>
            <a:r>
              <a:rPr lang="ru-RU" sz="1601" dirty="0" err="1" smtClean="0"/>
              <a:t>звернулося</a:t>
            </a:r>
            <a:r>
              <a:rPr lang="ru-RU" sz="1601" dirty="0" smtClean="0"/>
              <a:t> </a:t>
            </a:r>
            <a:r>
              <a:rPr lang="ru-RU" sz="2000" u="sng" dirty="0" smtClean="0">
                <a:solidFill>
                  <a:srgbClr val="C00000"/>
                </a:solidFill>
              </a:rPr>
              <a:t>1730 </a:t>
            </a:r>
            <a:r>
              <a:rPr lang="ru-RU" sz="1601" dirty="0" err="1" smtClean="0"/>
              <a:t>учасників</a:t>
            </a:r>
            <a:r>
              <a:rPr lang="ru-RU" sz="1601" dirty="0" smtClean="0"/>
              <a:t> АТО, </a:t>
            </a:r>
          </a:p>
          <a:p>
            <a:pPr>
              <a:defRPr sz="1802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601" dirty="0" smtClean="0"/>
              <a:t>з них </a:t>
            </a:r>
            <a:r>
              <a:rPr lang="ru-RU" sz="1601" dirty="0" err="1" smtClean="0"/>
              <a:t>отримали</a:t>
            </a:r>
            <a:r>
              <a:rPr lang="ru-RU" sz="1601" dirty="0" smtClean="0"/>
              <a:t> </a:t>
            </a:r>
            <a:r>
              <a:rPr lang="ru-RU" sz="1601" dirty="0" err="1" smtClean="0"/>
              <a:t>мед.допомогу</a:t>
            </a:r>
            <a:r>
              <a:rPr lang="ru-RU" sz="1601" dirty="0" smtClean="0"/>
              <a:t>:</a:t>
            </a:r>
            <a:endParaRPr lang="ru-RU" sz="1600" dirty="0"/>
          </a:p>
        </c:rich>
      </c:tx>
      <c:layout>
        <c:manualLayout>
          <c:xMode val="edge"/>
          <c:yMode val="edge"/>
          <c:x val="0.20369269732651571"/>
          <c:y val="0"/>
        </c:manualLayout>
      </c:layout>
      <c:overlay val="0"/>
      <c:spPr>
        <a:noFill/>
        <a:ln w="14364">
          <a:noFill/>
        </a:ln>
      </c:spPr>
    </c:title>
    <c:autoTitleDeleted val="0"/>
    <c:view3D>
      <c:rotX val="18"/>
      <c:hPercent val="42"/>
      <c:rotY val="33"/>
      <c:depthPercent val="7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12700">
          <a:solidFill>
            <a:srgbClr val="000000"/>
          </a:solidFill>
          <a:prstDash val="solid"/>
        </a:ln>
      </c:spPr>
    </c:sideWall>
    <c:backWall>
      <c:thickness val="0"/>
      <c:spPr>
        <a:noFill/>
        <a:ln w="12700">
          <a:noFill/>
          <a:prstDash val="solid"/>
        </a:ln>
      </c:spPr>
    </c:backWall>
    <c:plotArea>
      <c:layout>
        <c:manualLayout>
          <c:layoutTarget val="inner"/>
          <c:xMode val="edge"/>
          <c:yMode val="edge"/>
          <c:x val="7.0643503320487078E-2"/>
          <c:y val="0.25779683243016677"/>
          <c:w val="0.87044253537046612"/>
          <c:h val="0.5386140534714529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14364">
              <a:noFill/>
            </a:ln>
          </c:spPr>
          <c:invertIfNegative val="0"/>
          <c:dLbls>
            <c:dLbl>
              <c:idx val="0"/>
              <c:layout>
                <c:manualLayout>
                  <c:x val="1.123762373082224E-2"/>
                  <c:y val="-2.7002938745381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6237127628360498E-3"/>
                  <c:y val="-2.26153077857498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4848229827804642E-2"/>
                  <c:y val="-2.6912364141945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9200546286359813E-2"/>
                  <c:y val="-2.6413895746166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Mode val="edge"/>
                  <c:yMode val="edge"/>
                  <c:x val="0.24673784104389118"/>
                  <c:y val="4.3478260869565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 w="14364">
                <a:noFill/>
              </a:ln>
            </c:spPr>
            <c:txPr>
              <a:bodyPr/>
              <a:lstStyle/>
              <a:p>
                <a:pPr>
                  <a:defRPr sz="1601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стаціонарну </c:v>
                </c:pt>
                <c:pt idx="1">
                  <c:v>амбулаторну </c:v>
                </c:pt>
                <c:pt idx="2">
                  <c:v>стоматологіну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 formatCode="0">
                  <c:v>1020</c:v>
                </c:pt>
                <c:pt idx="1">
                  <c:v>652</c:v>
                </c:pt>
                <c:pt idx="2">
                  <c:v>916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FF00"/>
            </a:solidFill>
            <a:ln w="14364">
              <a:noFill/>
            </a:ln>
          </c:spPr>
          <c:invertIfNegative val="0"/>
          <c:dLbls>
            <c:dLbl>
              <c:idx val="0"/>
              <c:layout>
                <c:manualLayout>
                  <c:x val="3.0631936803132778E-2"/>
                  <c:y val="-2.8195196280402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4012279120205474E-2"/>
                  <c:y val="-1.81371022226822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9089922873595433E-2"/>
                  <c:y val="-2.253151087372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3086362833830836E-2"/>
                  <c:y val="-2.2291518982311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Mode val="edge"/>
                  <c:yMode val="edge"/>
                  <c:x val="0.26809015421115029"/>
                  <c:y val="4.80549199084668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 w="14364">
                <a:noFill/>
              </a:ln>
            </c:spPr>
            <c:txPr>
              <a:bodyPr/>
              <a:lstStyle/>
              <a:p>
                <a:pPr>
                  <a:defRPr sz="1601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стаціонарну </c:v>
                </c:pt>
                <c:pt idx="1">
                  <c:v>амбулаторну </c:v>
                </c:pt>
                <c:pt idx="2">
                  <c:v>стоматологіну</c:v>
                </c:pt>
              </c:strCache>
            </c:strRef>
          </c:cat>
          <c:val>
            <c:numRef>
              <c:f>Sheet1!$B$3:$D$3</c:f>
              <c:numCache>
                <c:formatCode>0</c:formatCode>
                <c:ptCount val="3"/>
                <c:pt idx="0" formatCode="General">
                  <c:v>115</c:v>
                </c:pt>
                <c:pt idx="1">
                  <c:v>821</c:v>
                </c:pt>
                <c:pt idx="2" formatCode="General">
                  <c:v>552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2"/>
        <c:gapDepth val="50"/>
        <c:shape val="box"/>
        <c:axId val="366403712"/>
        <c:axId val="366404272"/>
        <c:axId val="0"/>
      </c:bar3DChart>
      <c:catAx>
        <c:axId val="366403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5387">
            <a:noFill/>
          </a:ln>
        </c:spPr>
        <c:txPr>
          <a:bodyPr rot="0" vert="horz"/>
          <a:lstStyle/>
          <a:p>
            <a:pPr>
              <a:defRPr sz="1401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366404272"/>
        <c:crosses val="autoZero"/>
        <c:auto val="1"/>
        <c:lblAlgn val="ctr"/>
        <c:lblOffset val="50"/>
        <c:tickMarkSkip val="1"/>
        <c:noMultiLvlLbl val="0"/>
      </c:catAx>
      <c:valAx>
        <c:axId val="366404272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179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1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366403712"/>
        <c:crosses val="autoZero"/>
        <c:crossBetween val="between"/>
        <c:minorUnit val="10"/>
      </c:valAx>
      <c:spPr>
        <a:noFill/>
        <a:ln w="2541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76" b="1" i="0" u="none" strike="noStrike" baseline="0">
          <a:solidFill>
            <a:srgbClr val="000000"/>
          </a:solidFill>
          <a:latin typeface="Tahoma"/>
          <a:ea typeface="Tahoma"/>
          <a:cs typeface="Tahoma"/>
        </a:defRPr>
      </a:pPr>
      <a:endParaRPr lang="uk-UA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108"/>
      <c:rotY val="20"/>
      <c:depthPercent val="100"/>
      <c:rAngAx val="1"/>
    </c:view3D>
    <c:floor>
      <c:thickness val="0"/>
      <c:spPr>
        <a:solidFill>
          <a:srgbClr val="C0C0C0"/>
        </a:solidFill>
        <a:ln w="2222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7359561058872267"/>
          <c:y val="0.35077323537810212"/>
          <c:w val="0.7334289245639376"/>
          <c:h val="0.4593562530088993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14372">
              <a:noFill/>
            </a:ln>
          </c:spPr>
          <c:invertIfNegative val="0"/>
          <c:dLbls>
            <c:dLbl>
              <c:idx val="0"/>
              <c:layout>
                <c:manualLayout>
                  <c:x val="5.1221771938374403E-3"/>
                  <c:y val="-4.28171858264185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4372">
                <a:noFill/>
              </a:ln>
            </c:spPr>
            <c:txPr>
              <a:bodyPr/>
              <a:lstStyle/>
              <a:p>
                <a:pPr>
                  <a:defRPr sz="1798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акушерську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FF00"/>
            </a:solidFill>
            <a:ln w="14372">
              <a:noFill/>
            </a:ln>
          </c:spPr>
          <c:invertIfNegative val="0"/>
          <c:dLbls>
            <c:dLbl>
              <c:idx val="0"/>
              <c:layout>
                <c:manualLayout>
                  <c:x val="5.0827718731217525E-2"/>
                  <c:y val="-2.8061336880669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4372">
                <a:noFill/>
              </a:ln>
            </c:spPr>
            <c:txPr>
              <a:bodyPr/>
              <a:lstStyle/>
              <a:p>
                <a:pPr>
                  <a:defRPr sz="1798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акушерську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gapDepth val="34"/>
        <c:shape val="box"/>
        <c:axId val="366407072"/>
        <c:axId val="366407632"/>
        <c:axId val="0"/>
      </c:bar3DChart>
      <c:catAx>
        <c:axId val="366407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79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9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3664076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6407632"/>
        <c:scaling>
          <c:orientation val="minMax"/>
        </c:scaling>
        <c:delete val="0"/>
        <c:axPos val="l"/>
        <c:majorGridlines>
          <c:spPr>
            <a:ln w="7185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179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9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366407072"/>
        <c:crosses val="autoZero"/>
        <c:crossBetween val="between"/>
      </c:valAx>
      <c:spPr>
        <a:noFill/>
        <a:ln w="25376">
          <a:noFill/>
        </a:ln>
      </c:spPr>
    </c:plotArea>
    <c:legend>
      <c:legendPos val="t"/>
      <c:layout/>
      <c:overlay val="0"/>
      <c:txPr>
        <a:bodyPr/>
        <a:lstStyle/>
        <a:p>
          <a:pPr>
            <a:defRPr sz="1998"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rgbClr val="9999FF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</a:rPr>
              <a:t>Знаходяться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 на </a:t>
            </a:r>
            <a:endParaRPr lang="ru-RU" sz="1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rgbClr val="9999FF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"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Д" 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</a:rPr>
              <a:t>обліку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на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</a:rPr>
              <a:t>кінець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 року – </a:t>
            </a:r>
            <a:r>
              <a:rPr lang="ru-RU" sz="1800" u="sng" dirty="0" smtClean="0">
                <a:solidFill>
                  <a:srgbClr val="FF0000"/>
                </a:solidFill>
              </a:rPr>
              <a:t>904</a:t>
            </a:r>
            <a:r>
              <a:rPr lang="ru-RU" sz="1800" u="sng" baseline="0" dirty="0" smtClean="0">
                <a:solidFill>
                  <a:srgbClr val="FF0000"/>
                </a:solidFill>
              </a:rPr>
              <a:t> </a:t>
            </a:r>
            <a:r>
              <a:rPr lang="ru-RU" sz="1800" b="1" i="0" baseline="0" dirty="0" smtClean="0">
                <a:effectLst/>
              </a:rPr>
              <a:t>особи </a:t>
            </a:r>
            <a:endParaRPr lang="ru-RU" sz="1800" dirty="0" smtClean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rgbClr val="9999FF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800" u="sng" baseline="0" dirty="0" smtClean="0">
                <a:solidFill>
                  <a:srgbClr val="FF0000"/>
                </a:solidFill>
              </a:rPr>
              <a:t> </a:t>
            </a:r>
            <a:r>
              <a:rPr lang="ru-RU" sz="1800" u="sng" baseline="0" dirty="0" smtClean="0">
                <a:solidFill>
                  <a:schemeClr val="accent2">
                    <a:lumMod val="50000"/>
                  </a:schemeClr>
                </a:solidFill>
              </a:rPr>
              <a:t>(2021р.-1062)</a:t>
            </a:r>
            <a:r>
              <a:rPr lang="ru-RU" sz="1800" u="none" baseline="0" dirty="0" smtClean="0">
                <a:solidFill>
                  <a:schemeClr val="accent2">
                    <a:lumMod val="50000"/>
                  </a:schemeClr>
                </a:solidFill>
              </a:rPr>
              <a:t>,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з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них:</a:t>
            </a:r>
          </a:p>
        </c:rich>
      </c:tx>
      <c:layout>
        <c:manualLayout>
          <c:xMode val="edge"/>
          <c:yMode val="edge"/>
          <c:x val="0.17402899397585314"/>
          <c:y val="1.4915877402510839E-3"/>
        </c:manualLayout>
      </c:layout>
      <c:overlay val="0"/>
      <c:spPr>
        <a:noFill/>
        <a:ln w="16651">
          <a:noFill/>
        </a:ln>
      </c:spPr>
    </c:title>
    <c:autoTitleDeleted val="0"/>
    <c:view3D>
      <c:rotX val="20"/>
      <c:rotY val="4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34035771290767E-2"/>
          <c:y val="0.65363245229696698"/>
          <c:w val="0.87876916297766006"/>
          <c:h val="0.32839102946894788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333333"/>
            </a:solidFill>
            <a:ln w="16651">
              <a:noFill/>
            </a:ln>
          </c:spPr>
          <c:explosion val="8"/>
          <c:dPt>
            <c:idx val="0"/>
            <c:bubble3D val="0"/>
            <c:explosion val="0"/>
            <c:spPr>
              <a:solidFill>
                <a:srgbClr val="C00000"/>
              </a:solidFill>
              <a:ln w="16651">
                <a:noFill/>
              </a:ln>
            </c:spPr>
          </c:dPt>
          <c:dPt>
            <c:idx val="1"/>
            <c:bubble3D val="0"/>
            <c:spPr>
              <a:solidFill>
                <a:srgbClr val="339966"/>
              </a:solidFill>
              <a:ln w="16651">
                <a:noFill/>
              </a:ln>
            </c:spPr>
          </c:dPt>
          <c:dPt>
            <c:idx val="2"/>
            <c:bubble3D val="0"/>
            <c:spPr>
              <a:solidFill>
                <a:srgbClr val="FFFF00"/>
              </a:solidFill>
              <a:ln w="16651">
                <a:noFill/>
              </a:ln>
            </c:spPr>
          </c:dPt>
          <c:dPt>
            <c:idx val="3"/>
            <c:bubble3D val="0"/>
            <c:explosion val="14"/>
            <c:spPr>
              <a:solidFill>
                <a:srgbClr val="0000FF"/>
              </a:solidFill>
              <a:ln w="16651">
                <a:noFill/>
              </a:ln>
            </c:spPr>
          </c:dPt>
          <c:dLbls>
            <c:dLbl>
              <c:idx val="0"/>
              <c:layout>
                <c:manualLayout>
                  <c:x val="0.34497227407653097"/>
                  <c:y val="-1.07616409624521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8560575158478877E-2"/>
                  <c:y val="1.359816858858352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4932352772278651E-2"/>
                  <c:y val="-8.69092155769738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009626793226189E-2"/>
                  <c:y val="-2.6665782381144593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Mode val="edge"/>
                  <c:yMode val="edge"/>
                  <c:x val="0.17235188509874327"/>
                  <c:y val="8.474576271186461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2908438061041293"/>
                  <c:y val="0.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35188509874326795"/>
                  <c:y val="0.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35188509874326795"/>
                  <c:y val="0.152542372881356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 w="16651">
                <a:noFill/>
              </a:ln>
            </c:spPr>
            <c:txPr>
              <a:bodyPr/>
              <a:lstStyle/>
              <a:p>
                <a:pPr>
                  <a:defRPr sz="1799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Ліквідатори</c:v>
                </c:pt>
                <c:pt idx="1">
                  <c:v>Евакуйовані</c:v>
                </c:pt>
                <c:pt idx="2">
                  <c:v>Переселенці</c:v>
                </c:pt>
                <c:pt idx="3">
                  <c:v>Діти, народжені від постраждалих на аварії ЧАЕС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705</c:v>
                </c:pt>
                <c:pt idx="1">
                  <c:v>79</c:v>
                </c:pt>
                <c:pt idx="2">
                  <c:v>47</c:v>
                </c:pt>
                <c:pt idx="3">
                  <c:v>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91">
          <a:noFill/>
        </a:ln>
      </c:spPr>
    </c:plotArea>
    <c:legend>
      <c:legendPos val="t"/>
      <c:layout>
        <c:manualLayout>
          <c:xMode val="edge"/>
          <c:yMode val="edge"/>
          <c:x val="6.5116345901700193E-2"/>
          <c:y val="0.27320091538650587"/>
          <c:w val="0.83353090281523046"/>
          <c:h val="0.30941721963552871"/>
        </c:manualLayout>
      </c:layout>
      <c:overlay val="0"/>
      <c:spPr>
        <a:noFill/>
        <a:ln w="16651">
          <a:noFill/>
        </a:ln>
      </c:spPr>
      <c:txPr>
        <a:bodyPr/>
        <a:lstStyle/>
        <a:p>
          <a:pPr>
            <a:defRPr sz="1399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uk-UA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07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uk-UA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1876053728578049E-2"/>
          <c:y val="0"/>
          <c:w val="0.88402943575117965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Sheet1!$A$2:$B$2</c:f>
              <c:strCache>
                <c:ptCount val="2"/>
              </c:strCache>
            </c:strRef>
          </c:tx>
          <c:spPr>
            <a:solidFill>
              <a:schemeClr val="accent2">
                <a:lumMod val="75000"/>
              </a:schemeClr>
            </a:solidFill>
            <a:ln w="11497">
              <a:noFill/>
            </a:ln>
          </c:spPr>
          <c:invertIfNegative val="0"/>
          <c:dLbls>
            <c:dLbl>
              <c:idx val="4"/>
              <c:layout>
                <c:manualLayout>
                  <c:x val="9.8119129226493698E-2"/>
                  <c:y val="-2.673796791443948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4.2719221861973133E-2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3200" b="1" i="0" u="none" strike="noStrike" baseline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fld id="{3FD1F31A-A8CF-4381-80AD-8BA4A2E5069C}" type="VALUE">
                      <a:rPr lang="en-US" sz="1600">
                        <a:solidFill>
                          <a:srgbClr val="FFFF00"/>
                        </a:solidFill>
                      </a:rPr>
                      <a:pPr>
                        <a:defRPr sz="3200" b="1" i="0" u="none" strike="noStrike" baseline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pPr>
                      <a:t>[ЗНАЧЕННЯ]</a:t>
                    </a:fld>
                    <a:endParaRPr lang="uk-UA"/>
                  </a:p>
                </c:rich>
              </c:tx>
              <c:numFmt formatCode="General" sourceLinked="0"/>
              <c:spPr>
                <a:solidFill>
                  <a:schemeClr val="accent2">
                    <a:lumMod val="75000"/>
                  </a:schemeClr>
                </a:solidFill>
                <a:ln w="1437">
                  <a:solidFill>
                    <a:schemeClr val="tx1"/>
                  </a:solidFill>
                  <a:prstDash val="solid"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0"/>
              <c:layout>
                <c:manualLayout>
                  <c:x val="8.2352941176470587E-2"/>
                  <c:y val="9.3517621794601876E-3"/>
                </c:manualLayout>
              </c:layout>
              <c:tx>
                <c:rich>
                  <a:bodyPr/>
                  <a:lstStyle/>
                  <a:p>
                    <a:fld id="{C574D3F7-6F9D-4535-AE3E-6D844F10B4F4}" type="VALUE">
                      <a:rPr lang="en-US" sz="2800"/>
                      <a:pPr/>
                      <a:t>[ЗНАЧЕННЯ]</a:t>
                    </a:fld>
                    <a:endParaRPr lang="uk-UA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70352941176470585"/>
                      <c:h val="6.6831656069729253E-2"/>
                    </c:manualLayout>
                  </c15:layout>
                  <c15:dlblFieldTable/>
                  <c15:showDataLabelsRange val="0"/>
                </c:ext>
              </c:extLst>
            </c:dLbl>
            <c:numFmt formatCode="General" sourceLinked="0"/>
            <c:spPr>
              <a:solidFill>
                <a:schemeClr val="accent2">
                  <a:lumMod val="75000"/>
                </a:schemeClr>
              </a:solidFill>
              <a:ln w="1437">
                <a:solidFill>
                  <a:schemeClr val="tx1"/>
                </a:solidFill>
                <a:prstDash val="solid"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rgbClr val="FFFF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Sheet1!$C$1:$M$1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Sheet1!$C$2:$M$2</c:f>
              <c:numCache>
                <c:formatCode>General</c:formatCode>
                <c:ptCount val="11"/>
                <c:pt idx="0">
                  <c:v>21</c:v>
                </c:pt>
                <c:pt idx="1">
                  <c:v>23</c:v>
                </c:pt>
                <c:pt idx="2">
                  <c:v>14</c:v>
                </c:pt>
                <c:pt idx="3">
                  <c:v>12</c:v>
                </c:pt>
                <c:pt idx="4">
                  <c:v>5</c:v>
                </c:pt>
                <c:pt idx="5">
                  <c:v>6</c:v>
                </c:pt>
                <c:pt idx="6">
                  <c:v>5</c:v>
                </c:pt>
                <c:pt idx="7">
                  <c:v>4</c:v>
                </c:pt>
                <c:pt idx="8">
                  <c:v>12</c:v>
                </c:pt>
                <c:pt idx="9">
                  <c:v>17</c:v>
                </c:pt>
                <c:pt idx="1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6"/>
        <c:overlap val="82"/>
        <c:axId val="300774096"/>
        <c:axId val="300775216"/>
      </c:barChart>
      <c:catAx>
        <c:axId val="300774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43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9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300775216"/>
        <c:crossesAt val="1"/>
        <c:auto val="1"/>
        <c:lblAlgn val="ctr"/>
        <c:lblOffset val="100"/>
        <c:tickLblSkip val="1"/>
        <c:tickMarkSkip val="1"/>
        <c:noMultiLvlLbl val="0"/>
      </c:catAx>
      <c:valAx>
        <c:axId val="300775216"/>
        <c:scaling>
          <c:orientation val="minMax"/>
          <c:max val="23"/>
          <c:min val="1"/>
        </c:scaling>
        <c:delete val="1"/>
        <c:axPos val="b"/>
        <c:numFmt formatCode="General" sourceLinked="1"/>
        <c:majorTickMark val="out"/>
        <c:minorTickMark val="none"/>
        <c:tickLblPos val="none"/>
        <c:crossAx val="300774096"/>
        <c:crosses val="autoZero"/>
        <c:crossBetween val="between"/>
        <c:majorUnit val="1"/>
        <c:minorUnit val="1"/>
      </c:valAx>
      <c:spPr>
        <a:solidFill>
          <a:srgbClr val="FFFFFF"/>
        </a:solidFill>
        <a:ln w="11497">
          <a:noFill/>
        </a:ln>
      </c:spPr>
    </c:plotArea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9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uk-UA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 кількості звернень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uk-UA"/>
        </a:p>
      </c:txPr>
    </c:title>
    <c:autoTitleDeleted val="0"/>
    <c:view3D>
      <c:rotX val="50"/>
      <c:rotY val="3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8017403533281377E-2"/>
          <c:y val="0.10410445376153789"/>
          <c:w val="0.97198259646671858"/>
          <c:h val="0.6517441419163339"/>
        </c:manualLayout>
      </c:layout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Розподіл кількості звернень</c:v>
                </c:pt>
              </c:strCache>
            </c:strRef>
          </c:tx>
          <c:spPr>
            <a:ln>
              <a:solidFill>
                <a:schemeClr val="tx1"/>
              </a:solidFill>
            </a:ln>
            <a:effectLst>
              <a:outerShdw blurRad="254000" dist="965200" sx="102000" sy="102000" algn="ctr" rotWithShape="0">
                <a:prstClr val="black">
                  <a:alpha val="20000"/>
                </a:prstClr>
              </a:outerShdw>
            </a:effectLst>
          </c:spPr>
          <c:dPt>
            <c:idx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>
                <a:outerShdw blurRad="254000" dist="965200" sx="102000" sy="102000" algn="ctr" rotWithShape="0">
                  <a:prstClr val="black">
                    <a:alpha val="20000"/>
                  </a:prstClr>
                </a:outerShdw>
              </a:effectLst>
              <a:sp3d>
                <a:contourClr>
                  <a:schemeClr val="tx1"/>
                </a:contourClr>
              </a:sp3d>
            </c:spPr>
          </c:dPt>
          <c:dPt>
            <c:idx val="1"/>
            <c:bubble3D val="0"/>
            <c:explosion val="7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254000" dist="965200" sx="102000" sy="102000" algn="ctr" rotWithShape="0">
                  <a:prstClr val="black">
                    <a:alpha val="20000"/>
                  </a:prstClr>
                </a:outerShdw>
              </a:effectLst>
              <a:sp3d>
                <a:contourClr>
                  <a:schemeClr val="tx1"/>
                </a:contourClr>
              </a:sp3d>
            </c:spPr>
          </c:dPt>
          <c:dPt>
            <c:idx val="2"/>
            <c:bubble3D val="0"/>
            <c:spPr>
              <a:solidFill>
                <a:srgbClr val="00CC99"/>
              </a:solidFill>
              <a:ln>
                <a:solidFill>
                  <a:schemeClr val="tx1"/>
                </a:solidFill>
              </a:ln>
              <a:effectLst>
                <a:outerShdw blurRad="254000" dist="965200" sx="102000" sy="102000" algn="ctr" rotWithShape="0">
                  <a:prstClr val="black">
                    <a:alpha val="20000"/>
                  </a:prstClr>
                </a:outerShdw>
              </a:effectLst>
              <a:sp3d>
                <a:contourClr>
                  <a:schemeClr val="tx1"/>
                </a:contourClr>
              </a:sp3d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Аркуш1!$A$2:$A$5</c:f>
              <c:strCache>
                <c:ptCount val="3"/>
                <c:pt idx="0">
                  <c:v>щодо забезпечення ліками</c:v>
                </c:pt>
                <c:pt idx="1">
                  <c:v>щодо надання медичної допомоги</c:v>
                </c:pt>
                <c:pt idx="2">
                  <c:v>звернення з різних організаційних питань</c:v>
                </c:pt>
              </c:strCache>
            </c:strRef>
          </c:cat>
          <c:val>
            <c:numRef>
              <c:f>Аркуш1!$B$2:$B$5</c:f>
              <c:numCache>
                <c:formatCode>General</c:formatCode>
                <c:ptCount val="3"/>
                <c:pt idx="0">
                  <c:v>18.5</c:v>
                </c:pt>
                <c:pt idx="1">
                  <c:v>43.9</c:v>
                </c:pt>
                <c:pt idx="2">
                  <c:v>37.6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legendEntry>
      <c:layout>
        <c:manualLayout>
          <c:xMode val="edge"/>
          <c:yMode val="edge"/>
          <c:x val="0.68388751982001983"/>
          <c:y val="0.14672199994806576"/>
          <c:w val="0.30473506891840052"/>
          <c:h val="0.35166778857965814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noFill/>
      <a:round/>
    </a:ln>
    <a:effectLst>
      <a:outerShdw blurRad="50800" dir="7800000" algn="ctr" rotWithShape="0">
        <a:srgbClr val="000000">
          <a:alpha val="0"/>
        </a:srgbClr>
      </a:outerShdw>
      <a:softEdge rad="1270000"/>
    </a:effectLst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20"/>
      <c:depthPercent val="100"/>
      <c:rAngAx val="1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393241759310017"/>
          <c:y val="7.1865225079225825E-2"/>
          <c:w val="0.80975414113824606"/>
          <c:h val="0.553768650417140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23603">
              <a:noFill/>
            </a:ln>
          </c:spPr>
          <c:invertIfNegative val="0"/>
          <c:dLbls>
            <c:dLbl>
              <c:idx val="0"/>
              <c:layout>
                <c:manualLayout>
                  <c:x val="-3.481178380711946E-2"/>
                  <c:y val="-4.04848939019081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7672425928880463E-2"/>
                  <c:y val="-2.51948667368293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 w="23603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Забезпеченість лікарів</c:v>
                </c:pt>
                <c:pt idx="1">
                  <c:v>Заебезпеченість середнім мед. персоналом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22.6</c:v>
                </c:pt>
                <c:pt idx="1">
                  <c:v>48.4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FF00"/>
            </a:solidFill>
            <a:ln w="23603">
              <a:noFill/>
            </a:ln>
          </c:spPr>
          <c:invertIfNegative val="0"/>
          <c:dLbls>
            <c:dLbl>
              <c:idx val="0"/>
              <c:layout>
                <c:manualLayout>
                  <c:x val="1.787579609230186E-2"/>
                  <c:y val="-3.8944658004381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4299925858492955E-2"/>
                  <c:y val="-4.1992252717885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603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Забезпеченість лікарів</c:v>
                </c:pt>
                <c:pt idx="1">
                  <c:v>Заебезпеченість середнім мед. персоналом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21.2</c:v>
                </c:pt>
                <c:pt idx="1">
                  <c:v>50.2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4"/>
        <c:gapDepth val="108"/>
        <c:shape val="box"/>
        <c:axId val="354844272"/>
        <c:axId val="354844832"/>
        <c:axId val="0"/>
      </c:bar3DChart>
      <c:catAx>
        <c:axId val="354844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95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kern="0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354844832"/>
        <c:crosses val="autoZero"/>
        <c:auto val="1"/>
        <c:lblAlgn val="ctr"/>
        <c:lblOffset val="100"/>
        <c:tickMarkSkip val="1"/>
        <c:noMultiLvlLbl val="0"/>
      </c:catAx>
      <c:valAx>
        <c:axId val="354844832"/>
        <c:scaling>
          <c:orientation val="minMax"/>
        </c:scaling>
        <c:delete val="0"/>
        <c:axPos val="l"/>
        <c:majorGridlines>
          <c:spPr>
            <a:ln w="11800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95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Arial"/>
              </a:defRPr>
            </a:pPr>
            <a:endParaRPr lang="uk-UA"/>
          </a:p>
        </c:txPr>
        <c:crossAx val="354844272"/>
        <c:crosses val="autoZero"/>
        <c:crossBetween val="between"/>
      </c:valAx>
      <c:spPr>
        <a:noFill/>
        <a:ln w="25387">
          <a:noFill/>
        </a:ln>
      </c:spPr>
    </c:plotArea>
    <c:legend>
      <c:legendPos val="r"/>
      <c:layout>
        <c:manualLayout>
          <c:xMode val="edge"/>
          <c:yMode val="edge"/>
          <c:x val="0.50941522510487525"/>
          <c:y val="0.78690052579098602"/>
          <c:w val="0.46970405224532058"/>
          <c:h val="0.12074781535777848"/>
        </c:manualLayout>
      </c:layout>
      <c:overlay val="0"/>
      <c:spPr>
        <a:noFill/>
        <a:ln w="2952">
          <a:noFill/>
          <a:prstDash val="solid"/>
        </a:ln>
      </c:spPr>
      <c:txPr>
        <a:bodyPr/>
        <a:lstStyle/>
        <a:p>
          <a:pPr>
            <a:defRPr sz="1600" b="1" i="0" u="none" strike="noStrike" kern="0" baseline="0">
              <a:solidFill>
                <a:schemeClr val="tx1"/>
              </a:solidFill>
              <a:latin typeface="Times New Roman" pitchFamily="18" charset="0"/>
              <a:ea typeface="Arial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4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71511351442024E-2"/>
          <c:y val="6.1481384984504756E-2"/>
          <c:w val="0.76743546526400175"/>
          <c:h val="0.7823957884004548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977425213623607E-2"/>
                  <c:y val="-2.0985364071584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3.0411877394636015E-2"/>
                </c:manualLayout>
              </c:layout>
              <c:numFmt formatCode="General" sourceLinked="0"/>
              <c:spPr/>
              <c:txPr>
                <a:bodyPr/>
                <a:lstStyle/>
                <a:p>
                  <a:pPr>
                    <a:defRPr sz="16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1.8247126436781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Штатні посади</c:v>
                </c:pt>
                <c:pt idx="1">
                  <c:v>Фізичні особи</c:v>
                </c:pt>
                <c:pt idx="2">
                  <c:v>Укомплектованість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95.5</c:v>
                </c:pt>
                <c:pt idx="1">
                  <c:v>76</c:v>
                </c:pt>
                <c:pt idx="2">
                  <c:v>74.3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6.8450114621748326E-2"/>
                  <c:y val="-6.07909942816084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9401650407637996E-2"/>
                  <c:y val="-2.7370689655172413E-2"/>
                </c:manualLayout>
              </c:layout>
              <c:numFmt formatCode="General" sourceLinked="0"/>
              <c:spPr/>
              <c:txPr>
                <a:bodyPr/>
                <a:lstStyle/>
                <a:p>
                  <a:pPr>
                    <a:defRPr sz="16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8782995742789832E-2"/>
                  <c:y val="-1.52059386973180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Штатні посади</c:v>
                </c:pt>
                <c:pt idx="1">
                  <c:v>Фізичні особи</c:v>
                </c:pt>
                <c:pt idx="2">
                  <c:v>Укомплектованість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102.75</c:v>
                </c:pt>
                <c:pt idx="1">
                  <c:v>67</c:v>
                </c:pt>
                <c:pt idx="2">
                  <c:v>65.2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8"/>
        <c:gapDepth val="260"/>
        <c:shape val="box"/>
        <c:axId val="354847632"/>
        <c:axId val="354848192"/>
        <c:axId val="0"/>
      </c:bar3DChart>
      <c:catAx>
        <c:axId val="354847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600000" vert="horz" anchor="b" anchorCtr="1"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354848192"/>
        <c:crosses val="autoZero"/>
        <c:auto val="1"/>
        <c:lblAlgn val="l"/>
        <c:lblOffset val="100"/>
        <c:noMultiLvlLbl val="0"/>
      </c:catAx>
      <c:valAx>
        <c:axId val="35484819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120000"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354847632"/>
        <c:crosses val="autoZero"/>
        <c:crossBetween val="between"/>
      </c:valAx>
      <c:spPr>
        <a:noFill/>
        <a:ln w="25382">
          <a:noFill/>
        </a:ln>
      </c:spPr>
    </c:plotArea>
    <c:plotVisOnly val="1"/>
    <c:dispBlanksAs val="gap"/>
    <c:showDLblsOverMax val="0"/>
  </c:chart>
  <c:txPr>
    <a:bodyPr/>
    <a:lstStyle/>
    <a:p>
      <a:pPr>
        <a:defRPr sz="1797"/>
      </a:pPr>
      <a:endParaRPr lang="uk-UA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hPercent val="64"/>
      <c:rotY val="20"/>
      <c:depthPercent val="13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2198593615454449"/>
          <c:y val="1.6580459770114943E-2"/>
          <c:w val="0.86255054432348444"/>
          <c:h val="0.6015535342564938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27212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0.10456864353853147"/>
                  <c:y val="-9.00289880517320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" sourceLinked="0"/>
            <c:spPr>
              <a:noFill/>
              <a:ln w="27212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Дорослі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11227.2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FF00"/>
            </a:solidFill>
            <a:ln w="27212">
              <a:noFill/>
            </a:ln>
          </c:spPr>
          <c:invertIfNegative val="0"/>
          <c:dLbls>
            <c:dLbl>
              <c:idx val="0"/>
              <c:layout>
                <c:manualLayout>
                  <c:x val="0.10779399846484125"/>
                  <c:y val="-5.280093221105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" sourceLinked="0"/>
            <c:spPr>
              <a:noFill/>
              <a:ln w="27212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Дорослі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10250.200000000001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8"/>
        <c:gapDepth val="112"/>
        <c:shape val="box"/>
        <c:axId val="355496336"/>
        <c:axId val="355496896"/>
        <c:axId val="0"/>
      </c:bar3DChart>
      <c:catAx>
        <c:axId val="355496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40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47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3554968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5496896"/>
        <c:scaling>
          <c:orientation val="minMax"/>
        </c:scaling>
        <c:delete val="0"/>
        <c:axPos val="l"/>
        <c:majorGridlines>
          <c:spPr>
            <a:ln w="13605">
              <a:solidFill>
                <a:srgbClr val="FFFFFF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340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42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uk-UA"/>
          </a:p>
        </c:txPr>
        <c:crossAx val="355496336"/>
        <c:crosses val="autoZero"/>
        <c:crossBetween val="between"/>
        <c:majorUnit val="400"/>
        <c:minorUnit val="100"/>
      </c:valAx>
      <c:spPr>
        <a:noFill/>
        <a:ln w="24009">
          <a:noFill/>
        </a:ln>
      </c:spPr>
    </c:plotArea>
    <c:legend>
      <c:legendPos val="b"/>
      <c:layout>
        <c:manualLayout>
          <c:xMode val="edge"/>
          <c:yMode val="edge"/>
          <c:x val="5.0000048704271556E-2"/>
          <c:y val="0.72085776993393069"/>
          <c:w val="0.89999990259145679"/>
          <c:h val="7.5119241560322195E-2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2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0B02CC-FAE5-46C2-B31B-D1DF12203C19}" type="doc">
      <dgm:prSet loTypeId="urn:microsoft.com/office/officeart/2005/8/layout/orgChart1" loCatId="hierarchy" qsTypeId="urn:microsoft.com/office/officeart/2005/8/quickstyle/3d2" qsCatId="3D" csTypeId="urn:microsoft.com/office/officeart/2005/8/colors/colorful1#1" csCatId="colorful" phldr="1"/>
      <dgm:spPr/>
    </dgm:pt>
    <dgm:pt modelId="{1579E271-B80E-4D43-87E7-D8ED867EF417}">
      <dgm:prSet custT="1"/>
      <dgm:spPr>
        <a:gradFill flip="none" rotWithShape="1">
          <a:gsLst>
            <a:gs pos="0">
              <a:schemeClr val="accent2">
                <a:lumMod val="90000"/>
              </a:schemeClr>
            </a:gs>
            <a:gs pos="54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</dgm:spPr>
      <dgm:t>
        <a:bodyPr/>
        <a:lstStyle/>
        <a:p>
          <a:pPr rtl="0" eaLnBrk="1" latinLnBrk="0"/>
          <a:r>
            <a:rPr lang="uk-UA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сьогоднішній день по галузі охорони здоров</a:t>
          </a:r>
          <a:r>
            <a:rPr lang="en-US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’</a:t>
          </a:r>
          <a:r>
            <a:rPr lang="uk-UA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я</a:t>
          </a:r>
        </a:p>
        <a:p>
          <a:pPr rtl="0" eaLnBrk="1" latinLnBrk="0"/>
          <a:r>
            <a:rPr lang="uk-UA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міста Кропивницького діє галузева </a:t>
          </a:r>
        </a:p>
        <a:p>
          <a:pPr rtl="0" eaLnBrk="1" latinLnBrk="0"/>
          <a:r>
            <a:rPr lang="uk-UA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Програма розвитку галузі охорони здоров'я на 2021-2025 роки </a:t>
          </a:r>
        </a:p>
        <a:p>
          <a:pPr rtl="0" eaLnBrk="1" latinLnBrk="0"/>
          <a:r>
            <a:rPr lang="uk-UA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uk-UA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зі</a:t>
          </a:r>
          <a:r>
            <a:rPr lang="uk-UA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змінами</a:t>
          </a:r>
          <a:r>
            <a:rPr lang="uk-UA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</a:p>
        <a:p>
          <a:pPr rtl="0" eaLnBrk="1" latinLnBrk="0"/>
          <a:r>
            <a:rPr lang="uk-UA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Протягом 2022 року здійснювалися заходи за рахунок коштів міського бюджету по реалізації міської галузевої Програми, якою затверджені видатки на 2022 рік у </a:t>
          </a:r>
          <a:r>
            <a:rPr lang="uk-UA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сумі </a:t>
          </a:r>
          <a:r>
            <a:rPr lang="uk-UA" sz="20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97 178,8 </a:t>
          </a:r>
          <a:r>
            <a:rPr lang="uk-UA" sz="18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тис.грн</a:t>
          </a:r>
          <a:r>
            <a:rPr lang="uk-UA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99890FD8-B31A-45CE-9EDD-B698C1D33B3F}" type="parTrans" cxnId="{553A30DD-50FB-429E-8AB2-3AD7E6534215}">
      <dgm:prSet/>
      <dgm:spPr/>
      <dgm:t>
        <a:bodyPr/>
        <a:lstStyle/>
        <a:p>
          <a:endParaRPr lang="ru-RU" sz="1800"/>
        </a:p>
      </dgm:t>
    </dgm:pt>
    <dgm:pt modelId="{BDA627B5-9A0C-4A08-848F-01A7FC472D3D}" type="sibTrans" cxnId="{553A30DD-50FB-429E-8AB2-3AD7E6534215}">
      <dgm:prSet/>
      <dgm:spPr/>
      <dgm:t>
        <a:bodyPr/>
        <a:lstStyle/>
        <a:p>
          <a:endParaRPr lang="ru-RU" sz="1800"/>
        </a:p>
      </dgm:t>
    </dgm:pt>
    <dgm:pt modelId="{C013D96B-52A3-4F8E-9DCC-06A913545C51}">
      <dgm:prSet custT="1"/>
      <dgm:spPr>
        <a:gradFill flip="none" rotWithShape="1">
          <a:gsLst>
            <a:gs pos="0">
              <a:schemeClr val="accent2">
                <a:lumMod val="90000"/>
              </a:schemeClr>
            </a:gs>
            <a:gs pos="54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</dgm:spPr>
      <dgm:t>
        <a:bodyPr/>
        <a:lstStyle/>
        <a:p>
          <a:pPr rtl="0" eaLnBrk="1" latinLnBrk="0"/>
          <a:r>
            <a:rPr lang="uk-UA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Крім того діє міська </a:t>
          </a:r>
          <a:r>
            <a:rPr lang="uk-UA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Комплексна програма підтримки учасників </a:t>
          </a:r>
          <a:r>
            <a:rPr lang="uk-UA" sz="1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антитерористочої</a:t>
          </a:r>
          <a:r>
            <a:rPr lang="uk-UA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операції, </a:t>
          </a:r>
          <a:r>
            <a:rPr lang="uk-UA" sz="1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операції</a:t>
          </a:r>
          <a:r>
            <a:rPr lang="uk-UA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Об</a:t>
          </a:r>
          <a:r>
            <a:rPr lang="en-US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’</a:t>
          </a:r>
          <a:r>
            <a:rPr lang="uk-UA" sz="1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єднаних</a:t>
          </a:r>
          <a:r>
            <a:rPr lang="uk-UA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сил в </a:t>
          </a:r>
          <a:r>
            <a:rPr lang="uk-UA" sz="1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східих</a:t>
          </a:r>
          <a:r>
            <a:rPr lang="uk-UA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областях України та членів їх </a:t>
          </a:r>
        </a:p>
        <a:p>
          <a:pPr rtl="0" eaLnBrk="1" latinLnBrk="0"/>
          <a:r>
            <a:rPr lang="uk-UA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сімей на 2017-2022 роки </a:t>
          </a:r>
        </a:p>
        <a:p>
          <a:pPr rtl="0" eaLnBrk="1" latinLnBrk="0"/>
          <a:r>
            <a:rPr lang="uk-UA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uk-UA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зі</a:t>
          </a:r>
          <a:r>
            <a:rPr lang="uk-UA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змінами</a:t>
          </a:r>
          <a:r>
            <a:rPr lang="uk-UA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</a:p>
        <a:p>
          <a:pPr rtl="0" eaLnBrk="1" latinLnBrk="0"/>
          <a:r>
            <a:rPr lang="uk-UA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2022 рік з загального фонду міського бюджету передбачені видатки </a:t>
          </a:r>
        </a:p>
        <a:p>
          <a:pPr rtl="0" eaLnBrk="1" latinLnBrk="0"/>
          <a:r>
            <a:rPr lang="uk-UA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 сумі </a:t>
          </a:r>
          <a:r>
            <a:rPr lang="uk-UA" sz="20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2 101,7 </a:t>
          </a:r>
          <a:r>
            <a:rPr lang="uk-UA" sz="18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тис.грн</a:t>
          </a:r>
          <a:r>
            <a:rPr lang="uk-UA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  <a:p>
          <a:pPr rtl="0" eaLnBrk="1" latinLnBrk="0"/>
          <a:endParaRPr lang="uk-UA" sz="20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4E902CA-F235-4370-8E88-58704AE1AE2A}" type="parTrans" cxnId="{531B55D6-BCF4-4EDE-ACBE-4B716B088D5C}">
      <dgm:prSet/>
      <dgm:spPr/>
      <dgm:t>
        <a:bodyPr/>
        <a:lstStyle/>
        <a:p>
          <a:endParaRPr lang="ru-RU"/>
        </a:p>
      </dgm:t>
    </dgm:pt>
    <dgm:pt modelId="{B339226D-6E8C-456E-9C83-093C4B60C04C}" type="sibTrans" cxnId="{531B55D6-BCF4-4EDE-ACBE-4B716B088D5C}">
      <dgm:prSet/>
      <dgm:spPr/>
      <dgm:t>
        <a:bodyPr/>
        <a:lstStyle/>
        <a:p>
          <a:endParaRPr lang="ru-RU"/>
        </a:p>
      </dgm:t>
    </dgm:pt>
    <dgm:pt modelId="{F0FB3B0E-AFD8-4738-BF89-BAB5C41A7F06}" type="pres">
      <dgm:prSet presAssocID="{F20B02CC-FAE5-46C2-B31B-D1DF12203C1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467C01D-D2FF-4640-9CFC-AF0B16FA5EA5}" type="pres">
      <dgm:prSet presAssocID="{1579E271-B80E-4D43-87E7-D8ED867EF417}" presName="hierRoot1" presStyleCnt="0">
        <dgm:presLayoutVars>
          <dgm:hierBranch val="init"/>
        </dgm:presLayoutVars>
      </dgm:prSet>
      <dgm:spPr/>
    </dgm:pt>
    <dgm:pt modelId="{A9798533-E52C-4F4D-8954-6E6B39DC7A80}" type="pres">
      <dgm:prSet presAssocID="{1579E271-B80E-4D43-87E7-D8ED867EF417}" presName="rootComposite1" presStyleCnt="0"/>
      <dgm:spPr/>
    </dgm:pt>
    <dgm:pt modelId="{C81E6305-3E05-4F51-9E35-3B81F2B4B20C}" type="pres">
      <dgm:prSet presAssocID="{1579E271-B80E-4D43-87E7-D8ED867EF417}" presName="rootText1" presStyleLbl="node0" presStyleIdx="0" presStyleCnt="2" custScaleY="209830" custLinFactNeighborX="5765" custLinFactNeighborY="364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1241A5-0C70-4517-8C53-A4B9594535A7}" type="pres">
      <dgm:prSet presAssocID="{1579E271-B80E-4D43-87E7-D8ED867EF41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46F486E-2A43-4762-AC0C-CCF44CE5555E}" type="pres">
      <dgm:prSet presAssocID="{1579E271-B80E-4D43-87E7-D8ED867EF417}" presName="hierChild2" presStyleCnt="0"/>
      <dgm:spPr/>
    </dgm:pt>
    <dgm:pt modelId="{184F4DCB-B96F-4554-8FBC-FBA1EAE3D1C1}" type="pres">
      <dgm:prSet presAssocID="{1579E271-B80E-4D43-87E7-D8ED867EF417}" presName="hierChild3" presStyleCnt="0"/>
      <dgm:spPr/>
    </dgm:pt>
    <dgm:pt modelId="{078012F4-E312-4BD5-8654-4E4D1A697E45}" type="pres">
      <dgm:prSet presAssocID="{C013D96B-52A3-4F8E-9DCC-06A913545C51}" presName="hierRoot1" presStyleCnt="0">
        <dgm:presLayoutVars>
          <dgm:hierBranch val="init"/>
        </dgm:presLayoutVars>
      </dgm:prSet>
      <dgm:spPr/>
    </dgm:pt>
    <dgm:pt modelId="{2552C42F-37DC-4518-8FF2-2524FB6A9A1D}" type="pres">
      <dgm:prSet presAssocID="{C013D96B-52A3-4F8E-9DCC-06A913545C51}" presName="rootComposite1" presStyleCnt="0"/>
      <dgm:spPr/>
    </dgm:pt>
    <dgm:pt modelId="{E633E394-6C79-421E-9EAF-BD1C1CF3DA1B}" type="pres">
      <dgm:prSet presAssocID="{C013D96B-52A3-4F8E-9DCC-06A913545C51}" presName="rootText1" presStyleLbl="node0" presStyleIdx="1" presStyleCnt="2" custScaleY="209830" custLinFactNeighborX="-2743" custLinFactNeighborY="370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871573-DEBC-4438-88F9-EF77CC7B576D}" type="pres">
      <dgm:prSet presAssocID="{C013D96B-52A3-4F8E-9DCC-06A913545C5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F700031-F861-4845-BE61-CB1ED969570B}" type="pres">
      <dgm:prSet presAssocID="{C013D96B-52A3-4F8E-9DCC-06A913545C51}" presName="hierChild2" presStyleCnt="0"/>
      <dgm:spPr/>
    </dgm:pt>
    <dgm:pt modelId="{0DFE38D5-D6B3-4D84-AC08-2E6A3BE29B12}" type="pres">
      <dgm:prSet presAssocID="{C013D96B-52A3-4F8E-9DCC-06A913545C51}" presName="hierChild3" presStyleCnt="0"/>
      <dgm:spPr/>
    </dgm:pt>
  </dgm:ptLst>
  <dgm:cxnLst>
    <dgm:cxn modelId="{531B55D6-BCF4-4EDE-ACBE-4B716B088D5C}" srcId="{F20B02CC-FAE5-46C2-B31B-D1DF12203C19}" destId="{C013D96B-52A3-4F8E-9DCC-06A913545C51}" srcOrd="1" destOrd="0" parTransId="{F4E902CA-F235-4370-8E88-58704AE1AE2A}" sibTransId="{B339226D-6E8C-456E-9C83-093C4B60C04C}"/>
    <dgm:cxn modelId="{553A30DD-50FB-429E-8AB2-3AD7E6534215}" srcId="{F20B02CC-FAE5-46C2-B31B-D1DF12203C19}" destId="{1579E271-B80E-4D43-87E7-D8ED867EF417}" srcOrd="0" destOrd="0" parTransId="{99890FD8-B31A-45CE-9EDD-B698C1D33B3F}" sibTransId="{BDA627B5-9A0C-4A08-848F-01A7FC472D3D}"/>
    <dgm:cxn modelId="{324A02E0-7AC6-4A0E-99E9-C094B4E88846}" type="presOf" srcId="{C013D96B-52A3-4F8E-9DCC-06A913545C51}" destId="{E3871573-DEBC-4438-88F9-EF77CC7B576D}" srcOrd="1" destOrd="0" presId="urn:microsoft.com/office/officeart/2005/8/layout/orgChart1"/>
    <dgm:cxn modelId="{C0542087-3537-4352-BC0D-75A5862AE910}" type="presOf" srcId="{1579E271-B80E-4D43-87E7-D8ED867EF417}" destId="{C81E6305-3E05-4F51-9E35-3B81F2B4B20C}" srcOrd="0" destOrd="0" presId="urn:microsoft.com/office/officeart/2005/8/layout/orgChart1"/>
    <dgm:cxn modelId="{B62D670E-26FD-4D21-BA01-CED423C44422}" type="presOf" srcId="{C013D96B-52A3-4F8E-9DCC-06A913545C51}" destId="{E633E394-6C79-421E-9EAF-BD1C1CF3DA1B}" srcOrd="0" destOrd="0" presId="urn:microsoft.com/office/officeart/2005/8/layout/orgChart1"/>
    <dgm:cxn modelId="{6AA32431-770F-4D12-9428-4869F6554181}" type="presOf" srcId="{F20B02CC-FAE5-46C2-B31B-D1DF12203C19}" destId="{F0FB3B0E-AFD8-4738-BF89-BAB5C41A7F06}" srcOrd="0" destOrd="0" presId="urn:microsoft.com/office/officeart/2005/8/layout/orgChart1"/>
    <dgm:cxn modelId="{422E6BA7-67A4-4934-9BC2-A885D98668C5}" type="presOf" srcId="{1579E271-B80E-4D43-87E7-D8ED867EF417}" destId="{8B1241A5-0C70-4517-8C53-A4B9594535A7}" srcOrd="1" destOrd="0" presId="urn:microsoft.com/office/officeart/2005/8/layout/orgChart1"/>
    <dgm:cxn modelId="{9462CE42-83B0-4AA8-9101-B153DEB2AA1D}" type="presParOf" srcId="{F0FB3B0E-AFD8-4738-BF89-BAB5C41A7F06}" destId="{A467C01D-D2FF-4640-9CFC-AF0B16FA5EA5}" srcOrd="0" destOrd="0" presId="urn:microsoft.com/office/officeart/2005/8/layout/orgChart1"/>
    <dgm:cxn modelId="{DE213EC8-12C3-46B5-A017-5AD3957279E7}" type="presParOf" srcId="{A467C01D-D2FF-4640-9CFC-AF0B16FA5EA5}" destId="{A9798533-E52C-4F4D-8954-6E6B39DC7A80}" srcOrd="0" destOrd="0" presId="urn:microsoft.com/office/officeart/2005/8/layout/orgChart1"/>
    <dgm:cxn modelId="{847CEF65-2091-4393-A68C-FBABABFA788B}" type="presParOf" srcId="{A9798533-E52C-4F4D-8954-6E6B39DC7A80}" destId="{C81E6305-3E05-4F51-9E35-3B81F2B4B20C}" srcOrd="0" destOrd="0" presId="urn:microsoft.com/office/officeart/2005/8/layout/orgChart1"/>
    <dgm:cxn modelId="{93BFB5C2-1E2F-4071-8210-0FE6CFC53EB9}" type="presParOf" srcId="{A9798533-E52C-4F4D-8954-6E6B39DC7A80}" destId="{8B1241A5-0C70-4517-8C53-A4B9594535A7}" srcOrd="1" destOrd="0" presId="urn:microsoft.com/office/officeart/2005/8/layout/orgChart1"/>
    <dgm:cxn modelId="{2F0F38FF-A3D0-431A-BF9F-ABB418DE1075}" type="presParOf" srcId="{A467C01D-D2FF-4640-9CFC-AF0B16FA5EA5}" destId="{646F486E-2A43-4762-AC0C-CCF44CE5555E}" srcOrd="1" destOrd="0" presId="urn:microsoft.com/office/officeart/2005/8/layout/orgChart1"/>
    <dgm:cxn modelId="{7CB8B5FC-410F-4371-A26E-C036DE8580EE}" type="presParOf" srcId="{A467C01D-D2FF-4640-9CFC-AF0B16FA5EA5}" destId="{184F4DCB-B96F-4554-8FBC-FBA1EAE3D1C1}" srcOrd="2" destOrd="0" presId="urn:microsoft.com/office/officeart/2005/8/layout/orgChart1"/>
    <dgm:cxn modelId="{B45ADFB8-E54F-4F80-BDB4-268339E17304}" type="presParOf" srcId="{F0FB3B0E-AFD8-4738-BF89-BAB5C41A7F06}" destId="{078012F4-E312-4BD5-8654-4E4D1A697E45}" srcOrd="1" destOrd="0" presId="urn:microsoft.com/office/officeart/2005/8/layout/orgChart1"/>
    <dgm:cxn modelId="{CDBA1847-2E4F-4A6B-9F39-B15C694BED7E}" type="presParOf" srcId="{078012F4-E312-4BD5-8654-4E4D1A697E45}" destId="{2552C42F-37DC-4518-8FF2-2524FB6A9A1D}" srcOrd="0" destOrd="0" presId="urn:microsoft.com/office/officeart/2005/8/layout/orgChart1"/>
    <dgm:cxn modelId="{D40B14B4-4671-42E9-B807-81E70C94FECA}" type="presParOf" srcId="{2552C42F-37DC-4518-8FF2-2524FB6A9A1D}" destId="{E633E394-6C79-421E-9EAF-BD1C1CF3DA1B}" srcOrd="0" destOrd="0" presId="urn:microsoft.com/office/officeart/2005/8/layout/orgChart1"/>
    <dgm:cxn modelId="{A1B638E2-4685-4624-980F-250AC871FA5F}" type="presParOf" srcId="{2552C42F-37DC-4518-8FF2-2524FB6A9A1D}" destId="{E3871573-DEBC-4438-88F9-EF77CC7B576D}" srcOrd="1" destOrd="0" presId="urn:microsoft.com/office/officeart/2005/8/layout/orgChart1"/>
    <dgm:cxn modelId="{7E008662-DAC6-4A37-9BC6-C8B2DBE4F8ED}" type="presParOf" srcId="{078012F4-E312-4BD5-8654-4E4D1A697E45}" destId="{7F700031-F861-4845-BE61-CB1ED969570B}" srcOrd="1" destOrd="0" presId="urn:microsoft.com/office/officeart/2005/8/layout/orgChart1"/>
    <dgm:cxn modelId="{ED93BFC4-381B-49DD-9E51-BF9566CCDA56}" type="presParOf" srcId="{078012F4-E312-4BD5-8654-4E4D1A697E45}" destId="{0DFE38D5-D6B3-4D84-AC08-2E6A3BE29B12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27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noProof="0" smtClean="0"/>
              <a:t>Образец текста</a:t>
            </a:r>
          </a:p>
          <a:p>
            <a:pPr lvl="1"/>
            <a:r>
              <a:rPr lang="uk-UA" noProof="0" smtClean="0"/>
              <a:t>Второй уровень</a:t>
            </a:r>
          </a:p>
          <a:p>
            <a:pPr lvl="2"/>
            <a:r>
              <a:rPr lang="uk-UA" noProof="0" smtClean="0"/>
              <a:t>Третий уровень</a:t>
            </a:r>
          </a:p>
          <a:p>
            <a:pPr lvl="3"/>
            <a:r>
              <a:rPr lang="uk-UA" noProof="0" smtClean="0"/>
              <a:t>Четвертый уровень</a:t>
            </a:r>
          </a:p>
          <a:p>
            <a:pPr lvl="4"/>
            <a:r>
              <a:rPr lang="uk-UA" noProof="0" smtClean="0"/>
              <a:t>Пятый уровень</a:t>
            </a:r>
          </a:p>
        </p:txBody>
      </p:sp>
      <p:sp>
        <p:nvSpPr>
          <p:cNvPr id="427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27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ED89FB2-7B64-4535-8E4F-B01487320500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729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D89FB2-7B64-4535-8E4F-B01487320500}" type="slidenum">
              <a:rPr lang="uk-UA" smtClean="0"/>
              <a:pPr>
                <a:defRPr/>
              </a:pPr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06149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Область виправити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D89FB2-7B64-4535-8E4F-B01487320500}" type="slidenum">
              <a:rPr lang="uk-UA" smtClean="0"/>
              <a:pPr>
                <a:defRPr/>
              </a:pPr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3107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D89FB2-7B64-4535-8E4F-B01487320500}" type="slidenum">
              <a:rPr lang="uk-UA" smtClean="0"/>
              <a:pPr>
                <a:defRPr/>
              </a:pPr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05971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1D7F2-0048-4351-A120-AA34C299817D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560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1D7F2-0048-4351-A120-AA34C299817D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9007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1D7F2-0048-4351-A120-AA34C299817D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9007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1D7F2-0048-4351-A120-AA34C299817D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9007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D89FB2-7B64-4535-8E4F-B01487320500}" type="slidenum">
              <a:rPr lang="uk-UA" smtClean="0"/>
              <a:pPr>
                <a:defRPr/>
              </a:pPr>
              <a:t>26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91552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D89FB2-7B64-4535-8E4F-B01487320500}" type="slidenum">
              <a:rPr lang="uk-UA" smtClean="0"/>
              <a:pPr>
                <a:defRPr/>
              </a:pPr>
              <a:t>27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08073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D89FB2-7B64-4535-8E4F-B01487320500}" type="slidenum">
              <a:rPr lang="uk-UA" smtClean="0"/>
              <a:pPr>
                <a:defRPr/>
              </a:pPr>
              <a:t>28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18412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D89FB2-7B64-4535-8E4F-B01487320500}" type="slidenum">
              <a:rPr lang="uk-UA" smtClean="0"/>
              <a:pPr>
                <a:defRPr/>
              </a:pPr>
              <a:t>29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7332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D89FB2-7B64-4535-8E4F-B01487320500}" type="slidenum">
              <a:rPr lang="uk-UA" smtClean="0"/>
              <a:pPr>
                <a:defRPr/>
              </a:pPr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22737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D89FB2-7B64-4535-8E4F-B01487320500}" type="slidenum">
              <a:rPr lang="uk-UA" smtClean="0"/>
              <a:pPr>
                <a:defRPr/>
              </a:pPr>
              <a:t>31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45004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D89FB2-7B64-4535-8E4F-B01487320500}" type="slidenum">
              <a:rPr lang="uk-UA" smtClean="0"/>
              <a:pPr>
                <a:defRPr/>
              </a:pPr>
              <a:t>39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91805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D89FB2-7B64-4535-8E4F-B01487320500}" type="slidenum">
              <a:rPr lang="uk-UA" smtClean="0"/>
              <a:pPr>
                <a:defRPr/>
              </a:pPr>
              <a:t>45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5850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Ліжка на 10 тисяч рахуються</a:t>
            </a:r>
            <a:r>
              <a:rPr lang="uk-UA" baseline="0" dirty="0" smtClean="0"/>
              <a:t> на постійне населення та середні ліжка!!!!!!!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D89FB2-7B64-4535-8E4F-B01487320500}" type="slidenum">
              <a:rPr lang="uk-UA" smtClean="0"/>
              <a:pPr>
                <a:defRPr/>
              </a:pPr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1986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По ф.20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D89FB2-7B64-4535-8E4F-B01487320500}" type="slidenum">
              <a:rPr lang="uk-UA" smtClean="0"/>
              <a:pPr>
                <a:defRPr/>
              </a:pPr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1731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600" dirty="0" smtClean="0">
                <a:solidFill>
                  <a:srgbClr val="FF0000"/>
                </a:solidFill>
              </a:rPr>
              <a:t>У БТІ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D89FB2-7B64-4535-8E4F-B01487320500}" type="slidenum">
              <a:rPr lang="uk-UA" smtClean="0"/>
              <a:pPr>
                <a:defRPr/>
              </a:pPr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9679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D89FB2-7B64-4535-8E4F-B01487320500}" type="slidenum">
              <a:rPr lang="uk-UA" smtClean="0"/>
              <a:pPr>
                <a:defRPr/>
              </a:pPr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3414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D89FB2-7B64-4535-8E4F-B01487320500}" type="slidenum">
              <a:rPr lang="uk-UA" smtClean="0"/>
              <a:pPr>
                <a:defRPr/>
              </a:pPr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0428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757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8D5DB24-1AF5-4967-BE30-24837ACEB0C6}" type="slidenum">
              <a:rPr lang="uk-UA" sz="1200" smtClean="0">
                <a:latin typeface="Arial" charset="0"/>
              </a:rPr>
              <a:pPr eaLnBrk="1" hangingPunct="1"/>
              <a:t>15</a:t>
            </a:fld>
            <a:endParaRPr lang="uk-UA" sz="12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954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D89FB2-7B64-4535-8E4F-B01487320500}" type="slidenum">
              <a:rPr lang="uk-UA" smtClean="0"/>
              <a:pPr>
                <a:defRPr/>
              </a:pPr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8917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400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400"/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T0" fmla="*/ 0 w 4917"/>
                <a:gd name="T1" fmla="*/ 0 h 1000"/>
                <a:gd name="T2" fmla="*/ 3065643 w 4917"/>
                <a:gd name="T3" fmla="*/ 0 h 1000"/>
                <a:gd name="T4" fmla="*/ 3413558 w 4917"/>
                <a:gd name="T5" fmla="*/ 70846 h 1000"/>
                <a:gd name="T6" fmla="*/ 3066398 w 4917"/>
                <a:gd name="T7" fmla="*/ 141455 h 1000"/>
                <a:gd name="T8" fmla="*/ 0 w 4917"/>
                <a:gd name="T9" fmla="*/ 141455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7"/>
                <a:gd name="T16" fmla="*/ 0 h 1000"/>
                <a:gd name="T17" fmla="*/ 2459 w 4917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835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2836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6065C-7D52-4E85-BF70-6443F41606F4}" type="datetimeFigureOut">
              <a:rPr lang="ru-RU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15286-2149-4361-8449-9E1B4C1F744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380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D39FA-5812-4D08-9B10-63C49AA71011}" type="datetimeFigureOut">
              <a:rPr lang="ru-RU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5CE99-FF37-4185-9042-7F7D00173B2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127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B3074-2237-4D23-B094-91C633FD9301}" type="datetimeFigureOut">
              <a:rPr lang="ru-RU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F213E-7995-49D3-934D-FCAB5391201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788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0"/>
            <a:ext cx="7924800" cy="4419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44B97-3FF4-4787-B039-67443B484185}" type="datetimeFigureOut">
              <a:rPr lang="ru-RU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F2B44-9919-41E9-9001-2157E145194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163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886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B66F1-502C-4A63-B69D-A6F8FF112CE1}" type="datetimeFigureOut">
              <a:rPr lang="ru-RU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CA6AD-6C2E-40BB-A396-FBEE5B2AF70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931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09600" y="3886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18B92-0EAF-477B-AA49-C99963B301DD}" type="datetimeFigureOut">
              <a:rPr lang="ru-RU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069AB-A787-44BF-9EA1-261DE6B970D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457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195263" y="228600"/>
            <a:ext cx="8339137" cy="579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DF4C7-2858-47F4-B6E2-F24F1A7A0FEE}" type="datetimeFigureOut">
              <a:rPr lang="ru-RU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A05F9-6217-483A-97DB-C2174E69F37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585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886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0ED8A-18BD-4941-B328-6D7CE7E6C1E2}" type="datetimeFigureOut">
              <a:rPr lang="ru-RU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EC811-25C4-434D-AE97-F375151CE8C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5282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09600" y="3886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DAA24-F660-4051-B27C-07A8F7A3A418}" type="datetimeFigureOut">
              <a:rPr lang="ru-RU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A9450-A12C-4A22-8A9F-0302889B478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022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3886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C7FE3-8DC0-4927-A478-6C0DAF326C1A}" type="datetimeFigureOut">
              <a:rPr lang="ru-RU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07669-4761-4563-B1E3-065D64454F7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9761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09600" y="3886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E6D0A-C8A5-44F6-B6A6-1D98136F5E5D}" type="datetimeFigureOut">
              <a:rPr lang="ru-RU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191BA-D838-46A2-909B-CBB75FBA11C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712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138EB-9923-4900-9F75-2B5ED1F9A3CA}" type="datetimeFigureOut">
              <a:rPr lang="ru-RU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ADF38-1813-47BB-878B-D8962F57629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8411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Заголовок, 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B1DEF-708E-4709-89EA-2B7E663E98A2}" type="datetimeFigureOut">
              <a:rPr lang="ru-RU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8DCBF-6447-4906-B326-6C512AEB76A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9860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09600" y="1600200"/>
            <a:ext cx="7924800" cy="4419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BA653-4AC5-472C-BED8-7AE5EB975EE7}" type="datetimeFigureOut">
              <a:rPr lang="ru-RU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54195-6750-4D98-B6F8-8D0AAAD020A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205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3886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1CA11-B2BA-4D55-9F81-A429947C009C}" type="datetimeFigureOut">
              <a:rPr lang="ru-RU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77830-48C1-45D2-B047-4EB42E3307E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1642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7924800" cy="4419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DA42D-11C0-4546-B6A5-14D6330C6229}" type="datetimeFigureOut">
              <a:rPr lang="ru-RU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E8A74-A2ED-41D2-9642-991B0EFCAD0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187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0C0FB-31C2-4237-96C7-B2DEE03ACA74}" type="datetimeFigureOut">
              <a:rPr lang="ru-RU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25D27-7AD9-4CFF-B001-560A8FA1514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749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121B4-4BEC-49E1-A39F-2C36DE55A408}" type="datetimeFigureOut">
              <a:rPr lang="ru-RU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B81CD-3AB0-411F-A939-6AF7B6DE1FF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901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A55E6-B40E-4695-AA8C-05F6F6949248}" type="datetimeFigureOut">
              <a:rPr lang="ru-RU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21A0C-C8C0-4B1F-894A-9C117CBC2C4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076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5AC80-B657-4B4A-9E97-2CD7035D5205}" type="datetimeFigureOut">
              <a:rPr lang="ru-RU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175B6-B0F7-49BD-B082-D5B3877E6177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525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F02A2-50B9-4907-883C-38310F6859B1}" type="datetimeFigureOut">
              <a:rPr lang="ru-RU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28747-B824-491A-B03B-69861D7B246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355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E6D50-EB14-4CE2-BE1F-B4E4AB4352F1}" type="datetimeFigureOut">
              <a:rPr lang="ru-RU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01723-184C-48A3-B298-6AAFFD2BB93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169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DA527-F749-48DF-B0DB-4301F1110379}" type="datetimeFigureOut">
              <a:rPr lang="ru-RU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1EBC2-CDED-429E-97F8-5E00757EF4D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58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400"/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T0" fmla="*/ 0 w 7000"/>
                <a:gd name="T1" fmla="*/ 0 h 1000"/>
                <a:gd name="T2" fmla="*/ 5 w 7000"/>
                <a:gd name="T3" fmla="*/ 0 h 1000"/>
                <a:gd name="T4" fmla="*/ 5 w 7000"/>
                <a:gd name="T5" fmla="*/ 2 h 1000"/>
                <a:gd name="T6" fmla="*/ 5 w 7000"/>
                <a:gd name="T7" fmla="*/ 2 h 1000"/>
                <a:gd name="T8" fmla="*/ 0 w 7000"/>
                <a:gd name="T9" fmla="*/ 2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00"/>
                <a:gd name="T16" fmla="*/ 0 h 1000"/>
                <a:gd name="T17" fmla="*/ 3500 w 7000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733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+mn-lt"/>
              </a:defRPr>
            </a:lvl1pPr>
          </a:lstStyle>
          <a:p>
            <a:pPr>
              <a:defRPr/>
            </a:pPr>
            <a:fld id="{E5A3602F-1BD7-4014-B88D-66E224216018}" type="datetimeFigureOut">
              <a:rPr lang="ru-RU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22733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733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5A824A95-E47B-4127-8248-90EE73712B4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55" r:id="rId1"/>
    <p:sldLayoutId id="2147484933" r:id="rId2"/>
    <p:sldLayoutId id="2147484934" r:id="rId3"/>
    <p:sldLayoutId id="2147484935" r:id="rId4"/>
    <p:sldLayoutId id="2147484936" r:id="rId5"/>
    <p:sldLayoutId id="2147484937" r:id="rId6"/>
    <p:sldLayoutId id="2147484938" r:id="rId7"/>
    <p:sldLayoutId id="2147484939" r:id="rId8"/>
    <p:sldLayoutId id="2147484940" r:id="rId9"/>
    <p:sldLayoutId id="2147484941" r:id="rId10"/>
    <p:sldLayoutId id="2147484942" r:id="rId11"/>
    <p:sldLayoutId id="2147484943" r:id="rId12"/>
    <p:sldLayoutId id="2147484944" r:id="rId13"/>
    <p:sldLayoutId id="2147484945" r:id="rId14"/>
    <p:sldLayoutId id="2147484946" r:id="rId15"/>
    <p:sldLayoutId id="2147484947" r:id="rId16"/>
    <p:sldLayoutId id="2147484948" r:id="rId17"/>
    <p:sldLayoutId id="2147484949" r:id="rId18"/>
    <p:sldLayoutId id="2147484950" r:id="rId19"/>
    <p:sldLayoutId id="2147484951" r:id="rId20"/>
    <p:sldLayoutId id="2147484952" r:id="rId21"/>
    <p:sldLayoutId id="2147484953" r:id="rId22"/>
    <p:sldLayoutId id="2147484954" r:id="rId2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8.xml"/><Relationship Id="rId5" Type="http://schemas.openxmlformats.org/officeDocument/2006/relationships/image" Target="../media/image12.png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7.xml"/><Relationship Id="rId5" Type="http://schemas.openxmlformats.org/officeDocument/2006/relationships/image" Target="../media/image19.jpeg"/><Relationship Id="rId4" Type="http://schemas.openxmlformats.org/officeDocument/2006/relationships/chart" Target="../charts/char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jpeg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.jpeg"/><Relationship Id="rId4" Type="http://schemas.openxmlformats.org/officeDocument/2006/relationships/chart" Target="../charts/char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7" Type="http://schemas.openxmlformats.org/officeDocument/2006/relationships/chart" Target="../charts/chart2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jpeg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2.xml"/><Relationship Id="rId3" Type="http://schemas.openxmlformats.org/officeDocument/2006/relationships/chart" Target="../charts/chart28.xml"/><Relationship Id="rId7" Type="http://schemas.openxmlformats.org/officeDocument/2006/relationships/chart" Target="../charts/chart3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30.xml"/><Relationship Id="rId5" Type="http://schemas.openxmlformats.org/officeDocument/2006/relationships/chart" Target="../charts/chart29.xml"/><Relationship Id="rId4" Type="http://schemas.openxmlformats.org/officeDocument/2006/relationships/image" Target="../media/image32.jpeg"/><Relationship Id="rId9" Type="http://schemas.openxmlformats.org/officeDocument/2006/relationships/chart" Target="../charts/chart3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8.xml"/><Relationship Id="rId3" Type="http://schemas.openxmlformats.org/officeDocument/2006/relationships/chart" Target="../charts/chart34.xml"/><Relationship Id="rId7" Type="http://schemas.openxmlformats.org/officeDocument/2006/relationships/chart" Target="../charts/chart3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36.xml"/><Relationship Id="rId5" Type="http://schemas.openxmlformats.org/officeDocument/2006/relationships/image" Target="../media/image33.jpeg"/><Relationship Id="rId4" Type="http://schemas.openxmlformats.org/officeDocument/2006/relationships/chart" Target="../charts/chart35.xml"/><Relationship Id="rId9" Type="http://schemas.openxmlformats.org/officeDocument/2006/relationships/chart" Target="../charts/chart3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chart" Target="../charts/chart4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7.xml"/><Relationship Id="rId3" Type="http://schemas.openxmlformats.org/officeDocument/2006/relationships/chart" Target="../charts/chart43.xml"/><Relationship Id="rId7" Type="http://schemas.openxmlformats.org/officeDocument/2006/relationships/chart" Target="../charts/chart4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jpeg"/><Relationship Id="rId5" Type="http://schemas.openxmlformats.org/officeDocument/2006/relationships/chart" Target="../charts/chart45.xml"/><Relationship Id="rId10" Type="http://schemas.openxmlformats.org/officeDocument/2006/relationships/image" Target="../media/image42.jpeg"/><Relationship Id="rId4" Type="http://schemas.openxmlformats.org/officeDocument/2006/relationships/chart" Target="../charts/chart44.xml"/><Relationship Id="rId9" Type="http://schemas.openxmlformats.org/officeDocument/2006/relationships/image" Target="../media/image4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50.xml"/><Relationship Id="rId4" Type="http://schemas.openxmlformats.org/officeDocument/2006/relationships/image" Target="../media/image4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.jpeg"/><Relationship Id="rId5" Type="http://schemas.openxmlformats.org/officeDocument/2006/relationships/chart" Target="../charts/chart57.xml"/><Relationship Id="rId4" Type="http://schemas.openxmlformats.org/officeDocument/2006/relationships/chart" Target="../charts/chart5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61.xml"/><Relationship Id="rId5" Type="http://schemas.openxmlformats.org/officeDocument/2006/relationships/chart" Target="../charts/chart60.xml"/><Relationship Id="rId4" Type="http://schemas.openxmlformats.org/officeDocument/2006/relationships/chart" Target="../charts/chart5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3.xml"/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5.xml"/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2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6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81.jpeg"/><Relationship Id="rId4" Type="http://schemas.openxmlformats.org/officeDocument/2006/relationships/image" Target="../media/image8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8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3924300" y="5214938"/>
            <a:ext cx="4319588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uk-UA" sz="1800" b="1" dirty="0" smtClean="0">
                <a:solidFill>
                  <a:schemeClr val="accent2">
                    <a:lumMod val="50000"/>
                  </a:schemeClr>
                </a:solidFill>
                <a:latin typeface="Magneto" pitchFamily="82" charset="0"/>
              </a:rPr>
              <a:t>УПРАВЛІННЯ ОХОРОНИ ЗДОРОВ</a:t>
            </a: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  <a:latin typeface="Magneto" pitchFamily="82" charset="0"/>
              </a:rPr>
              <a:t>’</a:t>
            </a:r>
            <a:r>
              <a:rPr lang="uk-UA" sz="1800" b="1" dirty="0" smtClean="0">
                <a:solidFill>
                  <a:schemeClr val="accent2">
                    <a:lumMod val="50000"/>
                  </a:schemeClr>
                </a:solidFill>
                <a:latin typeface="Magneto" pitchFamily="82" charset="0"/>
              </a:rPr>
              <a:t>Я </a:t>
            </a:r>
          </a:p>
          <a:p>
            <a:r>
              <a:rPr lang="uk-UA" sz="1800" b="1" dirty="0" smtClean="0">
                <a:solidFill>
                  <a:schemeClr val="accent2">
                    <a:lumMod val="50000"/>
                  </a:schemeClr>
                </a:solidFill>
                <a:latin typeface="Magneto" pitchFamily="82" charset="0"/>
              </a:rPr>
              <a:t>КРОПИВНИЦЬКОЇ</a:t>
            </a:r>
            <a:endParaRPr lang="uk-UA" sz="1800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r>
              <a:rPr lang="uk-UA" sz="1800" b="1" dirty="0" smtClean="0">
                <a:solidFill>
                  <a:schemeClr val="accent2">
                    <a:lumMod val="50000"/>
                  </a:schemeClr>
                </a:solidFill>
                <a:latin typeface="Magneto" pitchFamily="82" charset="0"/>
              </a:rPr>
              <a:t>МІСЬКОЇ РАДИ </a:t>
            </a:r>
          </a:p>
        </p:txBody>
      </p:sp>
      <p:pic>
        <p:nvPicPr>
          <p:cNvPr id="3075" name="Picture 5" descr="1420541817_at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38873"/>
            <a:ext cx="2721590" cy="18118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07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90575" y="1271588"/>
            <a:ext cx="8353425" cy="3167062"/>
          </a:xfrm>
          <a:solidFill>
            <a:schemeClr val="bg1">
              <a:alpha val="0"/>
            </a:schemeClr>
          </a:solidFill>
        </p:spPr>
        <p:txBody>
          <a:bodyPr anchor="b"/>
          <a:lstStyle/>
          <a:p>
            <a:pPr algn="ctr" eaLnBrk="1" hangingPunct="1"/>
            <a:r>
              <a:rPr lang="uk-UA" sz="4000" b="1" dirty="0" smtClean="0">
                <a:solidFill>
                  <a:schemeClr val="tx1"/>
                </a:solidFill>
                <a:latin typeface="Times New Roman" pitchFamily="18" charset="0"/>
              </a:rPr>
              <a:t>Підсумки роботи </a:t>
            </a:r>
            <a:br>
              <a:rPr lang="uk-UA" sz="4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uk-UA" sz="4000" b="1" dirty="0" smtClean="0">
                <a:solidFill>
                  <a:schemeClr val="tx1"/>
                </a:solidFill>
                <a:latin typeface="Times New Roman" pitchFamily="18" charset="0"/>
              </a:rPr>
              <a:t>закладів охорони здоров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</a:rPr>
              <a:t>’</a:t>
            </a:r>
            <a:r>
              <a:rPr lang="uk-UA" sz="4000" b="1" dirty="0" smtClean="0">
                <a:solidFill>
                  <a:schemeClr val="tx1"/>
                </a:solidFill>
                <a:latin typeface="Times New Roman" pitchFamily="18" charset="0"/>
              </a:rPr>
              <a:t>я </a:t>
            </a:r>
            <a:br>
              <a:rPr lang="uk-UA" sz="4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uk-UA" sz="4000" b="1" dirty="0" smtClean="0">
                <a:solidFill>
                  <a:schemeClr val="tx1"/>
                </a:solidFill>
                <a:latin typeface="Times New Roman" pitchFamily="18" charset="0"/>
              </a:rPr>
              <a:t>міста Кропивницького </a:t>
            </a:r>
            <a:br>
              <a:rPr lang="uk-UA" sz="4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uk-UA" sz="4000" b="1" dirty="0" smtClean="0">
                <a:solidFill>
                  <a:schemeClr val="tx1"/>
                </a:solidFill>
                <a:latin typeface="Times New Roman" pitchFamily="18" charset="0"/>
              </a:rPr>
              <a:t>за 2022 рік </a:t>
            </a:r>
          </a:p>
        </p:txBody>
      </p:sp>
      <p:pic>
        <p:nvPicPr>
          <p:cNvPr id="3077" name="Picture 11" descr="Картинки по запросу підсумки роботи лікарні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8747"/>
            <a:ext cx="2411413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4610100" cy="1079500"/>
          </a:xfrm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</a:rPr>
              <a:t>Забезпеченість фізичними особами лікарів та середніх медичних працівників на 10 </a:t>
            </a:r>
            <a:r>
              <a:rPr lang="uk-UA" sz="2000" b="1" dirty="0" err="1" smtClean="0">
                <a:solidFill>
                  <a:schemeClr val="bg1"/>
                </a:solidFill>
                <a:latin typeface="Times New Roman" pitchFamily="18" charset="0"/>
              </a:rPr>
              <a:t>тис.населення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2291" name="Picture 22" descr="33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" y="5312892"/>
            <a:ext cx="2103052" cy="1383618"/>
          </a:xfrm>
          <a:prstGeom prst="rect">
            <a:avLst/>
          </a:prstGeom>
          <a:ln w="190500" cap="sq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202882"/>
              </p:ext>
            </p:extLst>
          </p:nvPr>
        </p:nvGraphicFramePr>
        <p:xfrm>
          <a:off x="395537" y="1412777"/>
          <a:ext cx="4013818" cy="4642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962" y="5312892"/>
            <a:ext cx="2019521" cy="1347964"/>
          </a:xfrm>
          <a:prstGeom prst="rect">
            <a:avLst/>
          </a:prstGeom>
          <a:ln w="127000" cap="rnd">
            <a:solidFill>
              <a:schemeClr val="bg2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266728" y="332656"/>
            <a:ext cx="3168352" cy="86484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Кадрова ситуація </a:t>
            </a:r>
            <a:b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первинній ланці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1836953"/>
              </p:ext>
            </p:extLst>
          </p:nvPr>
        </p:nvGraphicFramePr>
        <p:xfrm>
          <a:off x="3707905" y="1412777"/>
          <a:ext cx="5341524" cy="4007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628800"/>
            <a:ext cx="2134888" cy="54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algn="ctr" eaLnBrk="1" hangingPunct="1"/>
            <a:r>
              <a:rPr lang="uk-UA" sz="3200" b="1" smtClean="0">
                <a:solidFill>
                  <a:schemeClr val="bg1"/>
                </a:solidFill>
                <a:latin typeface="Times New Roman" pitchFamily="18" charset="0"/>
              </a:rPr>
              <a:t>Оснащення амбулаторій первинної ланки </a:t>
            </a:r>
            <a:br>
              <a:rPr lang="uk-UA" sz="3200" b="1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3200" b="1" smtClean="0">
                <a:solidFill>
                  <a:schemeClr val="bg1"/>
                </a:solidFill>
                <a:latin typeface="Times New Roman" pitchFamily="18" charset="0"/>
              </a:rPr>
              <a:t>обладнанням та автомобілями</a:t>
            </a:r>
          </a:p>
        </p:txBody>
      </p:sp>
      <p:sp>
        <p:nvSpPr>
          <p:cNvPr id="15363" name="Объект 2"/>
          <p:cNvSpPr>
            <a:spLocks noGrp="1"/>
          </p:cNvSpPr>
          <p:nvPr>
            <p:ph sz="half" idx="1"/>
          </p:nvPr>
        </p:nvSpPr>
        <p:spPr>
          <a:xfrm>
            <a:off x="468313" y="1600200"/>
            <a:ext cx="6191919" cy="2116832"/>
          </a:xfrm>
        </p:spPr>
        <p:txBody>
          <a:bodyPr/>
          <a:lstStyle/>
          <a:p>
            <a:r>
              <a:rPr lang="uk-UA" b="1" u="sng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Оснащення</a:t>
            </a:r>
            <a:r>
              <a:rPr lang="uk-UA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u="sng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обладнанням</a:t>
            </a:r>
          </a:p>
          <a:p>
            <a:pPr lvl="1" indent="-342900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ЦПМСД №1 – </a:t>
            </a:r>
            <a:r>
              <a:rPr lang="uk-UA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98,9%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(2021 р. - </a:t>
            </a:r>
            <a:r>
              <a:rPr lang="uk-UA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96,4%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 indent="-342900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ЦПМСД №2 – </a:t>
            </a:r>
            <a:r>
              <a:rPr lang="uk-UA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79,1%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(2021 р. - </a:t>
            </a:r>
            <a:r>
              <a:rPr lang="uk-UA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79%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 indent="-342900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АЗП-СМ –</a:t>
            </a: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82,0%</a:t>
            </a: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(2021 р. - </a:t>
            </a:r>
            <a:r>
              <a:rPr lang="uk-UA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82,0%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15816" y="4005064"/>
            <a:ext cx="5616872" cy="2015678"/>
          </a:xfrm>
        </p:spPr>
        <p:txBody>
          <a:bodyPr/>
          <a:lstStyle/>
          <a:p>
            <a:pPr>
              <a:defRPr/>
            </a:pPr>
            <a:r>
              <a:rPr lang="uk-UA" b="1" u="sng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u="sng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автомобілями</a:t>
            </a:r>
          </a:p>
          <a:p>
            <a:pPr lvl="1" indent="-342900">
              <a:defRPr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ЦПМСД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№1 –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 од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. (2021 р. - </a:t>
            </a:r>
            <a:r>
              <a:rPr lang="uk-UA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pPr lvl="1" indent="-342900"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ЦПМСД №2 – </a:t>
            </a:r>
            <a:r>
              <a:rPr lang="uk-UA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uk-UA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од.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(2021 р. - </a:t>
            </a:r>
            <a:r>
              <a:rPr lang="uk-UA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pPr lvl="1" indent="-342900"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АЗП-СМ –</a:t>
            </a:r>
            <a:r>
              <a:rPr lang="uk-UA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од.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(2021 р. - </a:t>
            </a:r>
            <a:r>
              <a:rPr lang="uk-UA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27163"/>
            <a:ext cx="8893175" cy="1609725"/>
          </a:xfrm>
        </p:spPr>
        <p:txBody>
          <a:bodyPr/>
          <a:lstStyle/>
          <a:p>
            <a:pPr algn="ctr" eaLnBrk="1" hangingPunct="1"/>
            <a:r>
              <a:rPr lang="uk-UA" sz="4000" b="1" dirty="0" smtClean="0">
                <a:solidFill>
                  <a:srgbClr val="FFFF00"/>
                </a:solidFill>
                <a:latin typeface="Times New Roman" pitchFamily="18" charset="0"/>
              </a:rPr>
              <a:t>Основні показники поширеності </a:t>
            </a:r>
            <a:br>
              <a:rPr lang="uk-UA" sz="40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uk-UA" sz="4000" b="1" dirty="0" smtClean="0">
                <a:solidFill>
                  <a:srgbClr val="FFFF00"/>
                </a:solidFill>
                <a:latin typeface="Times New Roman" pitchFamily="18" charset="0"/>
              </a:rPr>
              <a:t>та захворюваності </a:t>
            </a:r>
            <a:br>
              <a:rPr lang="uk-UA" sz="40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uk-UA" sz="3200" b="1" dirty="0" smtClean="0">
                <a:solidFill>
                  <a:srgbClr val="FFFF00"/>
                </a:solidFill>
                <a:latin typeface="Times New Roman" pitchFamily="18" charset="0"/>
              </a:rPr>
              <a:t>(на 10 тисяч населення)</a:t>
            </a:r>
            <a:endParaRPr lang="ru-RU" sz="3200" b="1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16387" name="Picture 34" descr="ohorona_zdorovya-111020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61127"/>
            <a:ext cx="3024187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5" descr="16-07-13-oxorona-zdoroviya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0"/>
            <a:ext cx="1798638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532813" cy="914400"/>
          </a:xfrm>
        </p:spPr>
        <p:txBody>
          <a:bodyPr/>
          <a:lstStyle/>
          <a:p>
            <a:pPr algn="ctr" eaLnBrk="1" hangingPunct="1"/>
            <a:r>
              <a:rPr lang="uk-UA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Поширеність захворювань </a:t>
            </a:r>
            <a:br>
              <a:rPr lang="uk-UA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(дорослі та підлітки на 10 </a:t>
            </a:r>
            <a:r>
              <a:rPr lang="uk-UA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тис.нас</a:t>
            </a: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., діти – на 1 </a:t>
            </a:r>
            <a:r>
              <a:rPr lang="uk-UA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тис.нас</a:t>
            </a: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Object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79265164"/>
              </p:ext>
            </p:extLst>
          </p:nvPr>
        </p:nvGraphicFramePr>
        <p:xfrm>
          <a:off x="467544" y="1410814"/>
          <a:ext cx="4106416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408122399"/>
              </p:ext>
            </p:extLst>
          </p:nvPr>
        </p:nvGraphicFramePr>
        <p:xfrm>
          <a:off x="4355976" y="1341438"/>
          <a:ext cx="4227637" cy="2468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Object 4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59077944"/>
              </p:ext>
            </p:extLst>
          </p:nvPr>
        </p:nvGraphicFramePr>
        <p:xfrm>
          <a:off x="4499992" y="3886200"/>
          <a:ext cx="4034408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7414" name="Picture 12" descr="internal-medicine-01-300-2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22" y="4953000"/>
            <a:ext cx="2281846" cy="14817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88913"/>
            <a:ext cx="8460432" cy="936625"/>
          </a:xfrm>
        </p:spPr>
        <p:txBody>
          <a:bodyPr/>
          <a:lstStyle/>
          <a:p>
            <a:pPr algn="ctr" eaLnBrk="1" hangingPunct="1"/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Захворюваність з діагнозом встановленим вперше</a:t>
            </a:r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(дорослі та підлітки – на 10 </a:t>
            </a:r>
            <a:r>
              <a:rPr lang="uk-UA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тис.нас</a:t>
            </a:r>
            <a:r>
              <a:rPr lang="uk-UA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., діти – на 1 </a:t>
            </a:r>
            <a:r>
              <a:rPr lang="uk-UA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тис.нас</a:t>
            </a:r>
            <a:r>
              <a:rPr lang="uk-UA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20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32320460"/>
              </p:ext>
            </p:extLst>
          </p:nvPr>
        </p:nvGraphicFramePr>
        <p:xfrm>
          <a:off x="492820" y="1010505"/>
          <a:ext cx="4413250" cy="3786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Object 5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595240162"/>
              </p:ext>
            </p:extLst>
          </p:nvPr>
        </p:nvGraphicFramePr>
        <p:xfrm>
          <a:off x="4139952" y="1254832"/>
          <a:ext cx="4581523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Object 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964589769"/>
              </p:ext>
            </p:extLst>
          </p:nvPr>
        </p:nvGraphicFramePr>
        <p:xfrm>
          <a:off x="4230217" y="3429000"/>
          <a:ext cx="4386615" cy="2735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8438" name="Picture 6" descr="m28za_croper_r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53136"/>
            <a:ext cx="2840954" cy="1818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 txBox="1">
            <a:spLocks noChangeArrowheads="1"/>
          </p:cNvSpPr>
          <p:nvPr/>
        </p:nvSpPr>
        <p:spPr bwMode="auto">
          <a:xfrm>
            <a:off x="57869" y="273845"/>
            <a:ext cx="810101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6196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uk-UA" sz="3600" b="1" dirty="0">
                <a:solidFill>
                  <a:srgbClr val="FFFF00"/>
                </a:solidFill>
                <a:cs typeface="Times New Roman" pitchFamily="18" charset="0"/>
              </a:rPr>
              <a:t>Показник інфекційної захворюваності </a:t>
            </a:r>
          </a:p>
        </p:txBody>
      </p:sp>
      <p:sp>
        <p:nvSpPr>
          <p:cNvPr id="18436" name="Rectangle 60"/>
          <p:cNvSpPr>
            <a:spLocks noGrp="1" noChangeArrowheads="1"/>
          </p:cNvSpPr>
          <p:nvPr>
            <p:ph idx="1"/>
          </p:nvPr>
        </p:nvSpPr>
        <p:spPr>
          <a:xfrm>
            <a:off x="539552" y="1412777"/>
            <a:ext cx="3672407" cy="4104455"/>
          </a:xfrm>
        </p:spPr>
        <p:txBody>
          <a:bodyPr/>
          <a:lstStyle/>
          <a:p>
            <a:pPr eaLnBrk="1" hangingPunct="1">
              <a:defRPr/>
            </a:pPr>
            <a:r>
              <a:rPr lang="uk-UA" sz="2400" b="1" u="sng" dirty="0" smtClean="0">
                <a:latin typeface="Times New Roman" pitchFamily="18" charset="0"/>
                <a:cs typeface="Times New Roman" pitchFamily="18" charset="0"/>
              </a:rPr>
              <a:t>Збільшення </a:t>
            </a:r>
          </a:p>
          <a:p>
            <a:pPr marL="0" indent="0" eaLnBrk="1" hangingPunct="1">
              <a:buNone/>
              <a:defRPr/>
            </a:pPr>
            <a:r>
              <a:rPr lang="uk-UA" sz="2400" b="1" u="sng" dirty="0" smtClean="0">
                <a:latin typeface="Times New Roman" pitchFamily="18" charset="0"/>
                <a:cs typeface="Times New Roman" pitchFamily="18" charset="0"/>
              </a:rPr>
              <a:t>захворюваності:</a:t>
            </a:r>
            <a:endParaRPr lang="uk-UA" sz="24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8000" lvl="1" eaLnBrk="1" hangingPunct="1">
              <a:defRPr/>
            </a:pP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ГЕК встановленої етіології на </a:t>
            </a:r>
            <a:r>
              <a:rPr lang="uk-UA" sz="24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19,2</a:t>
            </a:r>
            <a:r>
              <a:rPr lang="uk-UA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 marL="468000" lvl="1" eaLnBrk="1" hangingPunct="1">
              <a:defRPr/>
            </a:pP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Вірусний гепатит на </a:t>
            </a:r>
            <a:r>
              <a:rPr lang="uk-UA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0,7%</a:t>
            </a:r>
          </a:p>
          <a:p>
            <a:pPr marL="468000" lvl="1" eaLnBrk="1" hangingPunct="1"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ГЕК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невстановленої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етіології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5,1%</a:t>
            </a:r>
            <a:endParaRPr lang="ru-RU" sz="24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8000" lvl="1" eaLnBrk="1" hangingPunct="1">
              <a:defRPr/>
            </a:pPr>
            <a:endParaRPr lang="uk-UA" sz="2400" b="1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9" descr="psiholo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691" y="3875383"/>
            <a:ext cx="3900229" cy="19764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Rectangle 60"/>
          <p:cNvSpPr txBox="1">
            <a:spLocks noChangeArrowheads="1"/>
          </p:cNvSpPr>
          <p:nvPr/>
        </p:nvSpPr>
        <p:spPr bwMode="auto">
          <a:xfrm>
            <a:off x="3812538" y="1401630"/>
            <a:ext cx="4824536" cy="280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ru-RU" sz="2400" b="1" u="sng" dirty="0" err="1" smtClean="0">
                <a:latin typeface="Times New Roman" pitchFamily="18" charset="0"/>
                <a:cs typeface="Times New Roman" pitchFamily="18" charset="0"/>
              </a:rPr>
              <a:t>Зменшення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err="1" smtClean="0">
                <a:latin typeface="Times New Roman" pitchFamily="18" charset="0"/>
                <a:cs typeface="Times New Roman" pitchFamily="18" charset="0"/>
              </a:rPr>
              <a:t>захворюваності</a:t>
            </a:r>
            <a:r>
              <a:rPr lang="ru-RU" sz="2400" b="1" u="sng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 eaLnBrk="1" hangingPunct="1">
              <a:defRPr/>
            </a:pP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Вітряна віспа на </a:t>
            </a:r>
            <a:r>
              <a:rPr lang="uk-UA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uk-UA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3,2%</a:t>
            </a:r>
          </a:p>
          <a:p>
            <a:pPr lvl="1" eaLnBrk="1" hangingPunct="1">
              <a:defRPr/>
            </a:pP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ГРВІ на </a:t>
            </a:r>
            <a:r>
              <a:rPr lang="uk-UA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75,9%</a:t>
            </a:r>
          </a:p>
          <a:p>
            <a:pPr lvl="1" eaLnBrk="1" hangingPunct="1">
              <a:defRPr/>
            </a:pPr>
            <a:r>
              <a:rPr lang="uk-UA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Пневмонія на </a:t>
            </a:r>
            <a:r>
              <a:rPr lang="uk-UA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74,5 </a:t>
            </a:r>
            <a:r>
              <a:rPr lang="uk-UA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 lvl="1" eaLnBrk="1" hangingPunct="1"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Covid-19 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1,2%</a:t>
            </a:r>
            <a:endParaRPr lang="ru-RU" sz="24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defRPr/>
            </a:pPr>
            <a:endParaRPr lang="uk-UA" sz="2400" b="1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defRPr/>
            </a:pPr>
            <a:endParaRPr lang="ru-RU" sz="2400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0" y="188913"/>
            <a:ext cx="7019925" cy="954087"/>
          </a:xfrm>
        </p:spPr>
        <p:txBody>
          <a:bodyPr/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Диспансерний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облік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захворюванісь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на ВІЛ, СНІД за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даними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КІЗів</a:t>
            </a:r>
            <a:endParaRPr lang="ru-RU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4751423"/>
              </p:ext>
            </p:extLst>
          </p:nvPr>
        </p:nvGraphicFramePr>
        <p:xfrm>
          <a:off x="539552" y="3955224"/>
          <a:ext cx="4320157" cy="2499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0232563"/>
              </p:ext>
            </p:extLst>
          </p:nvPr>
        </p:nvGraphicFramePr>
        <p:xfrm>
          <a:off x="539552" y="1378472"/>
          <a:ext cx="3815333" cy="2880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1510" name="Picture 7" descr="E:\Мои документы\Downloads\images (36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893" y="2535969"/>
            <a:ext cx="2359025" cy="1570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4941664"/>
              </p:ext>
            </p:extLst>
          </p:nvPr>
        </p:nvGraphicFramePr>
        <p:xfrm>
          <a:off x="4716016" y="4293096"/>
          <a:ext cx="3456384" cy="2189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120" y="1436757"/>
            <a:ext cx="2566733" cy="1926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0" y="228600"/>
            <a:ext cx="8459788" cy="914400"/>
          </a:xfrm>
        </p:spPr>
        <p:txBody>
          <a:bodyPr/>
          <a:lstStyle/>
          <a:p>
            <a:pPr algn="ctr" eaLnBrk="1" hangingPunct="1"/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Захворюваність, смертність на туберкульоз </a:t>
            </a:r>
            <a:b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(розрахунок на 100 тис. населення)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3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82455867"/>
              </p:ext>
            </p:extLst>
          </p:nvPr>
        </p:nvGraphicFramePr>
        <p:xfrm>
          <a:off x="374650" y="1412874"/>
          <a:ext cx="4917430" cy="2232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Object 1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358547774"/>
              </p:ext>
            </p:extLst>
          </p:nvPr>
        </p:nvGraphicFramePr>
        <p:xfrm>
          <a:off x="529109" y="3576607"/>
          <a:ext cx="4608512" cy="2736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Object 14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041528500"/>
              </p:ext>
            </p:extLst>
          </p:nvPr>
        </p:nvGraphicFramePr>
        <p:xfrm>
          <a:off x="4355976" y="3645023"/>
          <a:ext cx="4275212" cy="2875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2534" name="Picture 10" descr="E:\Мои документы\Downloads\2hgdfhdfhdfh45745eyrthydtjh5u7ew557eyw5e471-82-300x22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45953"/>
            <a:ext cx="2520280" cy="18906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0" y="0"/>
            <a:ext cx="8388350" cy="1268413"/>
          </a:xfrm>
        </p:spPr>
        <p:txBody>
          <a:bodyPr/>
          <a:lstStyle/>
          <a:p>
            <a:pPr algn="ctr" eaLnBrk="1" hangingPunct="1"/>
            <a:r>
              <a:rPr lang="uk-UA" sz="4000" b="1" smtClean="0">
                <a:latin typeface="Times New Roman" pitchFamily="18" charset="0"/>
                <a:cs typeface="Times New Roman" pitchFamily="18" charset="0"/>
              </a:rPr>
              <a:t>Протитуберкульозна діяльність</a:t>
            </a:r>
            <a:endParaRPr lang="ru-RU" sz="4000" b="1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Object 5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09275664"/>
              </p:ext>
            </p:extLst>
          </p:nvPr>
        </p:nvGraphicFramePr>
        <p:xfrm>
          <a:off x="251520" y="1603728"/>
          <a:ext cx="4208463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Object 6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743132234"/>
              </p:ext>
            </p:extLst>
          </p:nvPr>
        </p:nvGraphicFramePr>
        <p:xfrm>
          <a:off x="3923928" y="1420071"/>
          <a:ext cx="4752131" cy="2729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Object 7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424694435"/>
              </p:ext>
            </p:extLst>
          </p:nvPr>
        </p:nvGraphicFramePr>
        <p:xfrm>
          <a:off x="395536" y="4005064"/>
          <a:ext cx="4202113" cy="241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3558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645" y="3789040"/>
            <a:ext cx="3455987" cy="2145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" y="115888"/>
            <a:ext cx="7019924" cy="1152525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anchor="b"/>
          <a:lstStyle/>
          <a:p>
            <a:pPr algn="ctr" eaLnBrk="1" hangingPunct="1"/>
            <a:r>
              <a:rPr lang="uk-UA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Показники  онкологічної служби за </a:t>
            </a:r>
            <a:r>
              <a:rPr lang="uk-UA" sz="3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даними ООД</a:t>
            </a:r>
            <a:endParaRPr lang="ru-RU" sz="38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29743781"/>
              </p:ext>
            </p:extLst>
          </p:nvPr>
        </p:nvGraphicFramePr>
        <p:xfrm>
          <a:off x="4644381" y="1369547"/>
          <a:ext cx="3816424" cy="2303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Object 5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799175070"/>
              </p:ext>
            </p:extLst>
          </p:nvPr>
        </p:nvGraphicFramePr>
        <p:xfrm>
          <a:off x="684213" y="3716338"/>
          <a:ext cx="3692525" cy="2371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Object 3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961317649"/>
              </p:ext>
            </p:extLst>
          </p:nvPr>
        </p:nvGraphicFramePr>
        <p:xfrm>
          <a:off x="5004048" y="3645024"/>
          <a:ext cx="3456757" cy="2659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sz="quarter" idx="4"/>
          </p:nvPr>
        </p:nvSpPr>
        <p:spPr>
          <a:xfrm>
            <a:off x="467544" y="1628800"/>
            <a:ext cx="4032448" cy="1785081"/>
          </a:xfrm>
        </p:spPr>
        <p:txBody>
          <a:bodyPr/>
          <a:lstStyle/>
          <a:p>
            <a:pPr>
              <a:defRPr/>
            </a:pPr>
            <a:r>
              <a:rPr lang="uk-UA" sz="1600" b="1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Захворюваність злоякісних новоутворень зменшилась на </a:t>
            </a:r>
            <a:r>
              <a:rPr lang="uk-UA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2,7%</a:t>
            </a:r>
            <a:r>
              <a:rPr lang="uk-UA" sz="1600" b="1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порівнянні з минулим роком</a:t>
            </a:r>
          </a:p>
          <a:p>
            <a:pPr>
              <a:defRPr/>
            </a:pPr>
            <a:r>
              <a:rPr lang="uk-UA" sz="1600" b="1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Питома вага злоякісних новоутворень І</a:t>
            </a:r>
            <a:r>
              <a:rPr lang="en-US" sz="1600" b="1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uk-UA" sz="1600" b="1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ст. </a:t>
            </a:r>
            <a:r>
              <a:rPr lang="uk-UA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збільшилась</a:t>
            </a:r>
            <a:r>
              <a:rPr lang="uk-UA" sz="1600" b="1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uk-UA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20,3%</a:t>
            </a:r>
            <a:r>
              <a:rPr lang="uk-UA" sz="1600" b="1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uk-UA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22,3%</a:t>
            </a:r>
            <a:endParaRPr lang="uk-UA" sz="16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3" name="Picture 10" descr="E:\Мои документы\Downloads\1485867773_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426" y="249933"/>
            <a:ext cx="1869259" cy="11986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6784268"/>
              </p:ext>
            </p:extLst>
          </p:nvPr>
        </p:nvGraphicFramePr>
        <p:xfrm>
          <a:off x="395536" y="3346530"/>
          <a:ext cx="5112568" cy="2741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552" y="2060848"/>
            <a:ext cx="7924800" cy="2592288"/>
          </a:xfrm>
        </p:spPr>
        <p:txBody>
          <a:bodyPr/>
          <a:lstStyle/>
          <a:p>
            <a:pPr algn="ctr">
              <a:defRPr/>
            </a:pPr>
            <a:r>
              <a:rPr lang="uk-UA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Станом на </a:t>
            </a:r>
            <a:r>
              <a:rPr lang="uk-UA" b="1" u="sng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 січня 2023 року </a:t>
            </a:r>
            <a:r>
              <a:rPr lang="uk-UA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у місті функціонують </a:t>
            </a:r>
            <a:r>
              <a:rPr lang="uk-UA" b="1" u="sng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uk-UA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лікувальних закладів із загальним ліжковим фондом</a:t>
            </a:r>
          </a:p>
          <a:p>
            <a:pPr marL="0" indent="0" algn="ctr">
              <a:buNone/>
              <a:defRPr/>
            </a:pPr>
            <a:r>
              <a:rPr lang="uk-UA" b="1" u="sng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915 </a:t>
            </a:r>
            <a:r>
              <a:rPr lang="uk-UA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ліжок</a:t>
            </a:r>
          </a:p>
        </p:txBody>
      </p:sp>
      <p:pic>
        <p:nvPicPr>
          <p:cNvPr id="4099" name="Picture 9" descr="images (60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370" y="4077072"/>
            <a:ext cx="3047985" cy="17955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57" name="Picture 1" descr="E:\Мои документы\Downloads\images (5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549" y="4077072"/>
            <a:ext cx="2824556" cy="1793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713805"/>
          </a:xfrm>
        </p:spPr>
        <p:txBody>
          <a:bodyPr/>
          <a:lstStyle/>
          <a:p>
            <a:pPr algn="ctr" eaLnBrk="1" hangingPunct="1"/>
            <a:r>
              <a:rPr lang="uk-UA" b="1" dirty="0" smtClean="0">
                <a:solidFill>
                  <a:srgbClr val="FFFF00"/>
                </a:solidFill>
                <a:latin typeface="Times New Roman" pitchFamily="18" charset="0"/>
              </a:rPr>
              <a:t>Медична допомога хворим на </a:t>
            </a:r>
            <a:r>
              <a:rPr lang="en-US" sz="48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Covid-19</a:t>
            </a:r>
            <a:r>
              <a:rPr lang="uk-UA" b="1" u="sng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endParaRPr lang="ru-RU" b="1" u="sng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44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98841" y="1717692"/>
            <a:ext cx="8064896" cy="993598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ля надання медичної допомоги хворим з</a:t>
            </a:r>
            <a:r>
              <a:rPr lang="uk-UA" sz="24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COVID</a:t>
            </a:r>
            <a:r>
              <a:rPr lang="uk-UA" sz="2400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-19</a:t>
            </a:r>
            <a:r>
              <a:rPr lang="uk-UA" sz="24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 залучено 280</a:t>
            </a:r>
            <a:r>
              <a:rPr lang="uk-UA" sz="2400" b="1" u="sng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ліжок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67 </a:t>
            </a:r>
            <a:r>
              <a:rPr lang="ru-RU" sz="24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боксових</a:t>
            </a:r>
            <a:r>
              <a:rPr lang="ru-RU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ліжок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ru-RU" sz="24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боксів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</a:t>
            </a:r>
            <a:endParaRPr lang="uk-UA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2416" y="2632069"/>
            <a:ext cx="820203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u="sng" dirty="0" smtClean="0">
                <a:solidFill>
                  <a:srgbClr val="0000FF"/>
                </a:solidFill>
              </a:rPr>
              <a:t>В </a:t>
            </a:r>
            <a:r>
              <a:rPr lang="uk-UA" sz="2400" b="1" u="sng" dirty="0">
                <a:solidFill>
                  <a:srgbClr val="0000FF"/>
                </a:solidFill>
              </a:rPr>
              <a:t>інфекційному відділенні інтенсивної </a:t>
            </a:r>
            <a:endParaRPr lang="uk-UA" sz="2400" b="1" u="sng" dirty="0" smtClean="0">
              <a:solidFill>
                <a:srgbClr val="0000FF"/>
              </a:solidFill>
            </a:endParaRPr>
          </a:p>
          <a:p>
            <a:r>
              <a:rPr lang="uk-UA" sz="2400" b="1" u="sng" dirty="0" smtClean="0">
                <a:solidFill>
                  <a:srgbClr val="0000FF"/>
                </a:solidFill>
              </a:rPr>
              <a:t>терапії в наявності</a:t>
            </a:r>
            <a:r>
              <a:rPr lang="uk-UA" sz="2400" b="1" u="sng" dirty="0">
                <a:solidFill>
                  <a:srgbClr val="0000FF"/>
                </a:solidFill>
              </a:rPr>
              <a:t>:</a:t>
            </a:r>
            <a:endParaRPr lang="ru-RU" sz="2400" b="1" u="sng" dirty="0">
              <a:solidFill>
                <a:srgbClr val="0000FF"/>
              </a:solidFill>
            </a:endParaRPr>
          </a:p>
          <a:p>
            <a:r>
              <a:rPr lang="uk-UA" sz="2000" b="1" dirty="0" smtClean="0">
                <a:solidFill>
                  <a:srgbClr val="660033"/>
                </a:solidFill>
              </a:rPr>
              <a:t>12 </a:t>
            </a:r>
            <a:r>
              <a:rPr lang="uk-UA" sz="2000" b="1" dirty="0">
                <a:solidFill>
                  <a:srgbClr val="660033"/>
                </a:solidFill>
              </a:rPr>
              <a:t>апаратів </a:t>
            </a:r>
            <a:r>
              <a:rPr lang="uk-UA" sz="2000" b="1" dirty="0" smtClean="0">
                <a:solidFill>
                  <a:srgbClr val="660033"/>
                </a:solidFill>
              </a:rPr>
              <a:t>ШВЛ; </a:t>
            </a:r>
            <a:endParaRPr lang="ru-RU" sz="2000" b="1" dirty="0">
              <a:solidFill>
                <a:srgbClr val="660033"/>
              </a:solidFill>
            </a:endParaRPr>
          </a:p>
          <a:p>
            <a:r>
              <a:rPr lang="uk-UA" sz="2000" b="1" dirty="0" smtClean="0">
                <a:solidFill>
                  <a:srgbClr val="660033"/>
                </a:solidFill>
              </a:rPr>
              <a:t>192 кисневих </a:t>
            </a:r>
            <a:r>
              <a:rPr lang="uk-UA" sz="2000" b="1" dirty="0" smtClean="0">
                <a:solidFill>
                  <a:srgbClr val="660033"/>
                </a:solidFill>
              </a:rPr>
              <a:t>концентратори;  </a:t>
            </a:r>
            <a:endParaRPr lang="uk-UA" sz="2000" b="1" dirty="0" smtClean="0">
              <a:solidFill>
                <a:srgbClr val="660033"/>
              </a:solidFill>
            </a:endParaRPr>
          </a:p>
          <a:p>
            <a:r>
              <a:rPr lang="uk-UA" sz="2000" b="1" dirty="0" smtClean="0">
                <a:solidFill>
                  <a:srgbClr val="660033"/>
                </a:solidFill>
              </a:rPr>
              <a:t>32 </a:t>
            </a:r>
            <a:r>
              <a:rPr lang="uk-UA" sz="2000" b="1" dirty="0" smtClean="0">
                <a:solidFill>
                  <a:srgbClr val="660033"/>
                </a:solidFill>
              </a:rPr>
              <a:t>монітори </a:t>
            </a:r>
            <a:r>
              <a:rPr lang="uk-UA" sz="2000" b="1" dirty="0" smtClean="0">
                <a:solidFill>
                  <a:srgbClr val="660033"/>
                </a:solidFill>
              </a:rPr>
              <a:t>пацієнта</a:t>
            </a:r>
            <a:r>
              <a:rPr lang="uk-UA" sz="2000" b="1" dirty="0">
                <a:solidFill>
                  <a:srgbClr val="660033"/>
                </a:solidFill>
              </a:rPr>
              <a:t>;</a:t>
            </a:r>
            <a:endParaRPr lang="ru-RU" sz="2000" b="1" dirty="0">
              <a:solidFill>
                <a:srgbClr val="660033"/>
              </a:solidFill>
            </a:endParaRPr>
          </a:p>
          <a:p>
            <a:r>
              <a:rPr lang="uk-UA" sz="2000" b="1" dirty="0" smtClean="0">
                <a:solidFill>
                  <a:srgbClr val="660033"/>
                </a:solidFill>
              </a:rPr>
              <a:t>209 </a:t>
            </a:r>
            <a:r>
              <a:rPr lang="uk-UA" sz="2000" b="1" dirty="0" err="1" smtClean="0">
                <a:solidFill>
                  <a:srgbClr val="660033"/>
                </a:solidFill>
              </a:rPr>
              <a:t>пульсоксиметрів</a:t>
            </a:r>
            <a:r>
              <a:rPr lang="uk-UA" sz="2000" b="1" dirty="0">
                <a:solidFill>
                  <a:srgbClr val="660033"/>
                </a:solidFill>
              </a:rPr>
              <a:t>;</a:t>
            </a:r>
            <a:r>
              <a:rPr lang="uk-UA" sz="2000" b="1" dirty="0" smtClean="0">
                <a:solidFill>
                  <a:srgbClr val="660033"/>
                </a:solidFill>
              </a:rPr>
              <a:t> </a:t>
            </a:r>
            <a:endParaRPr lang="ru-RU" sz="2000" b="1" dirty="0">
              <a:solidFill>
                <a:srgbClr val="660033"/>
              </a:solidFill>
            </a:endParaRPr>
          </a:p>
          <a:p>
            <a:r>
              <a:rPr lang="uk-UA" sz="2000" b="1" dirty="0" smtClean="0">
                <a:solidFill>
                  <a:srgbClr val="660033"/>
                </a:solidFill>
              </a:rPr>
              <a:t>8 </a:t>
            </a:r>
            <a:r>
              <a:rPr lang="uk-UA" sz="2000" b="1" dirty="0">
                <a:solidFill>
                  <a:srgbClr val="660033"/>
                </a:solidFill>
              </a:rPr>
              <a:t>мішків </a:t>
            </a:r>
            <a:r>
              <a:rPr lang="uk-UA" sz="2000" b="1" dirty="0" smtClean="0">
                <a:solidFill>
                  <a:srgbClr val="660033"/>
                </a:solidFill>
              </a:rPr>
              <a:t>Амбу</a:t>
            </a:r>
            <a:r>
              <a:rPr lang="uk-UA" sz="2000" b="1" dirty="0">
                <a:solidFill>
                  <a:srgbClr val="660033"/>
                </a:solidFill>
              </a:rPr>
              <a:t>;</a:t>
            </a:r>
            <a:r>
              <a:rPr lang="uk-UA" sz="2000" b="1" dirty="0" smtClean="0">
                <a:solidFill>
                  <a:srgbClr val="660033"/>
                </a:solidFill>
              </a:rPr>
              <a:t> </a:t>
            </a:r>
            <a:endParaRPr lang="ru-RU" sz="2000" b="1" dirty="0">
              <a:solidFill>
                <a:srgbClr val="660033"/>
              </a:solidFill>
            </a:endParaRPr>
          </a:p>
          <a:p>
            <a:r>
              <a:rPr lang="uk-UA" sz="2000" b="1" dirty="0" smtClean="0">
                <a:solidFill>
                  <a:srgbClr val="660033"/>
                </a:solidFill>
              </a:rPr>
              <a:t>30 </a:t>
            </a:r>
            <a:r>
              <a:rPr lang="uk-UA" sz="2000" b="1" dirty="0">
                <a:solidFill>
                  <a:srgbClr val="660033"/>
                </a:solidFill>
              </a:rPr>
              <a:t>дозаторів </a:t>
            </a:r>
            <a:r>
              <a:rPr lang="uk-UA" sz="2000" b="1" dirty="0" err="1" smtClean="0">
                <a:solidFill>
                  <a:srgbClr val="660033"/>
                </a:solidFill>
              </a:rPr>
              <a:t>інфузійних</a:t>
            </a:r>
            <a:r>
              <a:rPr lang="uk-UA" sz="2000" b="1" dirty="0">
                <a:solidFill>
                  <a:srgbClr val="660033"/>
                </a:solidFill>
              </a:rPr>
              <a:t>;</a:t>
            </a:r>
            <a:r>
              <a:rPr lang="uk-UA" sz="2000" b="1" dirty="0" smtClean="0">
                <a:solidFill>
                  <a:srgbClr val="660033"/>
                </a:solidFill>
              </a:rPr>
              <a:t> </a:t>
            </a:r>
            <a:endParaRPr lang="ru-RU" sz="2000" b="1" dirty="0">
              <a:solidFill>
                <a:srgbClr val="660033"/>
              </a:solidFill>
            </a:endParaRPr>
          </a:p>
          <a:p>
            <a:r>
              <a:rPr lang="uk-UA" sz="2000" b="1" dirty="0" smtClean="0">
                <a:solidFill>
                  <a:srgbClr val="660033"/>
                </a:solidFill>
              </a:rPr>
              <a:t>16 електрокардіографів;</a:t>
            </a:r>
            <a:endParaRPr lang="ru-RU" sz="2000" b="1" dirty="0">
              <a:solidFill>
                <a:srgbClr val="660033"/>
              </a:solidFill>
            </a:endParaRPr>
          </a:p>
          <a:p>
            <a:r>
              <a:rPr lang="uk-UA" sz="2000" b="1" dirty="0">
                <a:solidFill>
                  <a:srgbClr val="660033"/>
                </a:solidFill>
              </a:rPr>
              <a:t>2</a:t>
            </a:r>
            <a:r>
              <a:rPr lang="uk-UA" sz="2000" b="1" dirty="0" smtClean="0">
                <a:solidFill>
                  <a:srgbClr val="660033"/>
                </a:solidFill>
              </a:rPr>
              <a:t> пірометри; </a:t>
            </a:r>
            <a:endParaRPr lang="ru-RU" sz="2000" b="1" dirty="0">
              <a:solidFill>
                <a:srgbClr val="660033"/>
              </a:solidFill>
            </a:endParaRPr>
          </a:p>
          <a:p>
            <a:r>
              <a:rPr lang="uk-UA" sz="2000" b="1" dirty="0" smtClean="0">
                <a:solidFill>
                  <a:srgbClr val="660033"/>
                </a:solidFill>
              </a:rPr>
              <a:t>30 </a:t>
            </a:r>
            <a:r>
              <a:rPr lang="uk-UA" sz="2000" b="1" dirty="0" err="1">
                <a:solidFill>
                  <a:srgbClr val="660033"/>
                </a:solidFill>
              </a:rPr>
              <a:t>небулайзерів</a:t>
            </a:r>
            <a:r>
              <a:rPr lang="uk-UA" sz="2000" b="1" dirty="0">
                <a:solidFill>
                  <a:srgbClr val="660033"/>
                </a:solidFill>
              </a:rPr>
              <a:t> та </a:t>
            </a:r>
            <a:r>
              <a:rPr lang="uk-UA" sz="2000" b="1" dirty="0" err="1">
                <a:solidFill>
                  <a:srgbClr val="660033"/>
                </a:solidFill>
              </a:rPr>
              <a:t>юлайзерів</a:t>
            </a:r>
            <a:r>
              <a:rPr lang="uk-UA" sz="2000" b="1" dirty="0">
                <a:solidFill>
                  <a:srgbClr val="660033"/>
                </a:solidFill>
              </a:rPr>
              <a:t>.</a:t>
            </a:r>
            <a:endParaRPr lang="ru-RU" sz="2000" b="1" dirty="0">
              <a:solidFill>
                <a:srgbClr val="660033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642"/>
            <a:ext cx="1197682" cy="1197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30" y="3280041"/>
            <a:ext cx="1627359" cy="2445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079" y="3218818"/>
            <a:ext cx="1687233" cy="2567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6"/>
          <p:cNvSpPr txBox="1">
            <a:spLocks/>
          </p:cNvSpPr>
          <p:nvPr/>
        </p:nvSpPr>
        <p:spPr bwMode="auto">
          <a:xfrm>
            <a:off x="1115617" y="144464"/>
            <a:ext cx="7351695" cy="105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/>
            <a:r>
              <a:rPr lang="uk-UA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Госпітальною базою для надання медичної допомоги хворим  на </a:t>
            </a:r>
            <a:r>
              <a:rPr lang="en-US" sz="22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COVID</a:t>
            </a:r>
            <a:r>
              <a:rPr lang="uk-UA" sz="22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-19 </a:t>
            </a:r>
            <a:r>
              <a:rPr lang="uk-UA" sz="2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визначено стаціонар№1 </a:t>
            </a:r>
          </a:p>
          <a:p>
            <a:pPr algn="ctr"/>
            <a:r>
              <a:rPr lang="uk-UA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КНП «Центральна міська лікарня» КМР»  </a:t>
            </a:r>
            <a:r>
              <a:rPr lang="uk-UA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endParaRPr lang="uk-UA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01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680120"/>
          </a:xfrm>
        </p:spPr>
        <p:txBody>
          <a:bodyPr>
            <a:noAutofit/>
          </a:bodyPr>
          <a:lstStyle/>
          <a:p>
            <a:r>
              <a:rPr lang="uk-UA" sz="4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Тестування на  </a:t>
            </a:r>
            <a:r>
              <a:rPr lang="en-US" sz="4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Covid-19</a:t>
            </a:r>
            <a:endParaRPr lang="uk-UA" sz="44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7430" y="1268760"/>
            <a:ext cx="835292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40385" algn="l"/>
              </a:tabLst>
            </a:pPr>
            <a:r>
              <a:rPr lang="ru-RU" sz="280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itchFamily="18" charset="0"/>
              </a:rPr>
              <a:t>Станом на </a:t>
            </a:r>
            <a:r>
              <a:rPr lang="ru-RU" sz="2800" b="1" u="sng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itchFamily="18" charset="0"/>
              </a:rPr>
              <a:t>01.02.2023</a:t>
            </a:r>
            <a:r>
              <a:rPr lang="ru-RU" sz="2800" b="1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itchFamily="18" charset="0"/>
              </a:rPr>
              <a:t>по </a:t>
            </a:r>
            <a:r>
              <a:rPr lang="ru-RU" sz="2800" b="1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itchFamily="18" charset="0"/>
              </a:rPr>
              <a:t>ЗОЗ м.Кропивницького </a:t>
            </a:r>
          </a:p>
          <a:p>
            <a:pPr>
              <a:tabLst>
                <a:tab pos="540385" algn="l"/>
              </a:tabLst>
            </a:pPr>
            <a:r>
              <a:rPr lang="ru-RU" sz="2800" b="1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itchFamily="18" charset="0"/>
              </a:rPr>
              <a:t>з </a:t>
            </a:r>
            <a:r>
              <a:rPr lang="ru-RU" sz="280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itchFamily="18" charset="0"/>
              </a:rPr>
              <a:t>початку </a:t>
            </a:r>
            <a:r>
              <a:rPr lang="ru-RU" sz="2800" b="1" dirty="0" err="1">
                <a:solidFill>
                  <a:prstClr val="black"/>
                </a:solidFill>
                <a:ea typeface="Times New Roman" panose="02020603050405020304" pitchFamily="18" charset="0"/>
                <a:cs typeface="Times New Roman" pitchFamily="18" charset="0"/>
              </a:rPr>
              <a:t>епідемії</a:t>
            </a:r>
            <a:r>
              <a:rPr lang="ru-RU" sz="280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itchFamily="18" charset="0"/>
              </a:rPr>
              <a:t>відібрано</a:t>
            </a:r>
            <a:r>
              <a:rPr lang="ru-RU" sz="2800" b="1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itchFamily="18" charset="0"/>
              </a:rPr>
              <a:t> для </a:t>
            </a:r>
            <a:r>
              <a:rPr lang="ru-RU" sz="2800" b="1" dirty="0" err="1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itchFamily="18" charset="0"/>
              </a:rPr>
              <a:t>тестування</a:t>
            </a:r>
            <a:r>
              <a:rPr lang="ru-RU" sz="2800" b="1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ea typeface="Times New Roman" panose="02020603050405020304" pitchFamily="18" charset="0"/>
                <a:cs typeface="Times New Roman" pitchFamily="18" charset="0"/>
              </a:rPr>
              <a:t>137040 </a:t>
            </a:r>
            <a:r>
              <a:rPr lang="ru-RU" sz="2800" b="1" u="sng" dirty="0" err="1" smtClean="0">
                <a:ea typeface="Times New Roman" panose="02020603050405020304" pitchFamily="18" charset="0"/>
                <a:cs typeface="Times New Roman" pitchFamily="18" charset="0"/>
              </a:rPr>
              <a:t>зразків</a:t>
            </a:r>
            <a:r>
              <a:rPr lang="ru-RU" sz="2800" b="1" u="sng" dirty="0" smtClean="0">
                <a:ea typeface="Times New Roman" panose="02020603050405020304" pitchFamily="18" charset="0"/>
                <a:cs typeface="Times New Roman" pitchFamily="18" charset="0"/>
              </a:rPr>
              <a:t> (в </a:t>
            </a:r>
            <a:r>
              <a:rPr lang="ru-RU" sz="2800" b="1" u="sng" dirty="0" err="1" smtClean="0">
                <a:ea typeface="Times New Roman" panose="02020603050405020304" pitchFamily="18" charset="0"/>
                <a:cs typeface="Times New Roman" pitchFamily="18" charset="0"/>
              </a:rPr>
              <a:t>т.ч</a:t>
            </a:r>
            <a:r>
              <a:rPr lang="ru-RU" sz="2800" b="1" u="sng" dirty="0" smtClean="0">
                <a:ea typeface="Times New Roman" panose="02020603050405020304" pitchFamily="18" charset="0"/>
                <a:cs typeface="Times New Roman" pitchFamily="18" charset="0"/>
              </a:rPr>
              <a:t>.</a:t>
            </a:r>
            <a:r>
              <a:rPr lang="ru-RU" sz="2800" b="1" u="sng" dirty="0"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ea typeface="Times New Roman" panose="02020603050405020304" pitchFamily="18" charset="0"/>
                <a:cs typeface="Times New Roman" pitchFamily="18" charset="0"/>
              </a:rPr>
              <a:t>у 2022р. –</a:t>
            </a:r>
            <a:r>
              <a:rPr lang="ru-RU" sz="2800" b="1" u="sng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itchFamily="18" charset="0"/>
              </a:rPr>
              <a:t> 21480,</a:t>
            </a:r>
            <a:r>
              <a:rPr lang="ru-RU" sz="2800" b="1" u="sng" dirty="0" smtClean="0">
                <a:solidFill>
                  <a:srgbClr val="0000FF"/>
                </a:solidFill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ea typeface="Times New Roman" panose="02020603050405020304" pitchFamily="18" charset="0"/>
                <a:cs typeface="Times New Roman" pitchFamily="18" charset="0"/>
              </a:rPr>
              <a:t>2021 р. – </a:t>
            </a:r>
            <a:r>
              <a:rPr lang="ru-RU" sz="2800" b="1" u="sng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itchFamily="18" charset="0"/>
              </a:rPr>
              <a:t>66972, </a:t>
            </a:r>
            <a:r>
              <a:rPr lang="ru-RU" sz="2800" b="1" u="sng" dirty="0" smtClean="0">
                <a:ea typeface="Times New Roman" panose="02020603050405020304" pitchFamily="18" charset="0"/>
                <a:cs typeface="Times New Roman" pitchFamily="18" charset="0"/>
              </a:rPr>
              <a:t>2020р. –</a:t>
            </a:r>
            <a:r>
              <a:rPr lang="ru-RU" sz="2800" b="1" u="sng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itchFamily="18" charset="0"/>
              </a:rPr>
              <a:t> 48588</a:t>
            </a:r>
            <a:r>
              <a:rPr lang="ru-RU" sz="2800" b="1" u="sng" dirty="0" smtClean="0">
                <a:ea typeface="Times New Roman" panose="02020603050405020304" pitchFamily="18" charset="0"/>
                <a:cs typeface="Times New Roman" pitchFamily="18" charset="0"/>
              </a:rPr>
              <a:t>):</a:t>
            </a:r>
          </a:p>
          <a:p>
            <a:pPr>
              <a:tabLst>
                <a:tab pos="540385" algn="l"/>
              </a:tabLst>
            </a:pPr>
            <a:endParaRPr lang="ru-RU" sz="1400" b="1" dirty="0" smtClean="0">
              <a:solidFill>
                <a:prstClr val="black"/>
              </a:solidFill>
              <a:ea typeface="Times New Roman" panose="02020603050405020304" pitchFamily="18" charset="0"/>
              <a:cs typeface="Times New Roman" pitchFamily="18" charset="0"/>
            </a:endParaRPr>
          </a:p>
          <a:p>
            <a:pPr marL="342900" indent="-342900" algn="l">
              <a:buFont typeface="Wingdings" pitchFamily="2" charset="2"/>
              <a:buChar char="Ø"/>
              <a:tabLst>
                <a:tab pos="540385" algn="l"/>
              </a:tabLst>
            </a:pPr>
            <a:r>
              <a:rPr lang="uk-UA" sz="2000" b="1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itchFamily="18" charset="0"/>
              </a:rPr>
              <a:t>методом </a:t>
            </a:r>
            <a:r>
              <a:rPr lang="uk-UA" sz="2000" b="1" dirty="0" err="1">
                <a:solidFill>
                  <a:srgbClr val="C00000"/>
                </a:solidFill>
                <a:ea typeface="Times New Roman" panose="02020603050405020304" pitchFamily="18" charset="0"/>
                <a:cs typeface="Times New Roman" pitchFamily="18" charset="0"/>
              </a:rPr>
              <a:t>полімеразної</a:t>
            </a:r>
            <a:r>
              <a:rPr lang="uk-UA" sz="20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itchFamily="18" charset="0"/>
              </a:rPr>
              <a:t> ланцюгової </a:t>
            </a:r>
            <a:r>
              <a:rPr lang="uk-UA" sz="2000" b="1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itchFamily="18" charset="0"/>
              </a:rPr>
              <a:t>реакції</a:t>
            </a:r>
            <a:r>
              <a:rPr lang="ru-RU" sz="20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itchFamily="18" charset="0"/>
              </a:rPr>
              <a:t>– </a:t>
            </a:r>
            <a:r>
              <a:rPr lang="ru-RU" sz="2400" b="1" u="sng" dirty="0" smtClean="0">
                <a:solidFill>
                  <a:srgbClr val="0000FF"/>
                </a:solidFill>
                <a:ea typeface="Times New Roman" panose="02020603050405020304" pitchFamily="18" charset="0"/>
                <a:cs typeface="Times New Roman" pitchFamily="18" charset="0"/>
              </a:rPr>
              <a:t>75039</a:t>
            </a:r>
            <a:r>
              <a:rPr lang="ru-RU" sz="2000" b="1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itchFamily="18" charset="0"/>
              </a:rPr>
              <a:t> (2022р. – 13599, 2021р. - 31325, 2020р. - 30115);</a:t>
            </a:r>
          </a:p>
          <a:p>
            <a:pPr marL="342900" indent="-342900" algn="l">
              <a:buFont typeface="Wingdings" pitchFamily="2" charset="2"/>
              <a:buChar char="Ø"/>
              <a:tabLst>
                <a:tab pos="540385" algn="l"/>
              </a:tabLst>
            </a:pPr>
            <a:r>
              <a:rPr lang="ru-RU" sz="20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itchFamily="18" charset="0"/>
              </a:rPr>
              <a:t>методом ІФА </a:t>
            </a:r>
            <a:r>
              <a:rPr lang="ru-RU" sz="2000" b="1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itchFamily="18" charset="0"/>
              </a:rPr>
              <a:t>– </a:t>
            </a:r>
            <a:r>
              <a:rPr lang="ru-RU" sz="2400" b="1" u="sng" dirty="0" smtClean="0">
                <a:solidFill>
                  <a:srgbClr val="0000FF"/>
                </a:solidFill>
                <a:ea typeface="Times New Roman" panose="02020603050405020304" pitchFamily="18" charset="0"/>
                <a:cs typeface="Times New Roman" pitchFamily="18" charset="0"/>
              </a:rPr>
              <a:t>28078</a:t>
            </a:r>
            <a:r>
              <a:rPr lang="ru-RU" sz="2400" b="1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itchFamily="18" charset="0"/>
              </a:rPr>
              <a:t>(2022р. - 92, 2021р. - 10586, 2020р. - 17400); </a:t>
            </a:r>
          </a:p>
          <a:p>
            <a:pPr marL="342900" indent="-342900" algn="l">
              <a:buFont typeface="Wingdings" pitchFamily="2" charset="2"/>
              <a:buChar char="Ø"/>
              <a:tabLst>
                <a:tab pos="540385" algn="l"/>
              </a:tabLst>
            </a:pPr>
            <a:r>
              <a:rPr lang="ru-RU" sz="2000" b="1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itchFamily="18" charset="0"/>
              </a:rPr>
              <a:t>з </a:t>
            </a:r>
            <a:r>
              <a:rPr lang="ru-RU" sz="2000" b="1" dirty="0" err="1">
                <a:solidFill>
                  <a:srgbClr val="C00000"/>
                </a:solidFill>
                <a:ea typeface="Times New Roman" panose="02020603050405020304" pitchFamily="18" charset="0"/>
                <a:cs typeface="Times New Roman" pitchFamily="18" charset="0"/>
              </a:rPr>
              <a:t>використанням</a:t>
            </a:r>
            <a:r>
              <a:rPr lang="ru-RU" sz="20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ea typeface="Times New Roman" panose="02020603050405020304" pitchFamily="18" charset="0"/>
                <a:cs typeface="Times New Roman" pitchFamily="18" charset="0"/>
              </a:rPr>
              <a:t>швидкісних</a:t>
            </a:r>
            <a:r>
              <a:rPr lang="ru-RU" sz="20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itchFamily="18" charset="0"/>
              </a:rPr>
              <a:t> (</a:t>
            </a:r>
            <a:r>
              <a:rPr lang="ru-RU" sz="2000" b="1" dirty="0" err="1">
                <a:solidFill>
                  <a:srgbClr val="C00000"/>
                </a:solidFill>
                <a:ea typeface="Times New Roman" panose="02020603050405020304" pitchFamily="18" charset="0"/>
                <a:cs typeface="Times New Roman" pitchFamily="18" charset="0"/>
              </a:rPr>
              <a:t>експрес</a:t>
            </a:r>
            <a:r>
              <a:rPr lang="ru-RU" sz="20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itchFamily="18" charset="0"/>
              </a:rPr>
              <a:t>) </a:t>
            </a:r>
            <a:r>
              <a:rPr lang="ru-RU" sz="2000" b="1" dirty="0" err="1">
                <a:solidFill>
                  <a:srgbClr val="C00000"/>
                </a:solidFill>
                <a:ea typeface="Times New Roman" panose="02020603050405020304" pitchFamily="18" charset="0"/>
                <a:cs typeface="Times New Roman" pitchFamily="18" charset="0"/>
              </a:rPr>
              <a:t>тестів</a:t>
            </a:r>
            <a:r>
              <a:rPr lang="ru-RU" sz="20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u="sng" dirty="0" smtClean="0">
                <a:solidFill>
                  <a:srgbClr val="0000FF"/>
                </a:solidFill>
                <a:ea typeface="Times New Roman" panose="02020603050405020304" pitchFamily="18" charset="0"/>
                <a:cs typeface="Times New Roman" pitchFamily="18" charset="0"/>
              </a:rPr>
              <a:t>33923 </a:t>
            </a:r>
            <a:r>
              <a:rPr lang="ru-RU" sz="2000" b="1" dirty="0" smtClean="0">
                <a:solidFill>
                  <a:srgbClr val="660033"/>
                </a:solidFill>
                <a:ea typeface="Times New Roman" panose="02020603050405020304" pitchFamily="18" charset="0"/>
                <a:cs typeface="Times New Roman" pitchFamily="18" charset="0"/>
              </a:rPr>
              <a:t>(2022р. - 7789, 2021р.- 25061, 2020р. - 1073).</a:t>
            </a:r>
            <a:endParaRPr lang="ru-RU" sz="2000" b="1" dirty="0">
              <a:solidFill>
                <a:srgbClr val="660033"/>
              </a:solidFill>
              <a:ea typeface="Times New Roman" panose="02020603050405020304" pitchFamily="18" charset="0"/>
              <a:cs typeface="Times New Roman" pitchFamily="18" charset="0"/>
            </a:endParaRPr>
          </a:p>
          <a:p>
            <a:pPr algn="l">
              <a:tabLst>
                <a:tab pos="540385" algn="l"/>
              </a:tabLst>
            </a:pPr>
            <a:endParaRPr lang="uk-UA" sz="2400" dirty="0">
              <a:solidFill>
                <a:prstClr val="black"/>
              </a:solidFill>
              <a:ea typeface="Times New Roman" panose="02020603050405020304" pitchFamily="18" charset="0"/>
              <a:cs typeface="Times New Roman" pitchFamily="18" charset="0"/>
            </a:endParaRPr>
          </a:p>
          <a:p>
            <a:pPr algn="l"/>
            <a:r>
              <a:rPr lang="uk-UA" sz="2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itchFamily="18" charset="0"/>
              </a:rPr>
              <a:t> </a:t>
            </a:r>
            <a:endParaRPr lang="uk-UA" sz="2400" dirty="0">
              <a:solidFill>
                <a:prstClr val="black"/>
              </a:solidFill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013176"/>
            <a:ext cx="4432300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3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1856086"/>
            <a:ext cx="8136905" cy="1368152"/>
          </a:xfrm>
        </p:spPr>
        <p:txBody>
          <a:bodyPr>
            <a:noAutofit/>
          </a:bodyPr>
          <a:lstStyle/>
          <a:p>
            <a:pPr algn="ctr"/>
            <a:r>
              <a:rPr lang="uk-UA" sz="2400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Станом на </a:t>
            </a:r>
            <a:r>
              <a:rPr lang="uk-UA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01.02.2022</a:t>
            </a:r>
            <a:r>
              <a:rPr lang="uk-UA" sz="2400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року в </a:t>
            </a:r>
            <a:r>
              <a:rPr lang="uk-UA" sz="2400" b="1" u="sng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інфеккційному</a:t>
            </a:r>
            <a:r>
              <a:rPr lang="uk-UA" sz="2400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відділенні</a:t>
            </a:r>
            <a:br>
              <a:rPr lang="uk-UA" sz="2400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КНП «ЦМЛ» з початку пандемії проліковано </a:t>
            </a:r>
            <a:br>
              <a:rPr lang="uk-UA" sz="2400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4997</a:t>
            </a:r>
            <a:r>
              <a:rPr lang="uk-UA" sz="2400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хворих </a:t>
            </a:r>
            <a:br>
              <a:rPr lang="uk-UA" sz="2400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з підтвердженим діагнозом на </a:t>
            </a:r>
            <a:r>
              <a:rPr lang="en-US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COVID-19</a:t>
            </a:r>
            <a:r>
              <a:rPr lang="uk-UA" sz="2400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, з них:</a:t>
            </a:r>
            <a:r>
              <a:rPr lang="en-US" sz="2400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2400" b="1" u="sng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6"/>
          <p:cNvSpPr txBox="1">
            <a:spLocks/>
          </p:cNvSpPr>
          <p:nvPr/>
        </p:nvSpPr>
        <p:spPr bwMode="auto">
          <a:xfrm>
            <a:off x="632939" y="3174759"/>
            <a:ext cx="3456543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Одужало 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4446 осіб</a:t>
            </a:r>
          </a:p>
          <a:p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Померло – 551 особа           </a:t>
            </a:r>
            <a:endParaRPr lang="uk-UA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Заголовок 6"/>
          <p:cNvSpPr txBox="1">
            <a:spLocks/>
          </p:cNvSpPr>
          <p:nvPr/>
        </p:nvSpPr>
        <p:spPr bwMode="auto">
          <a:xfrm>
            <a:off x="4362441" y="3573016"/>
            <a:ext cx="4002911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Летальність хворих на </a:t>
            </a:r>
            <a:r>
              <a:rPr lang="en-US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COVID-19</a:t>
            </a:r>
            <a:r>
              <a:rPr lang="uk-UA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період пандемії склала</a:t>
            </a:r>
            <a:r>
              <a:rPr lang="uk-UA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11,0%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2022 рік – 8,2%;</a:t>
            </a:r>
          </a:p>
          <a:p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рік – 15,3%</a:t>
            </a:r>
            <a:endParaRPr lang="uk-UA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Заголовок 6"/>
          <p:cNvSpPr txBox="1">
            <a:spLocks/>
          </p:cNvSpPr>
          <p:nvPr/>
        </p:nvSpPr>
        <p:spPr bwMode="auto">
          <a:xfrm>
            <a:off x="293989" y="267106"/>
            <a:ext cx="8136905" cy="92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/>
            <a:r>
              <a:rPr lang="uk-UA" sz="28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Захворюваність та летальність з підтвердженим діагнозом на </a:t>
            </a:r>
            <a:r>
              <a:rPr lang="en-US" sz="2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COVID-19</a:t>
            </a:r>
            <a:r>
              <a:rPr lang="uk-UA" sz="28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з них:</a:t>
            </a:r>
            <a:r>
              <a:rPr lang="en-US" sz="28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28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278213"/>
            <a:ext cx="2628900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1869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680120"/>
          </a:xfrm>
        </p:spPr>
        <p:txBody>
          <a:bodyPr>
            <a:noAutofit/>
          </a:bodyPr>
          <a:lstStyle/>
          <a:p>
            <a:r>
              <a:rPr lang="uk-UA" sz="4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Вакцинація від </a:t>
            </a:r>
            <a:r>
              <a:rPr lang="en-US" sz="4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Covid-19</a:t>
            </a:r>
            <a:endParaRPr lang="uk-UA" sz="44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007628"/>
              </p:ext>
            </p:extLst>
          </p:nvPr>
        </p:nvGraphicFramePr>
        <p:xfrm>
          <a:off x="478743" y="1916832"/>
          <a:ext cx="8064896" cy="2448984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576064"/>
                <a:gridCol w="2084926"/>
                <a:gridCol w="1008112"/>
                <a:gridCol w="1152128"/>
                <a:gridCol w="1224136"/>
                <a:gridCol w="864096"/>
                <a:gridCol w="1155434"/>
              </a:tblGrid>
              <a:tr h="29167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Місця проведення вакцинації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Кількість щеплень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59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ЦПМСД </a:t>
                      </a:r>
                      <a:r>
                        <a:rPr lang="uk-UA" sz="14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Новоукра-їнської</a:t>
                      </a:r>
                      <a:r>
                        <a:rPr lang="uk-UA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РР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ЦПМСД </a:t>
                      </a:r>
                      <a:r>
                        <a:rPr lang="uk-UA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ЦПМСД </a:t>
                      </a:r>
                      <a:r>
                        <a:rPr lang="uk-UA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АЗП-СМ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Разом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4201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Постійні пункти</a:t>
                      </a:r>
                      <a:endParaRPr lang="ru-RU" sz="1800" b="1" dirty="0">
                        <a:solidFill>
                          <a:srgbClr val="660033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b="1" dirty="0">
                        <a:solidFill>
                          <a:srgbClr val="660033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72273</a:t>
                      </a:r>
                      <a:endParaRPr lang="ru-RU" sz="1800" b="1" dirty="0">
                        <a:solidFill>
                          <a:srgbClr val="660033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48491</a:t>
                      </a:r>
                      <a:endParaRPr lang="ru-RU" sz="1800" b="1" dirty="0">
                        <a:solidFill>
                          <a:srgbClr val="660033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23037</a:t>
                      </a:r>
                      <a:endParaRPr lang="ru-RU" sz="1800" b="1" dirty="0">
                        <a:solidFill>
                          <a:srgbClr val="660033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143801</a:t>
                      </a:r>
                      <a:endParaRPr lang="ru-RU" sz="1800" b="1" dirty="0">
                        <a:solidFill>
                          <a:srgbClr val="660033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360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Мобільна бригада</a:t>
                      </a:r>
                      <a:endParaRPr lang="ru-RU" sz="1800" b="1" dirty="0">
                        <a:solidFill>
                          <a:srgbClr val="660033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1" dirty="0">
                        <a:solidFill>
                          <a:srgbClr val="660033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660033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1" dirty="0">
                        <a:solidFill>
                          <a:srgbClr val="660033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29459</a:t>
                      </a:r>
                      <a:endParaRPr lang="ru-RU" sz="1800" b="1" dirty="0">
                        <a:solidFill>
                          <a:srgbClr val="660033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660033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1" dirty="0">
                        <a:solidFill>
                          <a:srgbClr val="660033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29459</a:t>
                      </a:r>
                      <a:endParaRPr lang="ru-RU" sz="1800" b="1" dirty="0">
                        <a:solidFill>
                          <a:srgbClr val="660033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167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Щеплення на дому</a:t>
                      </a:r>
                      <a:endParaRPr lang="ru-RU" sz="1800" b="1">
                        <a:solidFill>
                          <a:srgbClr val="660033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540</a:t>
                      </a:r>
                      <a:endParaRPr lang="ru-RU" sz="1800" b="1">
                        <a:solidFill>
                          <a:srgbClr val="660033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660033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1">
                        <a:solidFill>
                          <a:srgbClr val="660033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660033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1" dirty="0">
                        <a:solidFill>
                          <a:srgbClr val="660033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660033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1" dirty="0">
                        <a:solidFill>
                          <a:srgbClr val="660033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540</a:t>
                      </a:r>
                      <a:endParaRPr lang="ru-RU" sz="1800" b="1" dirty="0">
                        <a:solidFill>
                          <a:srgbClr val="660033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8335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Центри масової </a:t>
                      </a:r>
                      <a:r>
                        <a:rPr lang="uk-UA" sz="1800" b="1" dirty="0" smtClean="0"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вакцинації</a:t>
                      </a:r>
                      <a:endParaRPr lang="ru-RU" sz="1800" b="1" dirty="0">
                        <a:solidFill>
                          <a:srgbClr val="660033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1">
                        <a:solidFill>
                          <a:srgbClr val="660033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45338</a:t>
                      </a:r>
                      <a:endParaRPr lang="ru-RU" sz="1800" b="1" dirty="0">
                        <a:solidFill>
                          <a:srgbClr val="660033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29249</a:t>
                      </a:r>
                      <a:endParaRPr lang="ru-RU" sz="1800" b="1" dirty="0">
                        <a:solidFill>
                          <a:srgbClr val="660033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3760</a:t>
                      </a:r>
                      <a:endParaRPr lang="ru-RU" sz="1800" b="1" dirty="0">
                        <a:solidFill>
                          <a:srgbClr val="660033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78347</a:t>
                      </a:r>
                      <a:endParaRPr lang="ru-RU" sz="1800" b="1" dirty="0">
                        <a:solidFill>
                          <a:srgbClr val="660033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6"/>
          <p:cNvSpPr txBox="1">
            <a:spLocks/>
          </p:cNvSpPr>
          <p:nvPr/>
        </p:nvSpPr>
        <p:spPr bwMode="auto">
          <a:xfrm>
            <a:off x="395536" y="1412776"/>
            <a:ext cx="8231311" cy="252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uk-UA" sz="2400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Станом на </a:t>
            </a:r>
            <a:r>
              <a:rPr lang="uk-UA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 лютого 2023 року </a:t>
            </a:r>
            <a:r>
              <a:rPr lang="uk-UA" sz="2400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зроблено </a:t>
            </a:r>
            <a:r>
              <a:rPr lang="uk-UA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252 147 </a:t>
            </a:r>
            <a:r>
              <a:rPr lang="uk-UA" sz="2400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щеплень</a:t>
            </a:r>
            <a:endParaRPr lang="uk-UA" sz="24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617844"/>
            <a:ext cx="2397646" cy="13700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84" y="4617844"/>
            <a:ext cx="3562216" cy="13700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8435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uk-UA" b="1" dirty="0" smtClean="0">
                <a:latin typeface="Times New Roman" pitchFamily="18" charset="0"/>
              </a:rPr>
              <a:t>Показники первинного виходу на інвалідність</a:t>
            </a:r>
            <a:endParaRPr lang="ru-RU" b="1" dirty="0" smtClean="0">
              <a:latin typeface="Times New Roman" pitchFamily="18" charset="0"/>
            </a:endParaRPr>
          </a:p>
        </p:txBody>
      </p:sp>
      <p:pic>
        <p:nvPicPr>
          <p:cNvPr id="25603" name="Picture 6" descr="imag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240088"/>
            <a:ext cx="3384550" cy="210978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8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300361"/>
            <a:ext cx="7923411" cy="1512639"/>
          </a:xfrm>
        </p:spPr>
        <p:txBody>
          <a:bodyPr/>
          <a:lstStyle/>
          <a:p>
            <a:pPr eaLnBrk="1" hangingPunct="1"/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Первинно визнані особи з інвалідністю серед дорослого населення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26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316028362"/>
              </p:ext>
            </p:extLst>
          </p:nvPr>
        </p:nvGraphicFramePr>
        <p:xfrm>
          <a:off x="323528" y="4260311"/>
          <a:ext cx="3490888" cy="2498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188913"/>
            <a:ext cx="7921625" cy="52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uk-UA" sz="2000" b="1" dirty="0">
                <a:solidFill>
                  <a:schemeClr val="tx2"/>
                </a:solidFill>
                <a:cs typeface="Times New Roman" pitchFamily="18" charset="0"/>
              </a:rPr>
              <a:t>Показники інвалідності </a:t>
            </a:r>
            <a:r>
              <a:rPr lang="uk-UA" sz="2000" b="1" dirty="0" smtClean="0">
                <a:solidFill>
                  <a:schemeClr val="tx2"/>
                </a:solidFill>
                <a:cs typeface="Times New Roman" pitchFamily="18" charset="0"/>
              </a:rPr>
              <a:t>дорослого населення</a:t>
            </a:r>
            <a:endParaRPr lang="ru-RU" sz="2000" b="1" u="sng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26628" name="Picture 3" descr="http://moylichniydoktor.narod.ru/olderfiles/1/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26286"/>
            <a:ext cx="1023852" cy="1061877"/>
          </a:xfrm>
          <a:prstGeom prst="rect">
            <a:avLst/>
          </a:prstGeom>
          <a:noFill/>
          <a:ln w="349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Rectangle 24"/>
          <p:cNvSpPr>
            <a:spLocks noChangeArrowheads="1"/>
          </p:cNvSpPr>
          <p:nvPr/>
        </p:nvSpPr>
        <p:spPr bwMode="auto">
          <a:xfrm>
            <a:off x="426814" y="2886472"/>
            <a:ext cx="7385545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uk-UA" sz="1800" b="1" dirty="0">
                <a:cs typeface="Times New Roman" pitchFamily="18" charset="0"/>
              </a:rPr>
              <a:t>Серед осіб з інвалідністю працездатного </a:t>
            </a:r>
            <a:r>
              <a:rPr lang="uk-UA" sz="1800" b="1" dirty="0" smtClean="0">
                <a:cs typeface="Times New Roman" pitchFamily="18" charset="0"/>
              </a:rPr>
              <a:t>віку визнані вперше </a:t>
            </a:r>
            <a:endParaRPr lang="ru-RU" sz="1800" b="1" u="sng" dirty="0">
              <a:cs typeface="Times New Roman" pitchFamily="18" charset="0"/>
            </a:endParaRPr>
          </a:p>
        </p:txBody>
      </p:sp>
      <p:sp>
        <p:nvSpPr>
          <p:cNvPr id="26630" name="Rectangle 25"/>
          <p:cNvSpPr>
            <a:spLocks noChangeArrowheads="1"/>
          </p:cNvSpPr>
          <p:nvPr/>
        </p:nvSpPr>
        <p:spPr bwMode="auto">
          <a:xfrm>
            <a:off x="426814" y="4509524"/>
            <a:ext cx="8537673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uk-UA" sz="1800" b="1" dirty="0">
                <a:cs typeface="Times New Roman" pitchFamily="18" charset="0"/>
              </a:rPr>
              <a:t>Рівень первинної інвалідності серед осіб працездатного віку </a:t>
            </a:r>
            <a:r>
              <a:rPr lang="uk-UA" sz="1800" b="1" u="sng" dirty="0">
                <a:solidFill>
                  <a:srgbClr val="C00000"/>
                </a:solidFill>
                <a:cs typeface="Times New Roman" pitchFamily="18" charset="0"/>
              </a:rPr>
              <a:t>на 10 тис. нас. </a:t>
            </a:r>
            <a:endParaRPr lang="ru-RU" sz="1800" b="1" dirty="0">
              <a:cs typeface="Times New Roman" pitchFamily="18" charset="0"/>
            </a:endParaRPr>
          </a:p>
        </p:txBody>
      </p:sp>
      <p:graphicFrame>
        <p:nvGraphicFramePr>
          <p:cNvPr id="3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0756264"/>
              </p:ext>
            </p:extLst>
          </p:nvPr>
        </p:nvGraphicFramePr>
        <p:xfrm>
          <a:off x="323528" y="1710870"/>
          <a:ext cx="3430584" cy="1152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8033719"/>
              </p:ext>
            </p:extLst>
          </p:nvPr>
        </p:nvGraphicFramePr>
        <p:xfrm>
          <a:off x="327008" y="3239906"/>
          <a:ext cx="3250815" cy="1267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1502437"/>
              </p:ext>
            </p:extLst>
          </p:nvPr>
        </p:nvGraphicFramePr>
        <p:xfrm>
          <a:off x="5261612" y="1722607"/>
          <a:ext cx="3430584" cy="1152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54034"/>
              </p:ext>
            </p:extLst>
          </p:nvPr>
        </p:nvGraphicFramePr>
        <p:xfrm>
          <a:off x="5365758" y="3281963"/>
          <a:ext cx="3250815" cy="1267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3" name="Object 26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965140223"/>
              </p:ext>
            </p:extLst>
          </p:nvPr>
        </p:nvGraphicFramePr>
        <p:xfrm>
          <a:off x="5365758" y="4260311"/>
          <a:ext cx="3490888" cy="2498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55576" y="620354"/>
            <a:ext cx="1853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МСЕК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7142" y="612911"/>
            <a:ext cx="12153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ЛКК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8921029"/>
              </p:ext>
            </p:extLst>
          </p:nvPr>
        </p:nvGraphicFramePr>
        <p:xfrm>
          <a:off x="352331" y="1364069"/>
          <a:ext cx="3533889" cy="2600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654" name="Rectangle 10"/>
          <p:cNvSpPr>
            <a:spLocks noGrp="1" noChangeArrowheads="1"/>
          </p:cNvSpPr>
          <p:nvPr>
            <p:ph type="title"/>
          </p:nvPr>
        </p:nvSpPr>
        <p:spPr>
          <a:xfrm>
            <a:off x="35621" y="-42226"/>
            <a:ext cx="7142170" cy="1196975"/>
          </a:xfrm>
        </p:spPr>
        <p:txBody>
          <a:bodyPr/>
          <a:lstStyle/>
          <a:p>
            <a:pPr algn="ctr" eaLnBrk="1" hangingPunct="1"/>
            <a:r>
              <a:rPr lang="uk-UA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первинного виходу на інвалідність та реабілітація по даним МСЕК</a:t>
            </a:r>
            <a:endParaRPr lang="ru-RU" sz="2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1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525859998"/>
              </p:ext>
            </p:extLst>
          </p:nvPr>
        </p:nvGraphicFramePr>
        <p:xfrm>
          <a:off x="2771800" y="1589483"/>
          <a:ext cx="3455854" cy="1943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7653" name="Picture 8" descr="E:\Мои документы\Downloads\інвалідність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383" y="332657"/>
            <a:ext cx="1523786" cy="10205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Объект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193522019"/>
              </p:ext>
            </p:extLst>
          </p:nvPr>
        </p:nvGraphicFramePr>
        <p:xfrm>
          <a:off x="5972127" y="1771888"/>
          <a:ext cx="3081800" cy="1646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97079"/>
              </p:ext>
            </p:extLst>
          </p:nvPr>
        </p:nvGraphicFramePr>
        <p:xfrm>
          <a:off x="352331" y="3758890"/>
          <a:ext cx="3462963" cy="2548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9" name="Object 1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775956636"/>
              </p:ext>
            </p:extLst>
          </p:nvPr>
        </p:nvGraphicFramePr>
        <p:xfrm>
          <a:off x="2699792" y="4088204"/>
          <a:ext cx="3455854" cy="1943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0" name="Объект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831660874"/>
              </p:ext>
            </p:extLst>
          </p:nvPr>
        </p:nvGraphicFramePr>
        <p:xfrm>
          <a:off x="5906333" y="4161549"/>
          <a:ext cx="3081800" cy="1646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94523" y="1235540"/>
            <a:ext cx="16369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МСЕК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4114374" y="3493570"/>
            <a:ext cx="12153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ЛКК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1609925" y="5608550"/>
            <a:ext cx="9272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b="1" dirty="0"/>
              <a:t>х</a:t>
            </a:r>
            <a:r>
              <a:rPr lang="uk-UA" sz="1100" b="1" dirty="0" smtClean="0"/>
              <a:t>в. систем кровообігу</a:t>
            </a:r>
            <a:endParaRPr lang="uk-UA" sz="11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617546" y="3336241"/>
            <a:ext cx="9272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b="1" dirty="0"/>
              <a:t>х</a:t>
            </a:r>
            <a:r>
              <a:rPr lang="uk-UA" sz="1100" b="1" dirty="0" smtClean="0"/>
              <a:t>в. систем кровообігу</a:t>
            </a:r>
            <a:endParaRPr lang="uk-UA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8604250" cy="1080343"/>
          </a:xfrm>
        </p:spPr>
        <p:txBody>
          <a:bodyPr/>
          <a:lstStyle/>
          <a:p>
            <a:pPr algn="ctr" eaLnBrk="1" hangingPunct="1"/>
            <a:r>
              <a:rPr lang="uk-UA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Діти з інвалідністю</a:t>
            </a:r>
            <a:br>
              <a:rPr lang="uk-UA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(0-17років)</a:t>
            </a:r>
            <a:endParaRPr lang="ru-RU" sz="3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06713557"/>
              </p:ext>
            </p:extLst>
          </p:nvPr>
        </p:nvGraphicFramePr>
        <p:xfrm>
          <a:off x="684213" y="1260475"/>
          <a:ext cx="3922712" cy="3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Object 7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30452621"/>
              </p:ext>
            </p:extLst>
          </p:nvPr>
        </p:nvGraphicFramePr>
        <p:xfrm>
          <a:off x="4478338" y="1387475"/>
          <a:ext cx="4176712" cy="312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8677" name="Picture 12" descr="images (74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857" y="4465921"/>
            <a:ext cx="2671763" cy="1727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3" descr="images (75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962" y="4431711"/>
            <a:ext cx="2727325" cy="1774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775450" cy="1268413"/>
          </a:xfrm>
        </p:spPr>
        <p:txBody>
          <a:bodyPr/>
          <a:lstStyle/>
          <a:p>
            <a:pPr algn="ctr"/>
            <a:r>
              <a:rPr lang="uk-UA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труктура первинної дитячої інвалідності</a:t>
            </a:r>
            <a:b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(на 10 000 дитячого населення від 0 до 17 років)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5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08252484"/>
              </p:ext>
            </p:extLst>
          </p:nvPr>
        </p:nvGraphicFramePr>
        <p:xfrm>
          <a:off x="468312" y="1412875"/>
          <a:ext cx="8496175" cy="4845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9700" name="Picture 14" descr="images (72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4664"/>
            <a:ext cx="2045022" cy="1449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5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uk-UA" sz="5400" b="1" dirty="0" smtClean="0">
                <a:solidFill>
                  <a:srgbClr val="FFFF00"/>
                </a:solidFill>
                <a:latin typeface="Times New Roman" pitchFamily="18" charset="0"/>
              </a:rPr>
              <a:t>Показники</a:t>
            </a:r>
            <a:r>
              <a:rPr lang="uk-UA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uk-UA" sz="5400" b="1" dirty="0" smtClean="0">
                <a:solidFill>
                  <a:srgbClr val="FFFF00"/>
                </a:solidFill>
                <a:latin typeface="Times New Roman" pitchFamily="18" charset="0"/>
              </a:rPr>
              <a:t>демографії</a:t>
            </a:r>
            <a:endParaRPr lang="ru-RU" sz="5400" b="1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5123" name="Picture 4" descr="%D0%B4%D0%B5%D0%BC%D0%BE%D0%B3%D1%80%D0%B0%D1%84%D1%96%D1%8F-%D0%BE%D0%BD%D0%BB%D0%B0%D0%B9%D0%BD-%D1%82%D0%B5%D1%81%D1%82-%D0%B7-%D0%B3%D0%B5%D0%BE%D0%B3%D1%80%D0%B0%D1%84%D1%96%D1%97-10-%D0%BA%D0%BB%D0%B0%D1%81-300x2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284538"/>
            <a:ext cx="280987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"/>
          <p:cNvSpPr>
            <a:spLocks noChangeArrowheads="1"/>
          </p:cNvSpPr>
          <p:nvPr/>
        </p:nvSpPr>
        <p:spPr bwMode="auto">
          <a:xfrm>
            <a:off x="3908425" y="3078163"/>
            <a:ext cx="1327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b="1" u="sng">
                <a:solidFill>
                  <a:schemeClr val="tx2"/>
                </a:solidFill>
              </a:rPr>
              <a:t>30,29</a:t>
            </a:r>
            <a:endParaRPr lang="ru-RU" b="1" u="sng">
              <a:solidFill>
                <a:schemeClr val="tx2"/>
              </a:solidFill>
            </a:endParaRPr>
          </a:p>
        </p:txBody>
      </p:sp>
      <p:sp>
        <p:nvSpPr>
          <p:cNvPr id="30723" name="Rectangle 1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uk-UA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Амбулаторно-поліклінічна допомога</a:t>
            </a:r>
            <a:endParaRPr lang="ru-RU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4" name="Picture 4" descr="images (40)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213100"/>
            <a:ext cx="3097213" cy="2160588"/>
          </a:xfrm>
          <a:noFill/>
          <a:ln w="412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5" name="Picture 17" descr="20131125-oltas-uj-vedooltas-pneumococcus-illusztracio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513" y="332656"/>
            <a:ext cx="2195512" cy="1341438"/>
          </a:xfrm>
          <a:prstGeom prst="rect">
            <a:avLst/>
          </a:prstGeom>
          <a:noFill/>
          <a:ln w="476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18" descr="images (23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97152"/>
            <a:ext cx="2124075" cy="1412875"/>
          </a:xfrm>
          <a:prstGeom prst="rect">
            <a:avLst/>
          </a:prstGeom>
          <a:noFill/>
          <a:ln w="412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title"/>
          </p:nvPr>
        </p:nvSpPr>
        <p:spPr>
          <a:xfrm>
            <a:off x="195263" y="116632"/>
            <a:ext cx="6392961" cy="1080120"/>
          </a:xfrm>
        </p:spPr>
        <p:txBody>
          <a:bodyPr/>
          <a:lstStyle/>
          <a:p>
            <a:pPr eaLnBrk="1" hangingPunct="1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Забезпеченість амбулаторно-поліклінічною допомогою та робота поліклінік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48261895"/>
              </p:ext>
            </p:extLst>
          </p:nvPr>
        </p:nvGraphicFramePr>
        <p:xfrm>
          <a:off x="6039908" y="1320714"/>
          <a:ext cx="2592288" cy="2482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762224657"/>
              </p:ext>
            </p:extLst>
          </p:nvPr>
        </p:nvGraphicFramePr>
        <p:xfrm>
          <a:off x="2871556" y="1298953"/>
          <a:ext cx="2984242" cy="2321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Object 4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747647031"/>
              </p:ext>
            </p:extLst>
          </p:nvPr>
        </p:nvGraphicFramePr>
        <p:xfrm>
          <a:off x="2563956" y="3321976"/>
          <a:ext cx="446449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1749" name="Picture 21" descr="images (28)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3425" y="173038"/>
            <a:ext cx="2060575" cy="12398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81602993"/>
              </p:ext>
            </p:extLst>
          </p:nvPr>
        </p:nvGraphicFramePr>
        <p:xfrm>
          <a:off x="447714" y="3422035"/>
          <a:ext cx="2735263" cy="180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993650884"/>
              </p:ext>
            </p:extLst>
          </p:nvPr>
        </p:nvGraphicFramePr>
        <p:xfrm>
          <a:off x="366666" y="1381564"/>
          <a:ext cx="2735263" cy="244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3" name="Picture 11" descr="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098" y="4977679"/>
            <a:ext cx="1800200" cy="1195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http--static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200837"/>
            <a:ext cx="2094579" cy="15536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uk-UA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Діяльність стаціонарів</a:t>
            </a:r>
            <a:endParaRPr lang="ru-RU" sz="5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9" name="Picture 6" descr="Медицина-будущег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01008"/>
            <a:ext cx="2628454" cy="1412875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10" descr="Картинки по запросу функціональні методи обстеженн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335" y="3501008"/>
            <a:ext cx="2484438" cy="1412875"/>
          </a:xfrm>
          <a:prstGeom prst="rect">
            <a:avLst/>
          </a:prstGeom>
          <a:noFill/>
          <a:ln w="412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Використання ліжкового фонду</a:t>
            </a:r>
            <a:endParaRPr lang="ru-RU" sz="4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8906308"/>
              </p:ext>
            </p:extLst>
          </p:nvPr>
        </p:nvGraphicFramePr>
        <p:xfrm>
          <a:off x="539552" y="1368778"/>
          <a:ext cx="3960812" cy="2880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8233693"/>
              </p:ext>
            </p:extLst>
          </p:nvPr>
        </p:nvGraphicFramePr>
        <p:xfrm>
          <a:off x="4500365" y="1412875"/>
          <a:ext cx="3959424" cy="2448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5846" name="Picture 5" descr="images (50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55614"/>
            <a:ext cx="2971360" cy="18678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6419121"/>
              </p:ext>
            </p:extLst>
          </p:nvPr>
        </p:nvGraphicFramePr>
        <p:xfrm>
          <a:off x="4788024" y="3789040"/>
          <a:ext cx="3743325" cy="2520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116632"/>
            <a:ext cx="5067077" cy="1080790"/>
          </a:xfrm>
          <a:extLst>
            <a:ext uri="{909E8E84-426E-40DD-AFC4-6F175D3DCCD1}">
              <a14:hiddenFill xmlns:a14="http://schemas.microsoft.com/office/drawing/2010/main">
                <a:solidFill>
                  <a:srgbClr val="66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uk-UA" sz="2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Збільшення</a:t>
            </a: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показників плану роботи ліжка  </a:t>
            </a:r>
            <a:b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відділенням: 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4976037"/>
              </p:ext>
            </p:extLst>
          </p:nvPr>
        </p:nvGraphicFramePr>
        <p:xfrm>
          <a:off x="-200917" y="1275991"/>
          <a:ext cx="9318397" cy="5039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7" name="Picture 3" descr="E:\Мои документы\Downloads\6320d874cbb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74781" y="174497"/>
            <a:ext cx="1547664" cy="1027746"/>
          </a:xfrm>
          <a:prstGeom prst="rect">
            <a:avLst/>
          </a:prstGeom>
          <a:noFill/>
          <a:ln>
            <a:solidFill>
              <a:schemeClr val="accent2">
                <a:lumMod val="9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76156"/>
            <a:ext cx="1542669" cy="1024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92172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6959471" cy="1080790"/>
          </a:xfrm>
          <a:extLst>
            <a:ext uri="{909E8E84-426E-40DD-AFC4-6F175D3DCCD1}">
              <a14:hiddenFill xmlns:a14="http://schemas.microsoft.com/office/drawing/2010/main">
                <a:solidFill>
                  <a:srgbClr val="66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uk-UA" sz="22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Зменшення</a:t>
            </a:r>
            <a:r>
              <a:rPr lang="uk-UA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відбулося по таким відділенням: </a:t>
            </a:r>
            <a:endParaRPr lang="ru-RU" sz="2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0959245"/>
              </p:ext>
            </p:extLst>
          </p:nvPr>
        </p:nvGraphicFramePr>
        <p:xfrm>
          <a:off x="539552" y="1340768"/>
          <a:ext cx="8784976" cy="4751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15" descr="images (58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4955449"/>
            <a:ext cx="2198299" cy="13535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Медичне забезпечення ВПО</a:t>
            </a:r>
            <a:endParaRPr lang="uk-UA" dirty="0"/>
          </a:p>
        </p:txBody>
      </p:sp>
      <p:graphicFrame>
        <p:nvGraphicFramePr>
          <p:cNvPr id="5" name="Місце для вмісту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8200737"/>
              </p:ext>
            </p:extLst>
          </p:nvPr>
        </p:nvGraphicFramePr>
        <p:xfrm>
          <a:off x="395536" y="1429290"/>
          <a:ext cx="8280921" cy="2135315"/>
        </p:xfrm>
        <a:graphic>
          <a:graphicData uri="http://schemas.openxmlformats.org/drawingml/2006/table">
            <a:tbl>
              <a:tblPr firstRow="1" firstCol="1" bandRow="1"/>
              <a:tblGrid>
                <a:gridCol w="612469"/>
                <a:gridCol w="713947"/>
                <a:gridCol w="611749"/>
                <a:gridCol w="612469"/>
                <a:gridCol w="611749"/>
                <a:gridCol w="612469"/>
                <a:gridCol w="600954"/>
                <a:gridCol w="623265"/>
                <a:gridCol w="600954"/>
                <a:gridCol w="485800"/>
                <a:gridCol w="545535"/>
                <a:gridCol w="526823"/>
                <a:gridCol w="570677"/>
                <a:gridCol w="552061"/>
              </a:tblGrid>
              <a:tr h="101917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Проведено </a:t>
                      </a: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медоглядів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</a:t>
                      </a: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осіб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 (для </a:t>
                      </a: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абулаторних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хворих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Проведено ФОГК(</a:t>
                      </a: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осіб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            (для </a:t>
                      </a: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абулаторних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та </a:t>
                      </a: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стаціонарних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хворих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Амбулаторна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допомога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осіб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        (без </a:t>
                      </a: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медоглядів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Госпіталізовано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</a:t>
                      </a: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осіб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                         (для </a:t>
                      </a: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стаціонарних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хворих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Звернення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до ЕМД (</a:t>
                      </a: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екстренна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медична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допомога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Зареєст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ровано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вагітних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(ПБ)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Народжено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дітей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(ПБ)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заключено </a:t>
                      </a: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декларацій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33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Всього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т.ч. дітей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Всього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т.ч. дітей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Всього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т.ч. дітей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Всього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т.ч. дітей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Всього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т.ч. дітей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Всього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т.ч. дітей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6300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2526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1307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8878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6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2704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1107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012" y="3789040"/>
            <a:ext cx="4139952" cy="2327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670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uk-UA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Робота акушерсько-гінекологічної служби</a:t>
            </a:r>
            <a:endParaRPr lang="ru-RU" sz="4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5" name="Picture 5" descr="images (5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56992"/>
            <a:ext cx="2303463" cy="1655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8916" name="Picture 7" descr="images (49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01008"/>
            <a:ext cx="2376488" cy="1652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7" name="Picture 8" descr="images (27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683" y="4648645"/>
            <a:ext cx="2736850" cy="1368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5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563694277"/>
              </p:ext>
            </p:extLst>
          </p:nvPr>
        </p:nvGraphicFramePr>
        <p:xfrm>
          <a:off x="3995936" y="1398588"/>
          <a:ext cx="4679950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8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187144121"/>
              </p:ext>
            </p:extLst>
          </p:nvPr>
        </p:nvGraphicFramePr>
        <p:xfrm>
          <a:off x="735012" y="1557338"/>
          <a:ext cx="3706813" cy="4362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940" name="AutoShape 9" descr="Картинки по запросу денний стаціонар поліклініки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endParaRPr lang="ru-RU" sz="4400"/>
          </a:p>
        </p:txBody>
      </p:sp>
      <p:sp>
        <p:nvSpPr>
          <p:cNvPr id="39941" name="AutoShape 11" descr="Картинки по запросу денний стаціонар поліклініки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endParaRPr lang="ru-RU" sz="4400"/>
          </a:p>
        </p:txBody>
      </p:sp>
      <p:pic>
        <p:nvPicPr>
          <p:cNvPr id="39942" name="Picture 9" descr="images (13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774" y="174695"/>
            <a:ext cx="2088619" cy="1211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10" descr="images (18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857" y="174696"/>
            <a:ext cx="2084917" cy="1211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8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74153408"/>
              </p:ext>
            </p:extLst>
          </p:nvPr>
        </p:nvGraphicFramePr>
        <p:xfrm>
          <a:off x="467544" y="1779675"/>
          <a:ext cx="420605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Object 9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345032456"/>
              </p:ext>
            </p:extLst>
          </p:nvPr>
        </p:nvGraphicFramePr>
        <p:xfrm>
          <a:off x="4673600" y="1419225"/>
          <a:ext cx="4419600" cy="2513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Object 11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4207896545"/>
              </p:ext>
            </p:extLst>
          </p:nvPr>
        </p:nvGraphicFramePr>
        <p:xfrm>
          <a:off x="4067944" y="3737858"/>
          <a:ext cx="4645844" cy="2614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40965" name="Picture 12" descr="images (37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419" y="192660"/>
            <a:ext cx="2051050" cy="1376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15" descr="скачанные файлы (3)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3087"/>
            <a:ext cx="2124075" cy="1376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0" y="190029"/>
            <a:ext cx="846043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uk-UA" altLang="uk-UA" sz="3200" b="1" dirty="0">
                <a:solidFill>
                  <a:schemeClr val="bg1"/>
                </a:solidFill>
                <a:cs typeface="Arial" charset="0"/>
              </a:rPr>
              <a:t>Чисельність  постійного </a:t>
            </a:r>
            <a:r>
              <a:rPr lang="uk-UA" altLang="uk-UA" sz="3200" b="1" dirty="0" smtClean="0">
                <a:solidFill>
                  <a:schemeClr val="bg1"/>
                </a:solidFill>
                <a:cs typeface="Arial" charset="0"/>
              </a:rPr>
              <a:t>населення (у </a:t>
            </a:r>
            <a:r>
              <a:rPr lang="uk-UA" altLang="uk-UA" sz="3200" b="1" dirty="0">
                <a:solidFill>
                  <a:schemeClr val="bg1"/>
                </a:solidFill>
                <a:cs typeface="Arial" charset="0"/>
              </a:rPr>
              <a:t>%)</a:t>
            </a:r>
            <a:endParaRPr lang="ru-RU" altLang="uk-UA" sz="3200" b="1" dirty="0">
              <a:solidFill>
                <a:schemeClr val="bg1"/>
              </a:solidFill>
              <a:cs typeface="Arial" charset="0"/>
            </a:endParaRPr>
          </a:p>
        </p:txBody>
      </p:sp>
      <p:graphicFrame>
        <p:nvGraphicFramePr>
          <p:cNvPr id="2" name="Object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8359860"/>
              </p:ext>
            </p:extLst>
          </p:nvPr>
        </p:nvGraphicFramePr>
        <p:xfrm>
          <a:off x="478454" y="1628800"/>
          <a:ext cx="798197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4704"/>
            <a:ext cx="2097206" cy="134733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uk-UA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Діяльність допоміжних та діагностичних служб</a:t>
            </a:r>
            <a:endParaRPr lang="ru-RU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7" name="Picture 10" descr="5533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013176"/>
            <a:ext cx="2735262" cy="1341437"/>
          </a:xfrm>
          <a:prstGeom prst="rect">
            <a:avLst/>
          </a:prstGeom>
          <a:noFill/>
          <a:ln w="41275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11" descr="Картинки по запросу фізіотерапевтичні процедур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5013176"/>
            <a:ext cx="2771775" cy="1341437"/>
          </a:xfrm>
          <a:prstGeom prst="rect">
            <a:avLst/>
          </a:prstGeom>
          <a:noFill/>
          <a:ln w="41275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9" name="Picture 12" descr="images (16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243" y="3284984"/>
            <a:ext cx="2736850" cy="1871662"/>
          </a:xfrm>
          <a:prstGeom prst="rect">
            <a:avLst/>
          </a:prstGeom>
          <a:noFill/>
          <a:ln w="412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-5222" y="188640"/>
            <a:ext cx="8609670" cy="914400"/>
          </a:xfrm>
        </p:spPr>
        <p:txBody>
          <a:bodyPr/>
          <a:lstStyle/>
          <a:p>
            <a:pPr algn="ctr" eaLnBrk="1" hangingPunct="1"/>
            <a:r>
              <a:rPr lang="uk-UA" sz="3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Показники допоміжних та діагностичних служб збільшились у 2022 році</a:t>
            </a:r>
            <a:endParaRPr lang="ru-RU" sz="32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6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41523694"/>
              </p:ext>
            </p:extLst>
          </p:nvPr>
        </p:nvGraphicFramePr>
        <p:xfrm>
          <a:off x="395288" y="1412777"/>
          <a:ext cx="4176712" cy="2592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6084" name="Picture 7" descr="images (77)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0909" y="2802705"/>
            <a:ext cx="2457408" cy="1540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115523"/>
              </p:ext>
            </p:extLst>
          </p:nvPr>
        </p:nvGraphicFramePr>
        <p:xfrm>
          <a:off x="5580112" y="1316016"/>
          <a:ext cx="2952328" cy="2567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267027"/>
              </p:ext>
            </p:extLst>
          </p:nvPr>
        </p:nvGraphicFramePr>
        <p:xfrm>
          <a:off x="395536" y="4077072"/>
          <a:ext cx="3240360" cy="2304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132441"/>
              </p:ext>
            </p:extLst>
          </p:nvPr>
        </p:nvGraphicFramePr>
        <p:xfrm>
          <a:off x="5519181" y="4000263"/>
          <a:ext cx="3456384" cy="2457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8600" y="1196752"/>
            <a:ext cx="8077200" cy="1871886"/>
          </a:xfrm>
        </p:spPr>
        <p:txBody>
          <a:bodyPr/>
          <a:lstStyle/>
          <a:p>
            <a:pPr algn="ctr" eaLnBrk="1" hangingPunct="1"/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Медична допомога ветеранам війни, учасникам АТО та особам потерпілим внаслідок аварії на ЧАЕС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7" name="Picture 6" descr="thumb_120464_news_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713" y="4280929"/>
            <a:ext cx="3240087" cy="2193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7" descr="Картинки по запросу медична допомога учасникам бойових ді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66529"/>
            <a:ext cx="2449513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-180975" y="115888"/>
            <a:ext cx="8713788" cy="1112837"/>
          </a:xfrm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медичної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допомоги ветеранам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та особам, на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поширюється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чинність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Закону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"Про статус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ветеранів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гарантії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захисту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" за  2022 р.</a:t>
            </a:r>
          </a:p>
        </p:txBody>
      </p:sp>
      <p:graphicFrame>
        <p:nvGraphicFramePr>
          <p:cNvPr id="2" name="Object 17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36452528"/>
              </p:ext>
            </p:extLst>
          </p:nvPr>
        </p:nvGraphicFramePr>
        <p:xfrm>
          <a:off x="611560" y="1412774"/>
          <a:ext cx="2664296" cy="4752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Object 3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28579247"/>
              </p:ext>
            </p:extLst>
          </p:nvPr>
        </p:nvGraphicFramePr>
        <p:xfrm>
          <a:off x="3087091" y="2060848"/>
          <a:ext cx="5445722" cy="3617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21098"/>
            <a:ext cx="7272338" cy="914400"/>
          </a:xfrm>
        </p:spPr>
        <p:txBody>
          <a:bodyPr/>
          <a:lstStyle/>
          <a:p>
            <a:pPr algn="ctr" eaLnBrk="1" hangingPunct="1"/>
            <a:r>
              <a:rPr lang="uk-UA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Надання медичної допомоги учасникам антитерористичної операції на сході України</a:t>
            </a:r>
            <a:endParaRPr lang="ru-RU" sz="2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3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11425271"/>
              </p:ext>
            </p:extLst>
          </p:nvPr>
        </p:nvGraphicFramePr>
        <p:xfrm>
          <a:off x="395288" y="1341438"/>
          <a:ext cx="5256212" cy="4175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9155" name="Rectangle 10"/>
          <p:cNvSpPr>
            <a:spLocks noGrp="1" noChangeArrowheads="1"/>
          </p:cNvSpPr>
          <p:nvPr>
            <p:ph type="body" sz="half" idx="3"/>
          </p:nvPr>
        </p:nvSpPr>
        <p:spPr>
          <a:xfrm>
            <a:off x="395536" y="5229225"/>
            <a:ext cx="8208912" cy="8636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 Пройшли профілактичний медогляд – </a:t>
            </a:r>
            <a:r>
              <a:rPr lang="uk-UA" sz="1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115 учасника АТО </a:t>
            </a:r>
            <a:r>
              <a:rPr lang="uk-UA" sz="1800" b="1" i="1" u="sng" dirty="0" smtClean="0">
                <a:latin typeface="Times New Roman" pitchFamily="18" charset="0"/>
                <a:cs typeface="Times New Roman" pitchFamily="18" charset="0"/>
              </a:rPr>
              <a:t>(у 2021р</a:t>
            </a:r>
            <a:r>
              <a:rPr lang="uk-UA" sz="2000" b="1" i="1" u="sng" dirty="0" smtClean="0">
                <a:latin typeface="Times New Roman" pitchFamily="18" charset="0"/>
                <a:cs typeface="Times New Roman" pitchFamily="18" charset="0"/>
              </a:rPr>
              <a:t>. – 288)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Взято на диспансерний облік – </a:t>
            </a:r>
            <a:r>
              <a:rPr lang="uk-UA" sz="2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 учасників АТО </a:t>
            </a:r>
            <a:r>
              <a:rPr lang="uk-UA" sz="2000" b="1" i="1" u="sng" dirty="0" smtClean="0">
                <a:latin typeface="Times New Roman" pitchFamily="18" charset="0"/>
                <a:cs typeface="Times New Roman" pitchFamily="18" charset="0"/>
              </a:rPr>
              <a:t>(у 2021р. – 42)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717383119"/>
              </p:ext>
            </p:extLst>
          </p:nvPr>
        </p:nvGraphicFramePr>
        <p:xfrm>
          <a:off x="5796136" y="1878448"/>
          <a:ext cx="2376488" cy="3144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7235825" cy="1058862"/>
          </a:xfrm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</a:extLst>
        </p:spPr>
        <p:txBody>
          <a:bodyPr/>
          <a:lstStyle/>
          <a:p>
            <a:pPr algn="ctr" eaLnBrk="1" hangingPunct="1"/>
            <a:r>
              <a:rPr lang="ru-RU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Надання медичної допомоги особам, потерпілим внаслідок аварії на ЧАЕС</a:t>
            </a:r>
          </a:p>
        </p:txBody>
      </p:sp>
      <p:graphicFrame>
        <p:nvGraphicFramePr>
          <p:cNvPr id="2" name="Object 17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24389106"/>
              </p:ext>
            </p:extLst>
          </p:nvPr>
        </p:nvGraphicFramePr>
        <p:xfrm>
          <a:off x="468313" y="1340768"/>
          <a:ext cx="4175695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9157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4355976" y="3429000"/>
            <a:ext cx="4176464" cy="108012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Особи потерпілі від аварії на ЧАЕС на </a:t>
            </a:r>
            <a:r>
              <a:rPr lang="uk-UA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100%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оглянуто та проліковано амбулаторно</a:t>
            </a:r>
          </a:p>
        </p:txBody>
      </p:sp>
      <p:pic>
        <p:nvPicPr>
          <p:cNvPr id="50182" name="Picture 6" descr="images (65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107" y="1576513"/>
            <a:ext cx="2556718" cy="1607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3" name="Picture 10" descr="E:\Мои документы\Downloads\img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561" y="4389167"/>
            <a:ext cx="2520280" cy="1681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uk-UA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Рейтингова оцінка </a:t>
            </a:r>
            <a:br>
              <a:rPr lang="uk-UA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діяльності галузі</a:t>
            </a:r>
            <a:endParaRPr lang="ru-RU" sz="4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3" name="Picture 11" descr="http://map.cn.ua/media/business/1793/news/file_5347cc03a5268.jpg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875" y="3233738"/>
            <a:ext cx="3311525" cy="2114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52054863"/>
              </p:ext>
            </p:extLst>
          </p:nvPr>
        </p:nvGraphicFramePr>
        <p:xfrm>
          <a:off x="827584" y="1383919"/>
          <a:ext cx="5397500" cy="474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2227" name="Rectangle 337"/>
          <p:cNvSpPr>
            <a:spLocks noChangeArrowheads="1"/>
          </p:cNvSpPr>
          <p:nvPr/>
        </p:nvSpPr>
        <p:spPr bwMode="auto">
          <a:xfrm>
            <a:off x="-180975" y="115888"/>
            <a:ext cx="8929439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SzPct val="195000"/>
              <a:buFont typeface="Wingdings" pitchFamily="2" charset="2"/>
              <a:buNone/>
            </a:pPr>
            <a:r>
              <a:rPr lang="uk-UA" sz="2000" b="1" dirty="0">
                <a:solidFill>
                  <a:schemeClr val="bg1"/>
                </a:solidFill>
                <a:cs typeface="Times New Roman" pitchFamily="18" charset="0"/>
              </a:rPr>
              <a:t>За рейтинговою оцінкою стану здоров</a:t>
            </a:r>
            <a:r>
              <a:rPr lang="en-US" sz="2000" b="1" dirty="0">
                <a:solidFill>
                  <a:schemeClr val="bg1"/>
                </a:solidFill>
                <a:cs typeface="Times New Roman" pitchFamily="18" charset="0"/>
              </a:rPr>
              <a:t>’</a:t>
            </a:r>
            <a:r>
              <a:rPr lang="uk-UA" sz="2000" b="1" dirty="0">
                <a:solidFill>
                  <a:schemeClr val="bg1"/>
                </a:solidFill>
                <a:cs typeface="Times New Roman" pitchFamily="18" charset="0"/>
              </a:rPr>
              <a:t>я населення, діяльності та ресурсного забезпечення закладів охорони здоров</a:t>
            </a:r>
            <a:r>
              <a:rPr lang="en-US" sz="2000" b="1" dirty="0">
                <a:solidFill>
                  <a:schemeClr val="bg1"/>
                </a:solidFill>
                <a:cs typeface="Times New Roman" pitchFamily="18" charset="0"/>
              </a:rPr>
              <a:t>’</a:t>
            </a:r>
            <a:r>
              <a:rPr lang="uk-UA" sz="2000" b="1" dirty="0">
                <a:solidFill>
                  <a:schemeClr val="bg1"/>
                </a:solidFill>
                <a:cs typeface="Times New Roman" pitchFamily="18" charset="0"/>
              </a:rPr>
              <a:t>я Кіровоградської області за </a:t>
            </a:r>
            <a:r>
              <a:rPr lang="uk-UA" sz="2000" b="1" dirty="0" smtClean="0">
                <a:solidFill>
                  <a:schemeClr val="bg1"/>
                </a:solidFill>
                <a:cs typeface="Times New Roman" pitchFamily="18" charset="0"/>
              </a:rPr>
              <a:t>2021 </a:t>
            </a:r>
            <a:r>
              <a:rPr lang="uk-UA" sz="2000" b="1" dirty="0">
                <a:solidFill>
                  <a:schemeClr val="bg1"/>
                </a:solidFill>
                <a:cs typeface="Times New Roman" pitchFamily="18" charset="0"/>
              </a:rPr>
              <a:t>рік м. Кропивницький зайняло </a:t>
            </a:r>
            <a:r>
              <a:rPr lang="uk-UA" sz="2800" b="1" u="sng" dirty="0" smtClean="0">
                <a:solidFill>
                  <a:srgbClr val="FFFF00"/>
                </a:solidFill>
                <a:cs typeface="Times New Roman" pitchFamily="18" charset="0"/>
              </a:rPr>
              <a:t>1 </a:t>
            </a:r>
            <a:r>
              <a:rPr lang="uk-UA" sz="2000" b="1" dirty="0" smtClean="0">
                <a:solidFill>
                  <a:schemeClr val="bg1"/>
                </a:solidFill>
                <a:cs typeface="Times New Roman" pitchFamily="18" charset="0"/>
              </a:rPr>
              <a:t>місце</a:t>
            </a:r>
            <a:r>
              <a:rPr lang="uk-UA" sz="2000" b="1" dirty="0">
                <a:solidFill>
                  <a:schemeClr val="bg1"/>
                </a:solidFill>
                <a:cs typeface="Times New Roman" pitchFamily="18" charset="0"/>
              </a:rPr>
              <a:t>, а в </a:t>
            </a:r>
            <a:r>
              <a:rPr lang="uk-UA" sz="2000" b="1" dirty="0" smtClean="0">
                <a:solidFill>
                  <a:schemeClr val="bg1"/>
                </a:solidFill>
                <a:cs typeface="Times New Roman" pitchFamily="18" charset="0"/>
              </a:rPr>
              <a:t>2021 </a:t>
            </a:r>
            <a:r>
              <a:rPr lang="uk-UA" sz="2000" b="1" dirty="0">
                <a:solidFill>
                  <a:schemeClr val="bg1"/>
                </a:solidFill>
                <a:cs typeface="Times New Roman" pitchFamily="18" charset="0"/>
              </a:rPr>
              <a:t>році </a:t>
            </a:r>
            <a:r>
              <a:rPr lang="uk-UA" sz="2800" b="1" u="sng" dirty="0" smtClean="0">
                <a:solidFill>
                  <a:srgbClr val="FFFF00"/>
                </a:solidFill>
                <a:cs typeface="Times New Roman" pitchFamily="18" charset="0"/>
              </a:rPr>
              <a:t>17</a:t>
            </a:r>
            <a:r>
              <a:rPr lang="uk-UA" sz="2000" b="1" dirty="0" smtClean="0">
                <a:solidFill>
                  <a:schemeClr val="bg1"/>
                </a:solidFill>
                <a:cs typeface="Times New Roman" pitchFamily="18" charset="0"/>
              </a:rPr>
              <a:t>.</a:t>
            </a:r>
            <a:endParaRPr lang="uk-UA" sz="2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2228" name="AutoShape 4" descr="Картинки по запросу кіровоградська область карта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52229" name="Picture 5" descr="53215779ef0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801" y="2285385"/>
            <a:ext cx="3718289" cy="259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95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549275"/>
            <a:ext cx="8964612" cy="358775"/>
          </a:xfrm>
        </p:spPr>
        <p:txBody>
          <a:bodyPr anchor="b"/>
          <a:lstStyle/>
          <a:p>
            <a:pPr algn="ctr" eaLnBrk="1" hangingPunct="1">
              <a:buClr>
                <a:srgbClr val="000000"/>
              </a:buClr>
              <a:buFont typeface="Wingdings" pitchFamily="2" charset="2"/>
              <a:buNone/>
            </a:pPr>
            <a:r>
              <a:rPr lang="uk-UA" sz="2900" b="1" smtClean="0">
                <a:latin typeface="Times New Roman" pitchFamily="18" charset="0"/>
              </a:rPr>
              <a:t/>
            </a:r>
            <a:br>
              <a:rPr lang="uk-UA" sz="2900" b="1" smtClean="0">
                <a:latin typeface="Times New Roman" pitchFamily="18" charset="0"/>
              </a:rPr>
            </a:br>
            <a:r>
              <a:rPr lang="uk-UA" sz="2900" b="1" smtClean="0">
                <a:latin typeface="Times New Roman" pitchFamily="18" charset="0"/>
              </a:rPr>
              <a:t/>
            </a:r>
            <a:br>
              <a:rPr lang="uk-UA" sz="2900" b="1" smtClean="0">
                <a:latin typeface="Times New Roman" pitchFamily="18" charset="0"/>
              </a:rPr>
            </a:br>
            <a:r>
              <a:rPr lang="uk-UA" sz="2900" b="1" smtClean="0">
                <a:latin typeface="Times New Roman" pitchFamily="18" charset="0"/>
              </a:rPr>
              <a:t/>
            </a:r>
            <a:br>
              <a:rPr lang="uk-UA" sz="2900" b="1" smtClean="0">
                <a:latin typeface="Times New Roman" pitchFamily="18" charset="0"/>
              </a:rPr>
            </a:br>
            <a:r>
              <a:rPr lang="uk-UA" sz="2900" b="1" smtClean="0">
                <a:latin typeface="Times New Roman" pitchFamily="18" charset="0"/>
              </a:rPr>
              <a:t/>
            </a:r>
            <a:br>
              <a:rPr lang="uk-UA" sz="2900" b="1" smtClean="0">
                <a:latin typeface="Times New Roman" pitchFamily="18" charset="0"/>
              </a:rPr>
            </a:br>
            <a:r>
              <a:rPr lang="uk-UA" sz="2900" b="1" smtClean="0">
                <a:latin typeface="Times New Roman" pitchFamily="18" charset="0"/>
              </a:rPr>
              <a:t/>
            </a:r>
            <a:br>
              <a:rPr lang="uk-UA" sz="2900" b="1" smtClean="0">
                <a:latin typeface="Times New Roman" pitchFamily="18" charset="0"/>
              </a:rPr>
            </a:br>
            <a:r>
              <a:rPr lang="uk-UA" sz="2900" b="1" smtClean="0">
                <a:latin typeface="Times New Roman" pitchFamily="18" charset="0"/>
              </a:rPr>
              <a:t/>
            </a:r>
            <a:br>
              <a:rPr lang="uk-UA" sz="2900" b="1" smtClean="0">
                <a:latin typeface="Times New Roman" pitchFamily="18" charset="0"/>
              </a:rPr>
            </a:br>
            <a:r>
              <a:rPr lang="uk-UA" sz="2900" b="1" smtClean="0">
                <a:latin typeface="Times New Roman" pitchFamily="18" charset="0"/>
              </a:rPr>
              <a:t/>
            </a:r>
            <a:br>
              <a:rPr lang="uk-UA" sz="2900" b="1" smtClean="0">
                <a:latin typeface="Times New Roman" pitchFamily="18" charset="0"/>
              </a:rPr>
            </a:br>
            <a:r>
              <a:rPr lang="uk-UA" sz="2900" b="1" smtClean="0">
                <a:latin typeface="Times New Roman" pitchFamily="18" charset="0"/>
              </a:rPr>
              <a:t/>
            </a:r>
            <a:br>
              <a:rPr lang="uk-UA" sz="2900" b="1" smtClean="0">
                <a:latin typeface="Times New Roman" pitchFamily="18" charset="0"/>
              </a:rPr>
            </a:br>
            <a:r>
              <a:rPr lang="uk-UA" sz="2900" b="1" smtClean="0">
                <a:latin typeface="Times New Roman" pitchFamily="18" charset="0"/>
              </a:rPr>
              <a:t/>
            </a:r>
            <a:br>
              <a:rPr lang="uk-UA" sz="2900" b="1" smtClean="0">
                <a:latin typeface="Times New Roman" pitchFamily="18" charset="0"/>
              </a:rPr>
            </a:br>
            <a:r>
              <a:rPr lang="uk-UA" sz="2900" b="1" smtClean="0">
                <a:latin typeface="Times New Roman" pitchFamily="18" charset="0"/>
              </a:rPr>
              <a:t/>
            </a:r>
            <a:br>
              <a:rPr lang="uk-UA" sz="2900" b="1" smtClean="0">
                <a:latin typeface="Times New Roman" pitchFamily="18" charset="0"/>
              </a:rPr>
            </a:br>
            <a:r>
              <a:rPr lang="uk-UA" sz="2900" b="1" smtClean="0">
                <a:latin typeface="Times New Roman" pitchFamily="18" charset="0"/>
              </a:rPr>
              <a:t/>
            </a:r>
            <a:br>
              <a:rPr lang="uk-UA" sz="2900" b="1" smtClean="0">
                <a:latin typeface="Times New Roman" pitchFamily="18" charset="0"/>
              </a:rPr>
            </a:br>
            <a:r>
              <a:rPr lang="uk-UA" sz="2900" b="1" smtClean="0">
                <a:latin typeface="Times New Roman" pitchFamily="18" charset="0"/>
              </a:rPr>
              <a:t/>
            </a:r>
            <a:br>
              <a:rPr lang="uk-UA" sz="2900" b="1" smtClean="0">
                <a:latin typeface="Times New Roman" pitchFamily="18" charset="0"/>
              </a:rPr>
            </a:br>
            <a:r>
              <a:rPr lang="uk-UA" sz="2900" b="1" smtClean="0">
                <a:latin typeface="Times New Roman" pitchFamily="18" charset="0"/>
              </a:rPr>
              <a:t/>
            </a:r>
            <a:br>
              <a:rPr lang="uk-UA" sz="2900" b="1" smtClean="0">
                <a:latin typeface="Times New Roman" pitchFamily="18" charset="0"/>
              </a:rPr>
            </a:br>
            <a:r>
              <a:rPr lang="uk-UA" sz="2900" b="1" smtClean="0">
                <a:latin typeface="Times New Roman" pitchFamily="18" charset="0"/>
              </a:rPr>
              <a:t/>
            </a:r>
            <a:br>
              <a:rPr lang="uk-UA" sz="2900" b="1" smtClean="0">
                <a:latin typeface="Times New Roman" pitchFamily="18" charset="0"/>
              </a:rPr>
            </a:br>
            <a:r>
              <a:rPr lang="uk-UA" sz="2900" b="1" smtClean="0">
                <a:latin typeface="Times New Roman" pitchFamily="18" charset="0"/>
              </a:rPr>
              <a:t/>
            </a:r>
            <a:br>
              <a:rPr lang="uk-UA" sz="2900" b="1" smtClean="0">
                <a:latin typeface="Times New Roman" pitchFamily="18" charset="0"/>
              </a:rPr>
            </a:br>
            <a:r>
              <a:rPr lang="uk-UA" sz="2900" b="1" smtClean="0">
                <a:latin typeface="Times New Roman" pitchFamily="18" charset="0"/>
              </a:rPr>
              <a:t/>
            </a:r>
            <a:br>
              <a:rPr lang="uk-UA" sz="2900" b="1" smtClean="0">
                <a:latin typeface="Times New Roman" pitchFamily="18" charset="0"/>
              </a:rPr>
            </a:br>
            <a:r>
              <a:rPr lang="uk-UA" sz="2900" b="1" smtClean="0">
                <a:latin typeface="Times New Roman" pitchFamily="18" charset="0"/>
              </a:rPr>
              <a:t/>
            </a:r>
            <a:br>
              <a:rPr lang="uk-UA" sz="2900" b="1" smtClean="0">
                <a:latin typeface="Times New Roman" pitchFamily="18" charset="0"/>
              </a:rPr>
            </a:br>
            <a:r>
              <a:rPr lang="uk-UA" sz="2900" b="1" smtClean="0">
                <a:latin typeface="Times New Roman" pitchFamily="18" charset="0"/>
              </a:rPr>
              <a:t/>
            </a:r>
            <a:br>
              <a:rPr lang="uk-UA" sz="2900" b="1" smtClean="0">
                <a:latin typeface="Times New Roman" pitchFamily="18" charset="0"/>
              </a:rPr>
            </a:br>
            <a:r>
              <a:rPr lang="uk-UA" sz="2900" b="1" smtClean="0">
                <a:latin typeface="Times New Roman" pitchFamily="18" charset="0"/>
              </a:rPr>
              <a:t/>
            </a:r>
            <a:br>
              <a:rPr lang="uk-UA" sz="2900" b="1" smtClean="0">
                <a:latin typeface="Times New Roman" pitchFamily="18" charset="0"/>
              </a:rPr>
            </a:br>
            <a:r>
              <a:rPr lang="uk-UA" sz="2900" b="1" smtClean="0">
                <a:latin typeface="Times New Roman" pitchFamily="18" charset="0"/>
              </a:rPr>
              <a:t/>
            </a:r>
            <a:br>
              <a:rPr lang="uk-UA" sz="2900" b="1" smtClean="0">
                <a:latin typeface="Times New Roman" pitchFamily="18" charset="0"/>
              </a:rPr>
            </a:br>
            <a:r>
              <a:rPr lang="uk-UA" sz="2900" b="1" smtClean="0">
                <a:latin typeface="Times New Roman" pitchFamily="18" charset="0"/>
              </a:rPr>
              <a:t/>
            </a:r>
            <a:br>
              <a:rPr lang="uk-UA" sz="2900" b="1" smtClean="0">
                <a:latin typeface="Times New Roman" pitchFamily="18" charset="0"/>
              </a:rPr>
            </a:br>
            <a:r>
              <a:rPr lang="uk-UA" sz="2900" b="1" smtClean="0">
                <a:latin typeface="Times New Roman" pitchFamily="18" charset="0"/>
              </a:rPr>
              <a:t/>
            </a:r>
            <a:br>
              <a:rPr lang="uk-UA" sz="2900" b="1" smtClean="0">
                <a:latin typeface="Times New Roman" pitchFamily="18" charset="0"/>
              </a:rPr>
            </a:br>
            <a:r>
              <a:rPr lang="uk-UA" sz="2900" b="1" smtClean="0">
                <a:latin typeface="Times New Roman" pitchFamily="18" charset="0"/>
              </a:rPr>
              <a:t/>
            </a:r>
            <a:br>
              <a:rPr lang="uk-UA" sz="2900" b="1" smtClean="0">
                <a:latin typeface="Times New Roman" pitchFamily="18" charset="0"/>
              </a:rPr>
            </a:br>
            <a:r>
              <a:rPr lang="uk-UA" sz="2900" b="1" smtClean="0">
                <a:latin typeface="Times New Roman" pitchFamily="18" charset="0"/>
              </a:rPr>
              <a:t/>
            </a:r>
            <a:br>
              <a:rPr lang="uk-UA" sz="2900" b="1" smtClean="0">
                <a:latin typeface="Times New Roman" pitchFamily="18" charset="0"/>
              </a:rPr>
            </a:br>
            <a:r>
              <a:rPr lang="uk-UA" sz="2900" b="1" smtClean="0">
                <a:latin typeface="Times New Roman" pitchFamily="18" charset="0"/>
              </a:rPr>
              <a:t/>
            </a:r>
            <a:br>
              <a:rPr lang="uk-UA" sz="2900" b="1" smtClean="0">
                <a:latin typeface="Times New Roman" pitchFamily="18" charset="0"/>
              </a:rPr>
            </a:br>
            <a:endParaRPr lang="uk-UA" sz="25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472067" name="Group 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680074329"/>
              </p:ext>
            </p:extLst>
          </p:nvPr>
        </p:nvGraphicFramePr>
        <p:xfrm>
          <a:off x="539552" y="1412776"/>
          <a:ext cx="7940675" cy="4743452"/>
        </p:xfrm>
        <a:graphic>
          <a:graphicData uri="http://schemas.openxmlformats.org/drawingml/2006/table">
            <a:tbl>
              <a:tblPr/>
              <a:tblGrid>
                <a:gridCol w="575295"/>
                <a:gridCol w="4680917"/>
                <a:gridCol w="1584325"/>
                <a:gridCol w="1100138"/>
              </a:tblGrid>
              <a:tr h="9636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</a:t>
                      </a:r>
                      <a:r>
                        <a:rPr kumimoji="0" lang="uk-UA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bg1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Показник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bg1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Місто 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/ </a:t>
                      </a: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bg1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Область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bg1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bg1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Смертність немовлят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(на 1000 народжених живими)</a:t>
                      </a:r>
                      <a:endParaRPr kumimoji="0" lang="uk-UA" sz="1800" b="1" i="1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bg1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2,67 / 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6,33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bg1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9,0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bg1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</a:tcPr>
                </a:tc>
              </a:tr>
              <a:tr h="10715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bg1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Материнська смертність</a:t>
                      </a:r>
                      <a:r>
                        <a:rPr kumimoji="0" lang="uk-UA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uk-UA" sz="18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kumimoji="0" lang="uk-UA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8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kumimoji="0" lang="uk-UA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8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тис</a:t>
                      </a:r>
                      <a:r>
                        <a:rPr kumimoji="0" lang="uk-UA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uk-UA" sz="18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новонароджених</a:t>
                      </a:r>
                      <a:r>
                        <a:rPr kumimoji="0" lang="uk-UA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8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живими</a:t>
                      </a:r>
                      <a:r>
                        <a:rPr kumimoji="0" lang="uk-UA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bg1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 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/ 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bg1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bg1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</a:tcPr>
                </a:tc>
              </a:tr>
              <a:tr h="10715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kumimoji="0" 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bg1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Рівень первинної інвалідності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осіб працездатного віку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(на 10 тис. осіб працездатного віку)</a:t>
                      </a:r>
                      <a:endParaRPr kumimoji="0" lang="uk-UA" sz="1800" b="1" i="1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bg1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50,45 / 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39,76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bg1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45,84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bg1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</a:tcPr>
                </a:tc>
              </a:tr>
              <a:tr h="9636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kumimoji="0" 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bg1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Рівень первинної інвалідності </a:t>
                      </a:r>
                    </a:p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дитячого населення </a:t>
                      </a:r>
                    </a:p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(на 10 тис. дитячого населення)</a:t>
                      </a:r>
                      <a:endParaRPr kumimoji="0" lang="uk-UA" sz="1800" b="1" i="1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bg1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21,60 /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22,53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bg1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21,0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bg1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</a:tcPr>
                </a:tc>
              </a:tr>
            </a:tbl>
          </a:graphicData>
        </a:graphic>
      </p:graphicFrame>
      <p:sp>
        <p:nvSpPr>
          <p:cNvPr id="53278" name="Rectangle 337"/>
          <p:cNvSpPr>
            <a:spLocks noChangeArrowheads="1"/>
          </p:cNvSpPr>
          <p:nvPr/>
        </p:nvSpPr>
        <p:spPr bwMode="auto">
          <a:xfrm>
            <a:off x="0" y="188913"/>
            <a:ext cx="82438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FFFF00"/>
              </a:buClr>
              <a:buSzPct val="185000"/>
              <a:buFont typeface="Wingdings" pitchFamily="2" charset="2"/>
              <a:buChar char="Ø"/>
            </a:pPr>
            <a:r>
              <a:rPr lang="uk-UA" sz="2000" b="1" dirty="0">
                <a:latin typeface="Arial" charset="0"/>
              </a:rPr>
              <a:t> </a:t>
            </a:r>
            <a:r>
              <a:rPr lang="uk-UA" sz="2800" b="1" u="sng" dirty="0" err="1">
                <a:solidFill>
                  <a:srgbClr val="FFFF00"/>
                </a:solidFill>
                <a:latin typeface="Arial" charset="0"/>
              </a:rPr>
              <a:t>“Стан</a:t>
            </a:r>
            <a:r>
              <a:rPr lang="uk-UA" sz="2800" b="1" u="sng" dirty="0">
                <a:solidFill>
                  <a:srgbClr val="FFFF00"/>
                </a:solidFill>
                <a:latin typeface="Arial" charset="0"/>
              </a:rPr>
              <a:t> здоров'я </a:t>
            </a:r>
            <a:r>
              <a:rPr lang="uk-UA" sz="2800" b="1" u="sng" dirty="0" err="1">
                <a:solidFill>
                  <a:srgbClr val="FFFF00"/>
                </a:solidFill>
                <a:latin typeface="Arial" charset="0"/>
              </a:rPr>
              <a:t>населення”</a:t>
            </a:r>
            <a:r>
              <a:rPr lang="uk-UA" sz="2800" b="1" dirty="0">
                <a:solidFill>
                  <a:srgbClr val="FFFF00"/>
                </a:solidFill>
                <a:latin typeface="Arial" charset="0"/>
              </a:rPr>
              <a:t> </a:t>
            </a:r>
          </a:p>
          <a:p>
            <a:r>
              <a:rPr lang="uk-UA" sz="2400" b="1" dirty="0" smtClean="0">
                <a:solidFill>
                  <a:schemeClr val="bg1"/>
                </a:solidFill>
                <a:latin typeface="Arial" charset="0"/>
              </a:rPr>
              <a:t>2022 </a:t>
            </a:r>
            <a:r>
              <a:rPr lang="uk-UA" sz="2400" b="1" dirty="0">
                <a:solidFill>
                  <a:schemeClr val="bg1"/>
                </a:solidFill>
                <a:latin typeface="Arial" charset="0"/>
              </a:rPr>
              <a:t>рік – </a:t>
            </a:r>
            <a:r>
              <a:rPr lang="uk-UA" sz="20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uk-UA" sz="2800" b="1" u="sng" dirty="0">
                <a:solidFill>
                  <a:srgbClr val="FFFF00"/>
                </a:solidFill>
                <a:latin typeface="Arial" charset="0"/>
              </a:rPr>
              <a:t>6</a:t>
            </a:r>
            <a:r>
              <a:rPr lang="uk-UA" sz="2800" b="1" u="sng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  <a:latin typeface="Arial" charset="0"/>
              </a:rPr>
              <a:t>місце</a:t>
            </a:r>
            <a:r>
              <a:rPr lang="uk-UA" sz="2400" b="1" dirty="0">
                <a:solidFill>
                  <a:schemeClr val="bg1"/>
                </a:solidFill>
                <a:latin typeface="Arial" charset="0"/>
              </a:rPr>
              <a:t>, </a:t>
            </a:r>
            <a:r>
              <a:rPr lang="uk-UA" sz="2400" b="1" dirty="0" smtClean="0">
                <a:solidFill>
                  <a:schemeClr val="bg1"/>
                </a:solidFill>
                <a:latin typeface="Arial" charset="0"/>
              </a:rPr>
              <a:t>2021 </a:t>
            </a:r>
            <a:r>
              <a:rPr lang="uk-UA" sz="2400" b="1" dirty="0">
                <a:solidFill>
                  <a:schemeClr val="bg1"/>
                </a:solidFill>
                <a:latin typeface="Arial" charset="0"/>
              </a:rPr>
              <a:t>рік –</a:t>
            </a:r>
            <a:r>
              <a:rPr lang="uk-UA" sz="20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uk-UA" sz="2800" b="1" u="sng" dirty="0">
                <a:solidFill>
                  <a:srgbClr val="FFFF00"/>
                </a:solidFill>
                <a:latin typeface="Arial" charset="0"/>
              </a:rPr>
              <a:t>7</a:t>
            </a:r>
            <a:r>
              <a:rPr lang="uk-UA" sz="2800" b="1" dirty="0" smtClean="0">
                <a:latin typeface="Arial" charset="0"/>
              </a:rPr>
              <a:t>.</a:t>
            </a:r>
            <a:endParaRPr lang="ru-RU" sz="2800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60350"/>
            <a:ext cx="7993063" cy="9366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Clr>
                <a:schemeClr val="tx2"/>
              </a:buClr>
              <a:buSzPct val="175000"/>
              <a:buFont typeface="Wingdings" pitchFamily="2" charset="2"/>
              <a:buChar char="Ø"/>
            </a:pPr>
            <a:r>
              <a:rPr lang="uk-UA" sz="2400" b="1" dirty="0" smtClean="0">
                <a:solidFill>
                  <a:srgbClr val="FFFF00"/>
                </a:solidFill>
              </a:rPr>
              <a:t> </a:t>
            </a:r>
            <a:r>
              <a:rPr lang="uk-UA" sz="2800" b="1" u="sng" dirty="0" err="1" smtClean="0">
                <a:solidFill>
                  <a:schemeClr val="tx2"/>
                </a:solidFill>
              </a:rPr>
              <a:t>“Профілактична</a:t>
            </a:r>
            <a:r>
              <a:rPr lang="uk-UA" sz="2800" b="1" u="sng" dirty="0" smtClean="0">
                <a:solidFill>
                  <a:schemeClr val="tx2"/>
                </a:solidFill>
              </a:rPr>
              <a:t> </a:t>
            </a:r>
            <a:r>
              <a:rPr lang="uk-UA" sz="2800" b="1" u="sng" dirty="0" err="1" smtClean="0">
                <a:solidFill>
                  <a:schemeClr val="tx2"/>
                </a:solidFill>
              </a:rPr>
              <a:t>робота”</a:t>
            </a:r>
            <a:r>
              <a:rPr lang="uk-UA" sz="2400" b="1" dirty="0" smtClean="0">
                <a:solidFill>
                  <a:srgbClr val="FFFF00"/>
                </a:solidFill>
              </a:rPr>
              <a:t> </a:t>
            </a:r>
          </a:p>
          <a:p>
            <a:pPr algn="ctr" eaLnBrk="1" hangingPunct="1">
              <a:lnSpc>
                <a:spcPct val="90000"/>
              </a:lnSpc>
              <a:buClr>
                <a:srgbClr val="FFFF00"/>
              </a:buClr>
              <a:buSzPct val="170000"/>
              <a:buFont typeface="Wingdings" pitchFamily="2" charset="2"/>
              <a:buNone/>
            </a:pPr>
            <a:r>
              <a:rPr lang="uk-UA" sz="2400" b="1" dirty="0" smtClean="0">
                <a:solidFill>
                  <a:schemeClr val="bg1"/>
                </a:solidFill>
              </a:rPr>
              <a:t>рейтингове місце 2022 рік – </a:t>
            </a:r>
            <a:r>
              <a:rPr lang="uk-UA" sz="2800" b="1" u="sng" dirty="0">
                <a:solidFill>
                  <a:schemeClr val="tx2"/>
                </a:solidFill>
              </a:rPr>
              <a:t>7</a:t>
            </a:r>
            <a:r>
              <a:rPr lang="uk-UA" sz="2800" b="1" dirty="0" smtClean="0">
                <a:solidFill>
                  <a:schemeClr val="bg1"/>
                </a:solidFill>
              </a:rPr>
              <a:t>,</a:t>
            </a:r>
            <a:r>
              <a:rPr lang="uk-UA" sz="2400" b="1" dirty="0" smtClean="0">
                <a:solidFill>
                  <a:srgbClr val="FFFF00"/>
                </a:solidFill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</a:rPr>
              <a:t>2021 – </a:t>
            </a:r>
            <a:r>
              <a:rPr lang="uk-UA" sz="2800" b="1" u="sng" dirty="0" smtClean="0">
                <a:solidFill>
                  <a:schemeClr val="tx2"/>
                </a:solidFill>
              </a:rPr>
              <a:t>15</a:t>
            </a:r>
            <a:r>
              <a:rPr lang="uk-UA" sz="2400" b="1" dirty="0" smtClean="0"/>
              <a:t>.</a:t>
            </a:r>
          </a:p>
        </p:txBody>
      </p:sp>
      <p:graphicFrame>
        <p:nvGraphicFramePr>
          <p:cNvPr id="473155" name="Group 67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250619861"/>
              </p:ext>
            </p:extLst>
          </p:nvPr>
        </p:nvGraphicFramePr>
        <p:xfrm>
          <a:off x="251520" y="1412776"/>
          <a:ext cx="8713788" cy="4992690"/>
        </p:xfrm>
        <a:graphic>
          <a:graphicData uri="http://schemas.openxmlformats.org/drawingml/2006/table">
            <a:tbl>
              <a:tblPr/>
              <a:tblGrid>
                <a:gridCol w="458788"/>
                <a:gridCol w="5732462"/>
                <a:gridCol w="1606550"/>
                <a:gridCol w="915988"/>
              </a:tblGrid>
              <a:tr h="5889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№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з/п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Показник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Місто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2022/</a:t>
                      </a: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15EB"/>
                          </a:solidFill>
                          <a:effectLst/>
                          <a:latin typeface="Times New Roman" pitchFamily="18" charset="0"/>
                        </a:rPr>
                        <a:t>2021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Область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2022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</a:tcPr>
                </a:tc>
              </a:tr>
              <a:tr h="6540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Своєчасність проведення первинного </a:t>
                      </a:r>
                      <a:r>
                        <a:rPr kumimoji="0" lang="uk-UA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вакцинального</a:t>
                      </a: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комплексу дітям до 1 року (у %)</a:t>
                      </a:r>
                      <a:endParaRPr kumimoji="0" 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96,6/96,1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415EB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96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</a:tcPr>
                </a:tc>
              </a:tr>
              <a:tr h="6588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Охоплення </a:t>
                      </a:r>
                      <a:r>
                        <a:rPr kumimoji="0" lang="uk-UA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туберкулінодіагностикою</a:t>
                      </a: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дитячого населення    (на 1 000 дітей, що підлягали </a:t>
                      </a:r>
                      <a:r>
                        <a:rPr kumimoji="0" lang="uk-UA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туберкулінодіагностиці</a:t>
                      </a: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1000,0/</a:t>
                      </a: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15E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1000,0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415EB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754,6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</a:tcPr>
                </a:tc>
              </a:tr>
              <a:tr h="6080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Охоплення новонароджених вакцинацією БЦЖ у пологових будинках (на 100 новонароджених живими)</a:t>
                      </a:r>
                      <a:endParaRPr kumimoji="0" 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92/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15E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75,6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415EB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83,7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Профілактичні огляди населення з метою раннього виявлення хворих на туберкульоз (на 1 000 населення)</a:t>
                      </a:r>
                      <a:endParaRPr kumimoji="0" 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955,7/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15E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266,1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415EB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671,6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Питома вага виявлених хворих на туберкульоз при флюорографічних оглядах ( у %)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26,3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15EB"/>
                          </a:solidFill>
                          <a:effectLst/>
                          <a:latin typeface="Times New Roman" pitchFamily="18" charset="0"/>
                        </a:rPr>
                        <a:t>/37,9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29,5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</a:tcPr>
                </a:tc>
              </a:tr>
              <a:tr h="655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Охоплення обстеженням в ВІЛ вагітних жінок </a:t>
                      </a:r>
                    </a:p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незалежно від терміну вагітності (у%)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98,5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15EB"/>
                          </a:solidFill>
                          <a:effectLst/>
                          <a:latin typeface="Times New Roman" pitchFamily="18" charset="0"/>
                        </a:rPr>
                        <a:t>/99,2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97,47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</a:tcPr>
                </a:tc>
              </a:tr>
              <a:tr h="655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Захворюваність на алкогольні психози </a:t>
                      </a:r>
                    </a:p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(на 100 тис. населення)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15,61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15EB"/>
                          </a:solidFill>
                          <a:effectLst/>
                          <a:latin typeface="Times New Roman" pitchFamily="18" charset="0"/>
                        </a:rPr>
                        <a:t>/17,7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</a:tcPr>
                </a:tc>
              </a:tr>
            </a:tbl>
          </a:graphicData>
        </a:graphic>
      </p:graphicFrame>
      <p:pic>
        <p:nvPicPr>
          <p:cNvPr id="54322" name="Picture 65" descr="m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5084763"/>
            <a:ext cx="75247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ChangeArrowheads="1"/>
          </p:cNvSpPr>
          <p:nvPr/>
        </p:nvSpPr>
        <p:spPr bwMode="auto">
          <a:xfrm>
            <a:off x="899592" y="188640"/>
            <a:ext cx="6480522" cy="935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uk-UA" altLang="uk-UA" sz="3600" b="1" dirty="0">
                <a:solidFill>
                  <a:schemeClr val="bg1"/>
                </a:solidFill>
                <a:cs typeface="Arial" charset="0"/>
              </a:rPr>
              <a:t>Природний приріст населення</a:t>
            </a:r>
            <a:endParaRPr lang="ru-RU" altLang="uk-UA" sz="3600" b="1" dirty="0">
              <a:solidFill>
                <a:schemeClr val="bg1"/>
              </a:solidFill>
              <a:cs typeface="Arial" charset="0"/>
            </a:endParaRPr>
          </a:p>
        </p:txBody>
      </p:sp>
      <p:graphicFrame>
        <p:nvGraphicFramePr>
          <p:cNvPr id="2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5008331"/>
              </p:ext>
            </p:extLst>
          </p:nvPr>
        </p:nvGraphicFramePr>
        <p:xfrm>
          <a:off x="611560" y="1412776"/>
          <a:ext cx="8044423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1412776"/>
            <a:ext cx="2450804" cy="19508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411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668190"/>
              </p:ext>
            </p:extLst>
          </p:nvPr>
        </p:nvGraphicFramePr>
        <p:xfrm>
          <a:off x="611188" y="1412875"/>
          <a:ext cx="7921625" cy="4513265"/>
        </p:xfrm>
        <a:graphic>
          <a:graphicData uri="http://schemas.openxmlformats.org/drawingml/2006/table">
            <a:tbl>
              <a:tblPr/>
              <a:tblGrid>
                <a:gridCol w="431800"/>
                <a:gridCol w="5203825"/>
                <a:gridCol w="1322387"/>
                <a:gridCol w="963613"/>
              </a:tblGrid>
              <a:tr h="57916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з/п</a:t>
                      </a:r>
                      <a:endParaRPr kumimoji="0" 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Показник</a:t>
                      </a:r>
                      <a:endParaRPr kumimoji="0" 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Місто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2022/</a:t>
                      </a: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15E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415EB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Область 2022</a:t>
                      </a:r>
                      <a:endParaRPr kumimoji="0" 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</a:tcPr>
                </a:tc>
              </a:tr>
              <a:tr h="57916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Післяопераційна летальність  при гострій хірургічній патології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0,51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/ 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15EB"/>
                          </a:solidFill>
                          <a:effectLst/>
                          <a:latin typeface="Times New Roman" pitchFamily="18" charset="0"/>
                        </a:rPr>
                        <a:t>0,74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1,12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</a:tcPr>
                </a:tc>
              </a:tr>
              <a:tr h="57916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Дорічна</a:t>
                      </a: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летальність серед первинно-виявлених </a:t>
                      </a:r>
                      <a:r>
                        <a:rPr kumimoji="0" lang="uk-UA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онкохворих</a:t>
                      </a:r>
                      <a:endParaRPr kumimoji="0" 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30,8 /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15EB"/>
                          </a:solidFill>
                          <a:effectLst/>
                          <a:latin typeface="Times New Roman" pitchFamily="18" charset="0"/>
                        </a:rPr>
                        <a:t>32,1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29,6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</a:tcPr>
                </a:tc>
              </a:tr>
              <a:tr h="57916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Питома вага злоякісних новоутворень, виявлених вперше в ІІІ стадії (візуальні форми)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9,8 / 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15E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9,1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415EB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10,6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</a:tcPr>
                </a:tc>
              </a:tr>
              <a:tr h="61599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Питома вага злоякісних новоутворень, виявлених вперше в І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стадії (візуальні форми)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22,3/ 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15E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20,3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415EB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22,8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</a:tcPr>
                </a:tc>
              </a:tr>
              <a:tr h="39626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Смертність від туберкульозу ( на 100 тис. населення)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5,8 / 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15E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415EB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7,9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</a:tcPr>
                </a:tc>
              </a:tr>
              <a:tr h="59218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Питома вага бактеріовиділювачів серед вперше виявлених хворих на туберкульоз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55,1/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15EB"/>
                          </a:solidFill>
                          <a:effectLst/>
                          <a:latin typeface="Times New Roman" pitchFamily="18" charset="0"/>
                        </a:rPr>
                        <a:t>70,1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54,8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</a:tcPr>
                </a:tc>
              </a:tr>
              <a:tr h="59218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Кількість звернень громадян щодо незадовільного медичного обслуговування, що надійшли до УОЗ ОДА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2,41/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15EB"/>
                          </a:solidFill>
                          <a:effectLst/>
                          <a:latin typeface="Times New Roman" pitchFamily="18" charset="0"/>
                        </a:rPr>
                        <a:t>0,13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1,26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</a:tcPr>
                </a:tc>
              </a:tr>
            </a:tbl>
          </a:graphicData>
        </a:graphic>
      </p:graphicFrame>
      <p:sp>
        <p:nvSpPr>
          <p:cNvPr id="55345" name="Rectangle 326"/>
          <p:cNvSpPr>
            <a:spLocks noChangeArrowheads="1"/>
          </p:cNvSpPr>
          <p:nvPr/>
        </p:nvSpPr>
        <p:spPr bwMode="auto">
          <a:xfrm>
            <a:off x="-180975" y="188913"/>
            <a:ext cx="882015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66FFFF"/>
              </a:buClr>
              <a:buSzPct val="195000"/>
              <a:buFont typeface="Wingdings" pitchFamily="2" charset="2"/>
              <a:buChar char="Ø"/>
            </a:pPr>
            <a:r>
              <a:rPr lang="uk-UA" sz="2000" b="1" dirty="0">
                <a:solidFill>
                  <a:schemeClr val="folHlink"/>
                </a:solidFill>
                <a:latin typeface="Tahoma" pitchFamily="34" charset="0"/>
              </a:rPr>
              <a:t> </a:t>
            </a:r>
            <a:r>
              <a:rPr lang="uk-UA" sz="2800" b="1" dirty="0">
                <a:solidFill>
                  <a:srgbClr val="66FFFF"/>
                </a:solidFill>
                <a:latin typeface="Arial" charset="0"/>
              </a:rPr>
              <a:t>“</a:t>
            </a:r>
            <a:r>
              <a:rPr lang="uk-UA" sz="2800" b="1" u="sng" dirty="0">
                <a:solidFill>
                  <a:srgbClr val="66FFFF"/>
                </a:solidFill>
                <a:latin typeface="Arial" charset="0"/>
              </a:rPr>
              <a:t>Доступність та якість медичної допомоги</a:t>
            </a:r>
            <a:r>
              <a:rPr lang="uk-UA" sz="2800" b="1" dirty="0">
                <a:solidFill>
                  <a:srgbClr val="66FFFF"/>
                </a:solidFill>
                <a:latin typeface="Arial" charset="0"/>
              </a:rPr>
              <a:t>” </a:t>
            </a:r>
            <a:r>
              <a:rPr lang="uk-UA" sz="2400" b="1" dirty="0" smtClean="0">
                <a:solidFill>
                  <a:schemeClr val="bg1"/>
                </a:solidFill>
                <a:latin typeface="Arial" charset="0"/>
              </a:rPr>
              <a:t>2022 </a:t>
            </a:r>
            <a:r>
              <a:rPr lang="uk-UA" sz="2400" b="1" dirty="0">
                <a:solidFill>
                  <a:schemeClr val="bg1"/>
                </a:solidFill>
                <a:latin typeface="Arial" charset="0"/>
              </a:rPr>
              <a:t>рік – </a:t>
            </a:r>
            <a:r>
              <a:rPr lang="uk-UA" sz="2800" b="1" u="sng" dirty="0" smtClean="0">
                <a:solidFill>
                  <a:srgbClr val="66FFFF"/>
                </a:solidFill>
                <a:latin typeface="Arial" charset="0"/>
              </a:rPr>
              <a:t>16</a:t>
            </a:r>
            <a:r>
              <a:rPr lang="uk-UA" sz="2800" b="1" dirty="0" smtClean="0">
                <a:solidFill>
                  <a:srgbClr val="66FFFF"/>
                </a:solidFill>
                <a:latin typeface="Arial" charset="0"/>
              </a:rPr>
              <a:t>  </a:t>
            </a:r>
            <a:r>
              <a:rPr lang="uk-UA" sz="2400" b="1" dirty="0">
                <a:solidFill>
                  <a:schemeClr val="bg1"/>
                </a:solidFill>
                <a:latin typeface="Arial" charset="0"/>
              </a:rPr>
              <a:t>місце,  </a:t>
            </a:r>
            <a:r>
              <a:rPr lang="uk-UA" sz="2400" b="1" dirty="0" smtClean="0">
                <a:solidFill>
                  <a:schemeClr val="bg1"/>
                </a:solidFill>
                <a:latin typeface="Arial" charset="0"/>
              </a:rPr>
              <a:t>2021 </a:t>
            </a:r>
            <a:r>
              <a:rPr lang="uk-UA" sz="2400" b="1" dirty="0">
                <a:solidFill>
                  <a:schemeClr val="bg1"/>
                </a:solidFill>
                <a:latin typeface="Arial" charset="0"/>
              </a:rPr>
              <a:t>– </a:t>
            </a:r>
            <a:r>
              <a:rPr lang="uk-UA" sz="2800" b="1" u="sng" dirty="0" smtClean="0">
                <a:solidFill>
                  <a:srgbClr val="66FFFF"/>
                </a:solidFill>
                <a:latin typeface="Arial" charset="0"/>
              </a:rPr>
              <a:t>17</a:t>
            </a:r>
            <a:r>
              <a:rPr lang="uk-UA" sz="2400" b="1" dirty="0" smtClean="0">
                <a:solidFill>
                  <a:srgbClr val="66FFFF"/>
                </a:solidFill>
                <a:latin typeface="Arial" charset="0"/>
              </a:rPr>
              <a:t>.</a:t>
            </a:r>
            <a:endParaRPr lang="uk-UA" sz="2400" b="1" dirty="0">
              <a:solidFill>
                <a:srgbClr val="66FFFF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88913"/>
            <a:ext cx="8785225" cy="10795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Clr>
                <a:srgbClr val="FFFF00"/>
              </a:buClr>
              <a:buSzPct val="175000"/>
              <a:buFont typeface="Wingdings" pitchFamily="2" charset="2"/>
              <a:buChar char="Ø"/>
              <a:defRPr/>
            </a:pPr>
            <a:r>
              <a:rPr lang="uk-UA" sz="2400" b="1" u="sng" dirty="0" smtClean="0">
                <a:solidFill>
                  <a:srgbClr val="FFFF00"/>
                </a:solidFill>
              </a:rPr>
              <a:t> “Впровадження пріоритетних форм забезпечення медичної допомоги”</a:t>
            </a:r>
            <a:r>
              <a:rPr lang="uk-UA" sz="800" b="1" dirty="0" smtClean="0"/>
              <a:t>  </a:t>
            </a:r>
          </a:p>
          <a:p>
            <a:pPr marL="0" indent="0" algn="ctr" eaLnBrk="1" hangingPunct="1">
              <a:lnSpc>
                <a:spcPct val="80000"/>
              </a:lnSpc>
              <a:buClr>
                <a:srgbClr val="FFFF00"/>
              </a:buClr>
              <a:buSzPct val="175000"/>
              <a:buNone/>
              <a:defRPr/>
            </a:pPr>
            <a:r>
              <a:rPr lang="uk-UA" sz="2400" b="1" dirty="0" smtClean="0">
                <a:solidFill>
                  <a:schemeClr val="bg1"/>
                </a:solidFill>
              </a:rPr>
              <a:t>2</a:t>
            </a:r>
            <a:r>
              <a:rPr lang="uk-UA" sz="2400" b="1" dirty="0" smtClean="0">
                <a:solidFill>
                  <a:schemeClr val="bg1"/>
                </a:solidFill>
                <a:cs typeface="Times New Roman" pitchFamily="18" charset="0"/>
              </a:rPr>
              <a:t>022 рік – </a:t>
            </a:r>
            <a:r>
              <a:rPr lang="uk-UA" sz="2800" b="1" u="sng" dirty="0">
                <a:solidFill>
                  <a:srgbClr val="FFFF00"/>
                </a:solidFill>
                <a:cs typeface="Times New Roman" pitchFamily="18" charset="0"/>
              </a:rPr>
              <a:t>6</a:t>
            </a:r>
            <a:r>
              <a:rPr lang="uk-UA" sz="2400" b="1" dirty="0" smtClean="0"/>
              <a:t> </a:t>
            </a:r>
            <a:r>
              <a:rPr lang="uk-UA" sz="2400" b="1" dirty="0" smtClean="0">
                <a:solidFill>
                  <a:schemeClr val="bg1"/>
                </a:solidFill>
              </a:rPr>
              <a:t>місце, як і в минулому році у 2021 –</a:t>
            </a:r>
            <a:r>
              <a:rPr lang="uk-UA" sz="2400" b="1" dirty="0" smtClean="0"/>
              <a:t> </a:t>
            </a:r>
            <a:r>
              <a:rPr lang="uk-UA" sz="2400" b="1" u="sng" dirty="0" smtClean="0">
                <a:solidFill>
                  <a:srgbClr val="FFFF00"/>
                </a:solidFill>
              </a:rPr>
              <a:t>10.</a:t>
            </a:r>
          </a:p>
        </p:txBody>
      </p:sp>
      <p:graphicFrame>
        <p:nvGraphicFramePr>
          <p:cNvPr id="475139" name="Group 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752229626"/>
              </p:ext>
            </p:extLst>
          </p:nvPr>
        </p:nvGraphicFramePr>
        <p:xfrm>
          <a:off x="564432" y="1448782"/>
          <a:ext cx="7920038" cy="3347337"/>
        </p:xfrm>
        <a:graphic>
          <a:graphicData uri="http://schemas.openxmlformats.org/drawingml/2006/table">
            <a:tbl>
              <a:tblPr/>
              <a:tblGrid>
                <a:gridCol w="574675"/>
                <a:gridCol w="4938713"/>
                <a:gridCol w="1433512"/>
                <a:gridCol w="973138"/>
              </a:tblGrid>
              <a:tr h="55002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№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з/п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Показник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Місто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2022/2</a:t>
                      </a: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15EB"/>
                          </a:solidFill>
                          <a:effectLst/>
                          <a:latin typeface="Times New Roman" pitchFamily="18" charset="0"/>
                        </a:rPr>
                        <a:t>021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Область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2022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</a:tcPr>
                </a:tc>
              </a:tr>
              <a:tr h="58651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Забезпечення населення ліжками в денних стаціонарах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10,7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15EB"/>
                          </a:solidFill>
                          <a:effectLst/>
                          <a:latin typeface="Times New Roman" pitchFamily="18" charset="0"/>
                        </a:rPr>
                        <a:t>/12,9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12,0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</a:tcPr>
                </a:tc>
              </a:tr>
              <a:tr h="7282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Проліковано хворих в денних стаціонарах   поліклінік (на 10 </a:t>
                      </a:r>
                      <a:r>
                        <a:rPr kumimoji="0" lang="uk-UA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тис.нас</a:t>
                      </a: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.)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231,5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15EB"/>
                          </a:solidFill>
                          <a:effectLst/>
                          <a:latin typeface="Times New Roman" pitchFamily="18" charset="0"/>
                        </a:rPr>
                        <a:t>/213,7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211,8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</a:tcPr>
                </a:tc>
              </a:tr>
              <a:tr h="72673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Кількість посад сімейних лікарів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(на 10 тис. населення)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4,3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15EB"/>
                          </a:solidFill>
                          <a:effectLst/>
                          <a:latin typeface="Times New Roman" pitchFamily="18" charset="0"/>
                        </a:rPr>
                        <a:t>/4,6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4,7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</a:tcPr>
                </a:tc>
              </a:tr>
              <a:tr h="72673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Укомплектованість фізичними особами                                                                                                                 штатних посад сімейних лікарів ( у %)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79,6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15EB"/>
                          </a:solidFill>
                          <a:effectLst/>
                          <a:latin typeface="Times New Roman" pitchFamily="18" charset="0"/>
                        </a:rPr>
                        <a:t>/65,2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64,8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</a:tcPr>
                </a:tc>
              </a:tr>
            </a:tbl>
          </a:graphicData>
        </a:graphic>
      </p:graphicFrame>
      <p:pic>
        <p:nvPicPr>
          <p:cNvPr id="56355" name="Picture 35" descr="simli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25" y="4976489"/>
            <a:ext cx="2016125" cy="1343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56" name="Picture 37" descr="images (24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213" y="4826887"/>
            <a:ext cx="2504476" cy="181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57" name="Picture 38" descr="images (10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252" y="4976489"/>
            <a:ext cx="1944687" cy="1296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50"/>
          <p:cNvSpPr>
            <a:spLocks noChangeArrowheads="1"/>
          </p:cNvSpPr>
          <p:nvPr/>
        </p:nvSpPr>
        <p:spPr bwMode="auto">
          <a:xfrm>
            <a:off x="-252413" y="188913"/>
            <a:ext cx="8785226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210000"/>
              <a:buFont typeface="Wingdings" pitchFamily="2" charset="2"/>
              <a:buChar char="Ø"/>
            </a:pPr>
            <a:r>
              <a:rPr lang="uk-UA" sz="1800" dirty="0">
                <a:latin typeface="Arial" charset="0"/>
              </a:rPr>
              <a:t>  </a:t>
            </a:r>
            <a:r>
              <a:rPr lang="uk-UA" sz="2800" b="1" u="sng" dirty="0">
                <a:solidFill>
                  <a:schemeClr val="tx2"/>
                </a:solidFill>
                <a:latin typeface="Arial" charset="0"/>
              </a:rPr>
              <a:t>“ Ресурсне забезпечення закладів охорони здоров</a:t>
            </a:r>
            <a:r>
              <a:rPr lang="en-US" sz="2800" b="1" u="sng" dirty="0">
                <a:solidFill>
                  <a:schemeClr val="tx2"/>
                </a:solidFill>
                <a:latin typeface="Arial" charset="0"/>
              </a:rPr>
              <a:t>’</a:t>
            </a:r>
            <a:r>
              <a:rPr lang="uk-UA" sz="2800" b="1" u="sng" dirty="0">
                <a:solidFill>
                  <a:schemeClr val="tx2"/>
                </a:solidFill>
                <a:latin typeface="Arial" charset="0"/>
              </a:rPr>
              <a:t>я ”</a:t>
            </a:r>
            <a:r>
              <a:rPr lang="uk-UA" sz="2000" b="1" dirty="0">
                <a:latin typeface="Arial" charset="0"/>
              </a:rPr>
              <a:t>  </a:t>
            </a:r>
            <a:r>
              <a:rPr lang="uk-UA" sz="2000" b="1" dirty="0" smtClean="0">
                <a:solidFill>
                  <a:schemeClr val="bg1"/>
                </a:solidFill>
                <a:latin typeface="Arial" charset="0"/>
              </a:rPr>
              <a:t>2022 </a:t>
            </a:r>
            <a:r>
              <a:rPr lang="uk-UA" sz="2000" b="1" dirty="0">
                <a:solidFill>
                  <a:schemeClr val="bg1"/>
                </a:solidFill>
                <a:latin typeface="Arial" charset="0"/>
              </a:rPr>
              <a:t>рік –</a:t>
            </a:r>
            <a:r>
              <a:rPr lang="uk-UA" sz="28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uk-UA" sz="2800" b="1" u="sng" dirty="0" smtClean="0">
                <a:solidFill>
                  <a:srgbClr val="FFFF00"/>
                </a:solidFill>
                <a:latin typeface="Arial" charset="0"/>
              </a:rPr>
              <a:t>1</a:t>
            </a:r>
            <a:r>
              <a:rPr lang="uk-UA" sz="2000" b="1" dirty="0" smtClean="0">
                <a:solidFill>
                  <a:schemeClr val="bg1"/>
                </a:solidFill>
                <a:latin typeface="Arial" charset="0"/>
              </a:rPr>
              <a:t> місце, в минулому році було </a:t>
            </a:r>
            <a:r>
              <a:rPr lang="uk-UA" sz="2800" b="1" u="sng" dirty="0" smtClean="0">
                <a:solidFill>
                  <a:srgbClr val="FFFF00"/>
                </a:solidFill>
                <a:latin typeface="Arial" charset="0"/>
              </a:rPr>
              <a:t>18</a:t>
            </a:r>
            <a:r>
              <a:rPr lang="uk-UA" sz="2800" b="1" dirty="0" smtClean="0">
                <a:solidFill>
                  <a:schemeClr val="bg1"/>
                </a:solidFill>
                <a:latin typeface="Arial" charset="0"/>
              </a:rPr>
              <a:t>.</a:t>
            </a:r>
            <a:endParaRPr lang="uk-UA" sz="2800" b="1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47616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18712"/>
              </p:ext>
            </p:extLst>
          </p:nvPr>
        </p:nvGraphicFramePr>
        <p:xfrm>
          <a:off x="323528" y="1404595"/>
          <a:ext cx="8353301" cy="3690340"/>
        </p:xfrm>
        <a:graphic>
          <a:graphicData uri="http://schemas.openxmlformats.org/drawingml/2006/table">
            <a:tbl>
              <a:tblPr/>
              <a:tblGrid>
                <a:gridCol w="530318"/>
                <a:gridCol w="5158691"/>
                <a:gridCol w="1657218"/>
                <a:gridCol w="1007074"/>
              </a:tblGrid>
              <a:tr h="55680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з/п</a:t>
                      </a:r>
                      <a:endParaRPr kumimoji="0" 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Показник</a:t>
                      </a:r>
                      <a:endParaRPr kumimoji="0" 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Місто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/</a:t>
                      </a: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15E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415EB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Область 2022</a:t>
                      </a:r>
                      <a:endParaRPr kumimoji="0" 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</a:tcPr>
                </a:tc>
              </a:tr>
              <a:tr h="61541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Коефіцієнт співвідношення кількості посад лікарів до посад медичних сестер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0,7/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15EB"/>
                          </a:solidFill>
                          <a:effectLst/>
                          <a:latin typeface="Times New Roman" pitchFamily="18" charset="0"/>
                        </a:rPr>
                        <a:t>0,7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0,7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</a:tcPr>
                </a:tc>
              </a:tr>
              <a:tr h="61541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Забезпеченість населення стаціонарними ліжками на 10 тис. населення 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40,8 /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15EB"/>
                          </a:solidFill>
                          <a:effectLst/>
                          <a:latin typeface="Times New Roman" pitchFamily="18" charset="0"/>
                        </a:rPr>
                        <a:t>42,30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71,1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</a:tcPr>
                </a:tc>
              </a:tr>
              <a:tr h="4289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Кількість днів роботи ліжка 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252,1/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15E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216,8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415EB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257,4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</a:tcPr>
                </a:tc>
              </a:tr>
              <a:tr h="6739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Залучено позабюджетних коштів в розрахунку на одного жителя (в гривнях)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47883,00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15E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173,6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415EB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12286,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</a:tcPr>
                </a:tc>
              </a:tr>
              <a:tr h="66905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Витрати бюджетних коштів в розрахунку на      1жителя(з консолідованого бюджету, в гривнях)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42956,00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/</a:t>
                      </a: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15EB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524,2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415EB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11906,3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tx2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</a:tcPr>
                </a:tc>
              </a:tr>
            </a:tbl>
          </a:graphicData>
        </a:graphic>
      </p:graphicFrame>
      <p:pic>
        <p:nvPicPr>
          <p:cNvPr id="57384" name="Picture 40" descr="Картинки по запросу функціональні методи обстеженн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229200"/>
            <a:ext cx="3240087" cy="1557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uk-UA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Аналіз письмових звернень громадян, що надійшли в </a:t>
            </a:r>
            <a:br>
              <a:rPr lang="uk-UA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УОЗ КМР за 2022 рік</a:t>
            </a:r>
            <a:endParaRPr lang="ru-RU" sz="3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1" name="Picture 5" descr="скачанные файлы (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21" y="3269977"/>
            <a:ext cx="2619375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6" descr="images (23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77289"/>
            <a:ext cx="230505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7" descr="images (44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833" y="4797152"/>
            <a:ext cx="26654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sz="half" idx="2"/>
          </p:nvPr>
        </p:nvSpPr>
        <p:spPr>
          <a:xfrm>
            <a:off x="467544" y="1468314"/>
            <a:ext cx="8136904" cy="4536504"/>
          </a:xfrm>
        </p:spPr>
        <p:txBody>
          <a:bodyPr/>
          <a:lstStyle/>
          <a:p>
            <a:pPr marL="0" indent="0" algn="just">
              <a:buNone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 2022 року до управління охорони здоров'я Кропивницької міської ради надійшло </a:t>
            </a:r>
            <a:r>
              <a:rPr lang="uk-UA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378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письмових звернень громадян, що у 2,7 рази менше в порівнянні з 2021 роком (1022), з них: скарг – </a:t>
            </a:r>
            <a: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(2021 – 55), подяк медичним працівникам – </a:t>
            </a:r>
            <a:r>
              <a:rPr lang="uk-UA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(2021 – 25).  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015287" cy="914400"/>
          </a:xfrm>
        </p:spPr>
        <p:txBody>
          <a:bodyPr/>
          <a:lstStyle/>
          <a:p>
            <a:r>
              <a:rPr lang="uk-UA" dirty="0"/>
              <a:t>З</a:t>
            </a:r>
            <a:r>
              <a:rPr lang="uk-UA" dirty="0" smtClean="0"/>
              <a:t>вернення громадян</a:t>
            </a:r>
            <a:endParaRPr lang="uk-UA" dirty="0"/>
          </a:p>
        </p:txBody>
      </p:sp>
      <p:graphicFrame>
        <p:nvGraphicFramePr>
          <p:cNvPr id="8" name="Діаграма 7"/>
          <p:cNvGraphicFramePr/>
          <p:nvPr>
            <p:extLst>
              <p:ext uri="{D42A27DB-BD31-4B8C-83A1-F6EECF244321}">
                <p14:modId xmlns:p14="http://schemas.microsoft.com/office/powerpoint/2010/main" val="796990609"/>
              </p:ext>
            </p:extLst>
          </p:nvPr>
        </p:nvGraphicFramePr>
        <p:xfrm>
          <a:off x="229744" y="2780928"/>
          <a:ext cx="8612504" cy="4005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3645024"/>
            <a:ext cx="2627904" cy="1683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uk-UA" sz="4800" b="1" smtClean="0">
                <a:latin typeface="Times New Roman" pitchFamily="18" charset="0"/>
                <a:cs typeface="Times New Roman" pitchFamily="18" charset="0"/>
              </a:rPr>
              <a:t>Виконання бюджету</a:t>
            </a:r>
            <a:endParaRPr lang="ru-RU" sz="48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3" name="Picture 6" descr="images (76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151494"/>
            <a:ext cx="2909168" cy="2169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44" name="Picture 7" descr="images (73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484313"/>
            <a:ext cx="2087562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0" descr="vz26-27_Страница_01_Изображение_0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"/>
            <a:ext cx="1401043" cy="1312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116632"/>
            <a:ext cx="8646575" cy="1080120"/>
          </a:xfrm>
        </p:spPr>
        <p:txBody>
          <a:bodyPr/>
          <a:lstStyle/>
          <a:p>
            <a:pPr eaLnBrk="1" hangingPunct="1"/>
            <a:r>
              <a:rPr lang="ru-RU" sz="2400" b="1" dirty="0" err="1">
                <a:solidFill>
                  <a:srgbClr val="FFFF00"/>
                </a:solidFill>
                <a:latin typeface="Times New Roman" pitchFamily="18" charset="0"/>
              </a:rPr>
              <a:t>Профінансовано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на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галузь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</a:rPr>
              <a:t>охорони здоров'я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м.Кропивницького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</a:rPr>
              <a:t>за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2022 </a:t>
            </a:r>
            <a:r>
              <a:rPr lang="ru-RU" sz="2400" b="1" dirty="0" err="1">
                <a:solidFill>
                  <a:srgbClr val="FFFF00"/>
                </a:solidFill>
                <a:latin typeface="Times New Roman" pitchFamily="18" charset="0"/>
              </a:rPr>
              <a:t>рік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</a:rPr>
              <a:t> на </a:t>
            </a:r>
            <a:r>
              <a:rPr lang="ru-RU" sz="2400" b="1" dirty="0" err="1">
                <a:solidFill>
                  <a:srgbClr val="FFFF00"/>
                </a:solidFill>
                <a:latin typeface="Times New Roman" pitchFamily="18" charset="0"/>
              </a:rPr>
              <a:t>загальну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</a:rPr>
              <a:t> суму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81 625,7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тис.грн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</a:rPr>
              <a:t>. </a:t>
            </a:r>
            <a:endParaRPr lang="uk-UA" sz="2400" b="1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395536" y="1484784"/>
            <a:ext cx="8280920" cy="4536504"/>
          </a:xfrm>
        </p:spPr>
        <p:txBody>
          <a:bodyPr/>
          <a:lstStyle/>
          <a:p>
            <a:r>
              <a:rPr lang="uk-UA" sz="17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На галузь охорони здоров'я м. Кропивницького по загальному фонду затверджено з усіма уточненнями обсяг видатків у сумі </a:t>
            </a:r>
            <a:r>
              <a:rPr lang="uk-UA" sz="1700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89 491,0 </a:t>
            </a:r>
            <a:r>
              <a:rPr lang="uk-UA" sz="17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тис. грн., ( у 2021 році – </a:t>
            </a:r>
            <a:r>
              <a:rPr lang="uk-UA" sz="1700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76 019,4 </a:t>
            </a:r>
            <a:r>
              <a:rPr lang="uk-UA" sz="17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тис</a:t>
            </a:r>
            <a:r>
              <a:rPr lang="uk-UA" sz="17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. грн) у тому числі </a:t>
            </a:r>
            <a:r>
              <a:rPr lang="uk-UA" sz="1700" b="1" dirty="0">
                <a:solidFill>
                  <a:srgbClr val="660033"/>
                </a:solidFill>
                <a:latin typeface="Times New Roman" pitchFamily="18" charset="0"/>
              </a:rPr>
              <a:t>кошти місцевого бюджету  у сумі </a:t>
            </a:r>
            <a:r>
              <a:rPr lang="uk-UA" sz="1700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89 491,0</a:t>
            </a:r>
            <a:r>
              <a:rPr lang="ru-RU" sz="1700" b="1" u="sng" dirty="0" smtClean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ru-RU" sz="1700" b="1" dirty="0">
                <a:solidFill>
                  <a:srgbClr val="660033"/>
                </a:solidFill>
                <a:latin typeface="Times New Roman" pitchFamily="18" charset="0"/>
              </a:rPr>
              <a:t>тис. грн</a:t>
            </a:r>
            <a:r>
              <a:rPr lang="ru-RU" sz="1700" b="1" dirty="0" smtClean="0">
                <a:solidFill>
                  <a:srgbClr val="660033"/>
                </a:solidFill>
                <a:latin typeface="Times New Roman" pitchFamily="18" charset="0"/>
              </a:rPr>
              <a:t>.;</a:t>
            </a:r>
            <a:r>
              <a:rPr lang="uk-UA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ч</a:t>
            </a:r>
          </a:p>
          <a:p>
            <a:pPr marL="0" indent="0">
              <a:buNone/>
            </a:pPr>
            <a:r>
              <a:rPr lang="uk-UA" sz="17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Видатки загального фонду спрямовано на:</a:t>
            </a:r>
            <a:endParaRPr lang="ru-RU" sz="17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оплату </a:t>
            </a:r>
            <a:r>
              <a:rPr lang="ru-RU" sz="1700" b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17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700" b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нарахуваннями</a:t>
            </a:r>
            <a:r>
              <a:rPr lang="ru-RU" sz="17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7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5 752,9</a:t>
            </a:r>
            <a:r>
              <a:rPr lang="ru-RU" sz="17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тис.грн</a:t>
            </a:r>
            <a:r>
              <a:rPr lang="ru-RU" sz="17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(7.0 </a:t>
            </a:r>
            <a:r>
              <a:rPr lang="ru-RU" sz="17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%);</a:t>
            </a:r>
          </a:p>
          <a:p>
            <a:r>
              <a:rPr lang="ru-RU" sz="1700" b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придбання</a:t>
            </a:r>
            <a:r>
              <a:rPr lang="ru-RU" sz="17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медикаментів</a:t>
            </a:r>
            <a:r>
              <a:rPr lang="ru-RU" sz="17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700" b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перев’язувальних</a:t>
            </a:r>
            <a:r>
              <a:rPr lang="ru-RU" sz="17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sz="17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7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6 885,6 </a:t>
            </a:r>
            <a:r>
              <a:rPr lang="ru-RU" sz="1700" b="1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тис.грн</a:t>
            </a:r>
            <a:r>
              <a:rPr lang="ru-RU" sz="17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         (8,4 </a:t>
            </a:r>
            <a:r>
              <a:rPr lang="ru-RU" sz="17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%); </a:t>
            </a:r>
          </a:p>
          <a:p>
            <a:r>
              <a:rPr lang="ru-RU" sz="1700" b="1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придбання</a:t>
            </a:r>
            <a:r>
              <a:rPr lang="ru-RU" sz="17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17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ru-RU" sz="17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7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123,7</a:t>
            </a:r>
            <a:r>
              <a:rPr lang="ru-RU" sz="17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тис.грн </a:t>
            </a:r>
            <a:r>
              <a:rPr lang="ru-RU" sz="17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(0,2 %); </a:t>
            </a:r>
          </a:p>
          <a:p>
            <a:r>
              <a:rPr lang="ru-RU" sz="17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оплату </a:t>
            </a:r>
            <a:r>
              <a:rPr lang="ru-RU" sz="1700" b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енергоносіїв</a:t>
            </a:r>
            <a:r>
              <a:rPr lang="ru-RU" sz="17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700" b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комунальних</a:t>
            </a:r>
            <a:r>
              <a:rPr lang="ru-RU" sz="17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17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7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60 197,8</a:t>
            </a:r>
            <a:r>
              <a:rPr lang="ru-RU" sz="1700" b="1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тис. </a:t>
            </a:r>
            <a:r>
              <a:rPr lang="ru-RU" sz="17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грн. (73,7 </a:t>
            </a:r>
            <a:r>
              <a:rPr lang="ru-RU" sz="17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%);    </a:t>
            </a:r>
          </a:p>
          <a:p>
            <a:r>
              <a:rPr lang="ru-RU" sz="1700" b="1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відшкодування</a:t>
            </a:r>
            <a:r>
              <a:rPr lang="ru-RU" sz="17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17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b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пов’язаних</a:t>
            </a:r>
            <a:r>
              <a:rPr lang="ru-RU" sz="17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700" b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відпуском</a:t>
            </a:r>
            <a:r>
              <a:rPr lang="ru-RU" sz="17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лікарських</a:t>
            </a:r>
            <a:r>
              <a:rPr lang="ru-RU" sz="17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17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за рецептами </a:t>
            </a:r>
            <a:r>
              <a:rPr lang="ru-RU" sz="1700" b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лікарів</a:t>
            </a:r>
            <a:r>
              <a:rPr lang="ru-RU" sz="17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безоплатно</a:t>
            </a:r>
            <a:r>
              <a:rPr lang="ru-RU" sz="17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7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6 659,9 </a:t>
            </a:r>
            <a:r>
              <a:rPr lang="ru-RU" sz="17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тис.грн</a:t>
            </a:r>
            <a:r>
              <a:rPr lang="ru-RU" sz="17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7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7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,2 %): </a:t>
            </a:r>
          </a:p>
          <a:p>
            <a:r>
              <a:rPr lang="ru-RU" sz="1700" b="1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предмети</a:t>
            </a:r>
            <a:r>
              <a:rPr lang="ru-RU" sz="17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b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матеріали</a:t>
            </a:r>
            <a:r>
              <a:rPr lang="ru-RU" sz="17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b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обладнання</a:t>
            </a:r>
            <a:r>
              <a:rPr lang="ru-RU" sz="17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700" b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інвентар</a:t>
            </a:r>
            <a:r>
              <a:rPr lang="ru-RU" sz="17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7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1 234,2</a:t>
            </a:r>
            <a:r>
              <a:rPr lang="ru-RU" sz="17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тис. </a:t>
            </a:r>
            <a:r>
              <a:rPr lang="ru-RU" sz="1700" b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17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(1,5 </a:t>
            </a:r>
            <a:r>
              <a:rPr lang="ru-RU" sz="17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%);</a:t>
            </a:r>
          </a:p>
          <a:p>
            <a:r>
              <a:rPr lang="ru-RU" sz="17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оплата </a:t>
            </a:r>
            <a:r>
              <a:rPr lang="ru-RU" sz="1700" b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17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700" b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sz="17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комунальних</a:t>
            </a:r>
            <a:r>
              <a:rPr lang="ru-RU" sz="17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7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7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771,6</a:t>
            </a:r>
            <a:r>
              <a:rPr lang="ru-RU" sz="17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тис. </a:t>
            </a:r>
            <a:r>
              <a:rPr lang="ru-RU" sz="1700" b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17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(1,0 </a:t>
            </a:r>
            <a:r>
              <a:rPr lang="ru-RU" sz="17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%);</a:t>
            </a:r>
          </a:p>
          <a:p>
            <a:endParaRPr lang="ru-RU" sz="16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Мои документы\Downloads\images (8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373216"/>
            <a:ext cx="1965582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50" y="2060848"/>
            <a:ext cx="8604447" cy="1728192"/>
          </a:xfr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r>
              <a:rPr lang="uk-UA" sz="28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uk-UA" sz="28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uk-UA" sz="28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рік до </a:t>
            </a:r>
            <a:r>
              <a:rPr lang="uk-UA" sz="28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КНП галузі </a:t>
            </a:r>
            <a:r>
              <a:rPr lang="uk-UA" sz="28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охорони здоров’я міста Кропивницького надійшло від Національної служби здоров’я України коштів на загальну суму </a:t>
            </a:r>
            <a:r>
              <a:rPr lang="uk-UA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810 834,7 </a:t>
            </a:r>
            <a:r>
              <a:rPr lang="uk-UA" sz="28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тис</a:t>
            </a:r>
            <a:r>
              <a:rPr lang="uk-UA" sz="28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. грн.</a:t>
            </a:r>
            <a:endParaRPr lang="ru-RU" sz="28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23378" y="3933056"/>
            <a:ext cx="8012991" cy="2121166"/>
          </a:xfrm>
        </p:spPr>
        <p:txBody>
          <a:bodyPr/>
          <a:lstStyle/>
          <a:p>
            <a:pPr marL="144000" indent="252000" eaLnBrk="1" hangingPunct="1">
              <a:spcBef>
                <a:spcPts val="0"/>
              </a:spcBef>
              <a:buClrTx/>
              <a:buSzPct val="100000"/>
              <a:buFont typeface="Wingdings" pitchFamily="2" charset="2"/>
              <a:buChar char="Ø"/>
            </a:pP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</a:rPr>
              <a:t>Використано коштів НСЗУ за 2021 рік на суму  </a:t>
            </a:r>
          </a:p>
          <a:p>
            <a:pPr marL="144000" indent="0" eaLnBrk="1" hangingPunct="1">
              <a:spcBef>
                <a:spcPts val="0"/>
              </a:spcBef>
              <a:buClrTx/>
              <a:buSzPct val="100000"/>
              <a:buNone/>
            </a:pPr>
            <a:r>
              <a:rPr lang="uk-UA" sz="2800" b="1" u="sng" dirty="0" smtClean="0">
                <a:solidFill>
                  <a:srgbClr val="0000FF"/>
                </a:solidFill>
                <a:latin typeface="Times New Roman" pitchFamily="18" charset="0"/>
              </a:rPr>
              <a:t>786 023,1</a:t>
            </a: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</a:rPr>
              <a:t>тис.грн.;</a:t>
            </a:r>
          </a:p>
          <a:p>
            <a:pPr marL="144000" indent="252000" eaLnBrk="1" hangingPunct="1">
              <a:spcBef>
                <a:spcPts val="0"/>
              </a:spcBef>
              <a:buClrTx/>
              <a:buSzPct val="100000"/>
              <a:buFont typeface="Wingdings" pitchFamily="2" charset="2"/>
              <a:buChar char="Ø"/>
            </a:pP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</a:rPr>
              <a:t>Залишки коштів НСЗУ на рахунках КНП станом на 01.01.2022р.                    </a:t>
            </a:r>
          </a:p>
          <a:p>
            <a:pPr marL="144000" indent="0" eaLnBrk="1" hangingPunct="1">
              <a:spcBef>
                <a:spcPts val="0"/>
              </a:spcBef>
              <a:buClrTx/>
              <a:buSzPct val="100000"/>
              <a:buNone/>
            </a:pPr>
            <a:r>
              <a:rPr lang="uk-UA" sz="2800" b="1" u="sng" dirty="0" smtClean="0">
                <a:solidFill>
                  <a:srgbClr val="0000FF"/>
                </a:solidFill>
                <a:latin typeface="Times New Roman" pitchFamily="18" charset="0"/>
              </a:rPr>
              <a:t>180 794,1 </a:t>
            </a: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</a:rPr>
              <a:t>тис.грн.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marL="800100" lvl="2" indent="0" algn="ctr" eaLnBrk="1" hangingPunct="1">
              <a:buClrTx/>
              <a:buSzPct val="100000"/>
              <a:buNone/>
            </a:pPr>
            <a:endParaRPr lang="uk-UA" sz="1200" b="1" dirty="0" smtClean="0">
              <a:solidFill>
                <a:srgbClr val="660033"/>
              </a:solidFill>
              <a:latin typeface="Times New Roman" pitchFamily="18" charset="0"/>
            </a:endParaRPr>
          </a:p>
          <a:p>
            <a:pPr marL="457200" lvl="1" indent="0" eaLnBrk="1" hangingPunct="1">
              <a:buClr>
                <a:schemeClr val="accent6">
                  <a:lumMod val="75000"/>
                </a:schemeClr>
              </a:buClr>
              <a:buSzPct val="100000"/>
              <a:buNone/>
            </a:pPr>
            <a:endParaRPr lang="uk-UA" sz="2400" b="1" dirty="0" smtClean="0">
              <a:latin typeface="Times New Roman" pitchFamily="18" charset="0"/>
            </a:endParaRPr>
          </a:p>
          <a:p>
            <a:pPr marL="457200" lvl="1" indent="0" eaLnBrk="1" hangingPunct="1">
              <a:buClr>
                <a:schemeClr val="accent6">
                  <a:lumMod val="75000"/>
                </a:schemeClr>
              </a:buClr>
              <a:buSzPct val="100000"/>
              <a:buNone/>
            </a:pPr>
            <a:endParaRPr lang="uk-UA" sz="1800" b="1" dirty="0" smtClean="0">
              <a:latin typeface="Times New Roman" pitchFamily="18" charset="0"/>
            </a:endParaRPr>
          </a:p>
        </p:txBody>
      </p:sp>
      <p:pic>
        <p:nvPicPr>
          <p:cNvPr id="66566" name="Picture 7" descr="\\Ksy\обмен\фото на слайди\інс\01jwrez6tx9xe5bu937kesor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24" y="160929"/>
            <a:ext cx="1578565" cy="105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\\Ksy\обмен\фото на слайди\інс\vt2e1wzik40g9qkuyv8swp6r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7" y="163699"/>
            <a:ext cx="1533010" cy="104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836" y="131013"/>
            <a:ext cx="2683609" cy="1785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445" y="131013"/>
            <a:ext cx="2384160" cy="1785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\\Ksy\обмен\фото на слайди\інс\vt2e1wzik40g9qkuyv8swp6r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8" y="5916239"/>
            <a:ext cx="1316422" cy="90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975" y="5697781"/>
            <a:ext cx="1559204" cy="1037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7956376" cy="1340768"/>
          </a:xfrm>
        </p:spPr>
        <p:txBody>
          <a:bodyPr/>
          <a:lstStyle/>
          <a:p>
            <a:pPr eaLnBrk="1" hangingPunct="1"/>
            <a:r>
              <a:rPr lang="uk-UA" sz="2000" b="1" dirty="0" smtClean="0">
                <a:solidFill>
                  <a:srgbClr val="FFFF00"/>
                </a:solidFill>
                <a:latin typeface="Times New Roman" pitchFamily="18" charset="0"/>
              </a:rPr>
              <a:t>По спеціальному фонду</a:t>
            </a:r>
            <a:r>
              <a:rPr lang="uk-UA" sz="1800" b="1" dirty="0" smtClean="0">
                <a:solidFill>
                  <a:schemeClr val="bg1"/>
                </a:solidFill>
                <a:latin typeface="Times New Roman" pitchFamily="18" charset="0"/>
              </a:rPr>
              <a:t> міського бюджету (бюджет розвитку) </a:t>
            </a:r>
            <a:r>
              <a:rPr lang="uk-UA" sz="1800" b="1" u="sng" dirty="0" smtClean="0">
                <a:solidFill>
                  <a:schemeClr val="bg1"/>
                </a:solidFill>
                <a:latin typeface="Times New Roman" pitchFamily="18" charset="0"/>
              </a:rPr>
              <a:t>на галузь охорони здоров</a:t>
            </a:r>
            <a:r>
              <a:rPr lang="en-US" sz="1800" b="1" u="sng" dirty="0" smtClean="0">
                <a:solidFill>
                  <a:schemeClr val="bg1"/>
                </a:solidFill>
                <a:latin typeface="Times New Roman" pitchFamily="18" charset="0"/>
              </a:rPr>
              <a:t>’</a:t>
            </a:r>
            <a:r>
              <a:rPr lang="uk-UA" sz="1800" b="1" u="sng" dirty="0" smtClean="0">
                <a:solidFill>
                  <a:schemeClr val="bg1"/>
                </a:solidFill>
                <a:latin typeface="Times New Roman" pitchFamily="18" charset="0"/>
              </a:rPr>
              <a:t>я міста</a:t>
            </a:r>
            <a:r>
              <a:rPr lang="uk-UA" sz="1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uk-UA" sz="1800" b="1" dirty="0" smtClean="0">
                <a:solidFill>
                  <a:schemeClr val="bg1"/>
                </a:solidFill>
                <a:latin typeface="Times New Roman" pitchFamily="18" charset="0"/>
              </a:rPr>
              <a:t>на 2022 рік затверджено обсяг видатків на загальну суму  - </a:t>
            </a:r>
            <a:r>
              <a:rPr lang="uk-UA" sz="2400" b="1" u="sng" dirty="0" smtClean="0">
                <a:solidFill>
                  <a:srgbClr val="FFFF00"/>
                </a:solidFill>
                <a:latin typeface="Times New Roman" pitchFamily="18" charset="0"/>
              </a:rPr>
              <a:t>14 904,1</a:t>
            </a: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uk-UA" sz="1800" b="1" dirty="0" smtClean="0">
                <a:solidFill>
                  <a:schemeClr val="bg1"/>
                </a:solidFill>
                <a:latin typeface="Times New Roman" pitchFamily="18" charset="0"/>
              </a:rPr>
              <a:t>тис.грн. (2021р.-</a:t>
            </a:r>
            <a:r>
              <a:rPr lang="uk-UA" sz="2000" b="1" u="sng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uk-UA" sz="2000" b="1" u="sng" dirty="0">
                <a:solidFill>
                  <a:srgbClr val="FFFF00"/>
                </a:solidFill>
                <a:latin typeface="Times New Roman" pitchFamily="18" charset="0"/>
              </a:rPr>
              <a:t>44 324,5</a:t>
            </a:r>
            <a:r>
              <a:rPr lang="uk-UA" sz="2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uk-UA" sz="1800" b="1" dirty="0" smtClean="0">
                <a:solidFill>
                  <a:schemeClr val="bg1"/>
                </a:solidFill>
                <a:latin typeface="Times New Roman" pitchFamily="18" charset="0"/>
              </a:rPr>
              <a:t>)  </a:t>
            </a:r>
          </a:p>
        </p:txBody>
      </p:sp>
      <p:sp>
        <p:nvSpPr>
          <p:cNvPr id="6656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95536" y="1340768"/>
            <a:ext cx="8280920" cy="5400600"/>
          </a:xfrm>
        </p:spPr>
        <p:txBody>
          <a:bodyPr/>
          <a:lstStyle/>
          <a:p>
            <a:pPr marL="288000" indent="432000" algn="just" eaLnBrk="1" hangingPunct="1">
              <a:spcBef>
                <a:spcPts val="0"/>
              </a:spcBef>
              <a:buNone/>
            </a:pPr>
            <a:r>
              <a:rPr lang="uk-UA" sz="1800" b="1" dirty="0" smtClean="0">
                <a:latin typeface="Times New Roman" pitchFamily="18" charset="0"/>
              </a:rPr>
              <a:t>Профінансовано із спеціального фонду міського бюджету (бюджет розвитку) кошти у сумі </a:t>
            </a:r>
            <a:r>
              <a:rPr lang="uk-UA" sz="1800" b="1" dirty="0" smtClean="0">
                <a:solidFill>
                  <a:srgbClr val="C00000"/>
                </a:solidFill>
                <a:latin typeface="Times New Roman" pitchFamily="18" charset="0"/>
              </a:rPr>
              <a:t>  </a:t>
            </a:r>
            <a:r>
              <a:rPr lang="uk-UA" sz="1800" b="1" u="sng" dirty="0" smtClean="0">
                <a:solidFill>
                  <a:srgbClr val="0000FF"/>
                </a:solidFill>
                <a:latin typeface="Times New Roman" pitchFamily="18" charset="0"/>
              </a:rPr>
              <a:t>14 741,3 </a:t>
            </a:r>
            <a:r>
              <a:rPr lang="uk-UA" sz="1800" b="1" u="sng" dirty="0" err="1" smtClean="0">
                <a:solidFill>
                  <a:srgbClr val="0000FF"/>
                </a:solidFill>
                <a:latin typeface="Times New Roman" pitchFamily="18" charset="0"/>
              </a:rPr>
              <a:t>тис.грн</a:t>
            </a:r>
            <a:r>
              <a:rPr lang="uk-UA" sz="1800" b="1" u="sng" dirty="0" smtClean="0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uk-UA" sz="1800" b="1" dirty="0" smtClean="0">
                <a:latin typeface="Times New Roman" pitchFamily="18" charset="0"/>
              </a:rPr>
              <a:t>(2021р. </a:t>
            </a:r>
            <a:r>
              <a:rPr lang="uk-UA" sz="1800" b="1" smtClean="0">
                <a:latin typeface="Times New Roman" pitchFamily="18" charset="0"/>
              </a:rPr>
              <a:t>– </a:t>
            </a:r>
            <a:r>
              <a:rPr lang="uk-UA" sz="1800" b="1" u="sng" smtClean="0">
                <a:solidFill>
                  <a:srgbClr val="0000FF"/>
                </a:solidFill>
                <a:latin typeface="Times New Roman" pitchFamily="18" charset="0"/>
              </a:rPr>
              <a:t>44 324,5 </a:t>
            </a:r>
            <a:r>
              <a:rPr lang="uk-UA" sz="1800" b="1" dirty="0" err="1" smtClean="0">
                <a:latin typeface="Times New Roman" pitchFamily="18" charset="0"/>
              </a:rPr>
              <a:t>тис.грн</a:t>
            </a:r>
            <a:r>
              <a:rPr lang="uk-UA" sz="1800" b="1" dirty="0" smtClean="0">
                <a:latin typeface="Times New Roman" pitchFamily="18" charset="0"/>
              </a:rPr>
              <a:t>.):</a:t>
            </a:r>
          </a:p>
          <a:p>
            <a:pPr marL="288000" indent="432000" eaLnBrk="1" hangingPunct="1">
              <a:spcBef>
                <a:spcPts val="0"/>
              </a:spcBef>
              <a:buNone/>
            </a:pPr>
            <a:r>
              <a:rPr lang="uk-UA" sz="2000" b="1" i="1" u="sng" dirty="0" smtClean="0">
                <a:solidFill>
                  <a:srgbClr val="660033"/>
                </a:solidFill>
                <a:latin typeface="Times New Roman" pitchFamily="18" charset="0"/>
              </a:rPr>
              <a:t>1) Придбано обладнання на загальну суму </a:t>
            </a:r>
            <a:r>
              <a:rPr lang="uk-UA" sz="2000" b="1" i="1" u="sng" dirty="0" smtClean="0">
                <a:solidFill>
                  <a:srgbClr val="0000FF"/>
                </a:solidFill>
                <a:latin typeface="Times New Roman" pitchFamily="18" charset="0"/>
              </a:rPr>
              <a:t>11 106,5</a:t>
            </a:r>
            <a:r>
              <a:rPr lang="uk-UA" sz="2000" b="1" i="1" u="sng" dirty="0" smtClean="0">
                <a:solidFill>
                  <a:srgbClr val="660033"/>
                </a:solidFill>
                <a:latin typeface="Times New Roman" pitchFamily="18" charset="0"/>
              </a:rPr>
              <a:t> тис.грн.: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набір</a:t>
            </a: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ендоскопічного</a:t>
            </a: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операційні</a:t>
            </a: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столи</a:t>
            </a:r>
            <a:r>
              <a:rPr lang="ru-RU" sz="1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5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лампи</a:t>
            </a: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автоматичний</a:t>
            </a: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біохімічний</a:t>
            </a: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аналізатор</a:t>
            </a: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апарати</a:t>
            </a: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вакуумної</a:t>
            </a: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терапії</a:t>
            </a: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ран  (КНП </a:t>
            </a:r>
            <a:r>
              <a:rPr lang="ru-RU" sz="1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«ЛШМД») </a:t>
            </a: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7 437,8 тис. </a:t>
            </a:r>
            <a:r>
              <a:rPr lang="ru-RU" sz="1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1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апарати</a:t>
            </a: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штучної</a:t>
            </a: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вентиляції</a:t>
            </a: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легень</a:t>
            </a: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(КНП </a:t>
            </a:r>
            <a:r>
              <a:rPr lang="ru-RU" sz="1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«МПБ з </a:t>
            </a:r>
            <a:r>
              <a:rPr lang="ru-RU" sz="1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функціями</a:t>
            </a: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перинатального центру ІІ </a:t>
            </a:r>
            <a:r>
              <a:rPr lang="ru-RU" sz="1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 – 4 434,0 тис. </a:t>
            </a:r>
            <a:r>
              <a:rPr lang="ru-RU" sz="1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генератор </a:t>
            </a:r>
            <a:r>
              <a:rPr lang="ru-RU" sz="1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електричної</a:t>
            </a: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енергії</a:t>
            </a: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реабілітаційне</a:t>
            </a: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(КНП </a:t>
            </a:r>
            <a:r>
              <a:rPr lang="ru-RU" sz="1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«ДМЛ» </a:t>
            </a: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- 1 286,6 тис. грн</a:t>
            </a:r>
            <a:r>
              <a:rPr lang="ru-RU" sz="1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uk-UA" sz="1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4000" lvl="1" indent="0" eaLnBrk="1" hangingPunct="1">
              <a:spcBef>
                <a:spcPts val="0"/>
              </a:spcBef>
              <a:buClrTx/>
              <a:buSzPct val="100000"/>
              <a:buNone/>
            </a:pPr>
            <a:r>
              <a:rPr lang="uk-UA" sz="1400" b="1" dirty="0" smtClean="0">
                <a:solidFill>
                  <a:srgbClr val="C00000"/>
                </a:solidFill>
                <a:latin typeface="Times New Roman" pitchFamily="18" charset="0"/>
              </a:rPr>
              <a:t>              </a:t>
            </a:r>
            <a:r>
              <a:rPr lang="uk-UA" sz="1400" b="1" i="1" u="sng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uk-UA" sz="2000" b="1" i="1" u="sng" dirty="0" smtClean="0">
                <a:solidFill>
                  <a:srgbClr val="660033"/>
                </a:solidFill>
                <a:latin typeface="Times New Roman" pitchFamily="18" charset="0"/>
              </a:rPr>
              <a:t>2) Проведено капітальні ремонти та реконструкцію приміщень, комунікацій на загальну суму </a:t>
            </a:r>
            <a:r>
              <a:rPr lang="uk-UA" sz="2000" b="1" i="1" u="sng" dirty="0" smtClean="0">
                <a:solidFill>
                  <a:srgbClr val="0000FF"/>
                </a:solidFill>
                <a:latin typeface="Times New Roman" pitchFamily="18" charset="0"/>
              </a:rPr>
              <a:t>3 634,7 </a:t>
            </a:r>
            <a:r>
              <a:rPr lang="uk-UA" sz="2000" b="1" i="1" u="sng" dirty="0" err="1" smtClean="0">
                <a:solidFill>
                  <a:srgbClr val="660033"/>
                </a:solidFill>
                <a:latin typeface="Times New Roman" pitchFamily="18" charset="0"/>
              </a:rPr>
              <a:t>тис.грн</a:t>
            </a:r>
            <a:r>
              <a:rPr lang="uk-UA" sz="2000" b="1" i="1" u="sng" dirty="0" smtClean="0">
                <a:solidFill>
                  <a:srgbClr val="660033"/>
                </a:solidFill>
                <a:latin typeface="Times New Roman" pitchFamily="18" charset="0"/>
              </a:rPr>
              <a:t>.:</a:t>
            </a:r>
          </a:p>
          <a:p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</a:t>
            </a:r>
            <a:r>
              <a:rPr lang="ru-RU" sz="1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капітальний</a:t>
            </a: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ремонт </a:t>
            </a:r>
            <a:r>
              <a:rPr lang="ru-RU" sz="1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рентгенкабінету</a:t>
            </a: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КНП </a:t>
            </a:r>
            <a:r>
              <a:rPr lang="ru-RU" sz="1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«ЦМЛ» </a:t>
            </a: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адресою: </a:t>
            </a:r>
            <a:r>
              <a:rPr lang="ru-RU" sz="1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вул</a:t>
            </a: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Салганні</a:t>
            </a: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піски</a:t>
            </a: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14 (</a:t>
            </a:r>
            <a:r>
              <a:rPr lang="ru-RU" sz="1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виготовлення</a:t>
            </a: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ПКД) –  1341,0 тис. </a:t>
            </a:r>
            <a:r>
              <a:rPr lang="ru-RU" sz="1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здійснено</a:t>
            </a: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капітальний</a:t>
            </a: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ремонт </a:t>
            </a:r>
            <a:r>
              <a:rPr lang="ru-RU" sz="1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даху</a:t>
            </a: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піддашку</a:t>
            </a: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будівлі</a:t>
            </a: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поліклінічного</a:t>
            </a: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відділення</a:t>
            </a: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3 КНП «</a:t>
            </a:r>
            <a:r>
              <a:rPr lang="ru-RU" sz="1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Поліклінічне</a:t>
            </a: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об’єднання</a:t>
            </a: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1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виготовлення</a:t>
            </a: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ПКД) – 1528,4 тис. </a:t>
            </a:r>
            <a:r>
              <a:rPr lang="ru-RU" sz="1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</a:t>
            </a:r>
            <a:r>
              <a:rPr lang="ru-RU" sz="1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реконструкцію</a:t>
            </a: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кисневої</a:t>
            </a: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станції</a:t>
            </a: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ємності</a:t>
            </a: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рідкого</a:t>
            </a: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кисню</a:t>
            </a: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стаціонару</a:t>
            </a: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2 КНП </a:t>
            </a:r>
            <a:r>
              <a:rPr lang="ru-RU" sz="1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«ЦМЛ» за адресою на </a:t>
            </a: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суму </a:t>
            </a:r>
            <a:r>
              <a:rPr lang="ru-RU" sz="1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765,3 </a:t>
            </a: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 грн.</a:t>
            </a:r>
            <a:endParaRPr lang="uk-UA" sz="1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2" indent="0" algn="ctr" eaLnBrk="1" hangingPunct="1">
              <a:buClrTx/>
              <a:buSzPct val="100000"/>
              <a:buNone/>
            </a:pPr>
            <a:endParaRPr lang="uk-UA" sz="1400" b="1" dirty="0" smtClean="0">
              <a:solidFill>
                <a:srgbClr val="660033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marL="457200" lvl="1" indent="0" eaLnBrk="1" hangingPunct="1">
              <a:buClr>
                <a:schemeClr val="accent6">
                  <a:lumMod val="75000"/>
                </a:schemeClr>
              </a:buClr>
              <a:buSzPct val="100000"/>
              <a:buNone/>
            </a:pPr>
            <a:endParaRPr lang="uk-UA" sz="1400" b="1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457200" lvl="1" indent="0" eaLnBrk="1" hangingPunct="1">
              <a:buClr>
                <a:schemeClr val="accent6">
                  <a:lumMod val="75000"/>
                </a:schemeClr>
              </a:buClr>
              <a:buSzPct val="100000"/>
              <a:buNone/>
            </a:pPr>
            <a:endParaRPr lang="uk-UA" sz="1400" b="1" dirty="0" smtClean="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66566" name="Picture 7" descr="\\Ksy\обмен\фото на слайди\інс\01jwrez6tx9xe5bu937kesor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648" y="540076"/>
            <a:ext cx="1087457" cy="72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959" y="3707257"/>
            <a:ext cx="949634" cy="949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792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4"/>
          <p:cNvSpPr>
            <a:spLocks noGrp="1" noChangeArrowheads="1"/>
          </p:cNvSpPr>
          <p:nvPr>
            <p:ph type="title"/>
          </p:nvPr>
        </p:nvSpPr>
        <p:spPr>
          <a:xfrm>
            <a:off x="1588" y="0"/>
            <a:ext cx="7634287" cy="1268413"/>
          </a:xfrm>
        </p:spPr>
        <p:txBody>
          <a:bodyPr/>
          <a:lstStyle/>
          <a:p>
            <a:pPr eaLnBrk="1" hangingPunct="1"/>
            <a:r>
              <a:rPr lang="uk-UA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238844658"/>
              </p:ext>
            </p:extLst>
          </p:nvPr>
        </p:nvGraphicFramePr>
        <p:xfrm>
          <a:off x="395536" y="332656"/>
          <a:ext cx="8208962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E:\Мои документы\Downloads\4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2633350" cy="1702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Мои документы\Downloads\e926eb3-andresr-depositphotos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0648"/>
            <a:ext cx="2555776" cy="1716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893175" cy="865188"/>
          </a:xfrm>
        </p:spPr>
        <p:txBody>
          <a:bodyPr anchor="b"/>
          <a:lstStyle/>
          <a:p>
            <a:pPr algn="ctr" eaLnBrk="1" hangingPunct="1"/>
            <a:r>
              <a:rPr lang="uk-UA" sz="2400" b="1" smtClean="0">
                <a:solidFill>
                  <a:schemeClr val="bg1"/>
                </a:solidFill>
                <a:latin typeface="Times New Roman" pitchFamily="18" charset="0"/>
              </a:rPr>
              <a:t>Структура смертності населення міста Кропивницького </a:t>
            </a:r>
            <a:br>
              <a:rPr lang="uk-UA" sz="2400" b="1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uk-UA" sz="2400" b="1" smtClean="0">
                <a:solidFill>
                  <a:schemeClr val="bg1"/>
                </a:solidFill>
                <a:latin typeface="Times New Roman" pitchFamily="18" charset="0"/>
              </a:rPr>
              <a:t>за основними причинами смерті, (у%)</a:t>
            </a:r>
          </a:p>
        </p:txBody>
      </p:sp>
      <p:graphicFrame>
        <p:nvGraphicFramePr>
          <p:cNvPr id="2" name="Object 1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279092664"/>
              </p:ext>
            </p:extLst>
          </p:nvPr>
        </p:nvGraphicFramePr>
        <p:xfrm>
          <a:off x="4499992" y="1376263"/>
          <a:ext cx="4032821" cy="4765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1600672"/>
              </p:ext>
            </p:extLst>
          </p:nvPr>
        </p:nvGraphicFramePr>
        <p:xfrm>
          <a:off x="539552" y="1376263"/>
          <a:ext cx="4104134" cy="4896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4" descr="E:\Мои документы\Downloads\скачанные файлы (9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412" y="1268760"/>
            <a:ext cx="4643437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E:\Мои документы\Downloads\9834ebf86290350e5d6647163a45b32a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11" y="891592"/>
            <a:ext cx="1907704" cy="1365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Мои документы\Downloads\images777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908720"/>
            <a:ext cx="1938980" cy="1330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8"/>
            <a:ext cx="9144000" cy="1152525"/>
          </a:xfrm>
        </p:spPr>
        <p:txBody>
          <a:bodyPr anchor="b"/>
          <a:lstStyle/>
          <a:p>
            <a:pPr algn="ctr" eaLnBrk="1" hangingPunct="1"/>
            <a:r>
              <a:rPr lang="uk-UA" sz="2400" b="1" dirty="0" smtClean="0">
                <a:solidFill>
                  <a:srgbClr val="FFFF00"/>
                </a:solidFill>
                <a:latin typeface="Times New Roman" pitchFamily="18" charset="0"/>
              </a:rPr>
              <a:t>Структура смертності дитячого населення 0-17 років </a:t>
            </a:r>
            <a:r>
              <a:rPr lang="uk-UA" sz="2400" b="1" dirty="0" err="1" smtClean="0">
                <a:solidFill>
                  <a:srgbClr val="FFFF00"/>
                </a:solidFill>
                <a:latin typeface="Times New Roman" pitchFamily="18" charset="0"/>
              </a:rPr>
              <a:t>м.Кропивницького</a:t>
            </a:r>
            <a:r>
              <a:rPr lang="uk-UA" sz="24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br>
              <a:rPr lang="uk-UA" sz="24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uk-UA" sz="2400" b="1" dirty="0" smtClean="0">
                <a:solidFill>
                  <a:srgbClr val="FFFF00"/>
                </a:solidFill>
                <a:latin typeface="Times New Roman" pitchFamily="18" charset="0"/>
              </a:rPr>
              <a:t>за основними причинами смерті, (у%)</a:t>
            </a:r>
          </a:p>
        </p:txBody>
      </p:sp>
      <p:graphicFrame>
        <p:nvGraphicFramePr>
          <p:cNvPr id="5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4602944"/>
              </p:ext>
            </p:extLst>
          </p:nvPr>
        </p:nvGraphicFramePr>
        <p:xfrm>
          <a:off x="4499992" y="1124744"/>
          <a:ext cx="424847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8803443"/>
              </p:ext>
            </p:extLst>
          </p:nvPr>
        </p:nvGraphicFramePr>
        <p:xfrm>
          <a:off x="611560" y="1268413"/>
          <a:ext cx="417646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27163"/>
            <a:ext cx="8964613" cy="1609725"/>
          </a:xfrm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</a:extLst>
        </p:spPr>
        <p:txBody>
          <a:bodyPr/>
          <a:lstStyle/>
          <a:p>
            <a:pPr marL="838200" indent="-838200" algn="ctr" eaLnBrk="1" hangingPunct="1"/>
            <a:r>
              <a:rPr lang="uk-UA" sz="5400" b="1" dirty="0" smtClean="0">
                <a:latin typeface="Times New Roman" pitchFamily="18" charset="0"/>
              </a:rPr>
              <a:t>Ресурси охорони здоров’я</a:t>
            </a:r>
            <a:endParaRPr lang="ru-RU" sz="5400" b="1" dirty="0" smtClean="0">
              <a:latin typeface="Times New Roman" pitchFamily="18" charset="0"/>
            </a:endParaRPr>
          </a:p>
        </p:txBody>
      </p:sp>
      <p:pic>
        <p:nvPicPr>
          <p:cNvPr id="10243" name="Picture 6" descr="15-08-04-ohorona-zdorovie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0"/>
            <a:ext cx="23399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2" descr="http://private.ecosafety.ru/media/tinymce/uploaded_files/166_profosmotry-icons_03.png"/>
          <p:cNvPicPr>
            <a:picLocks noChangeAspect="1" noChangeArrowheads="1"/>
          </p:cNvPicPr>
          <p:nvPr/>
        </p:nvPicPr>
        <p:blipFill>
          <a:blip r:embed="rId3" cstate="print">
            <a:lum contras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84538"/>
            <a:ext cx="7669212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34962" y="1556792"/>
            <a:ext cx="7777163" cy="4392612"/>
          </a:xfrm>
          <a:gradFill flip="none" rotWithShape="1">
            <a:gsLst>
              <a:gs pos="0">
                <a:schemeClr val="bg2">
                  <a:lumMod val="40000"/>
                  <a:lumOff val="60000"/>
                </a:schemeClr>
              </a:gs>
              <a:gs pos="76000">
                <a:srgbClr val="3EEAFF"/>
              </a:gs>
              <a:gs pos="83000">
                <a:schemeClr val="accent5">
                  <a:lumMod val="90000"/>
                </a:schemeClr>
              </a:gs>
              <a:gs pos="17000">
                <a:schemeClr val="accent1">
                  <a:lumMod val="90000"/>
                </a:schemeClr>
              </a:gs>
              <a:gs pos="100000">
                <a:srgbClr val="00FFFF"/>
              </a:gs>
            </a:gsLst>
            <a:lin ang="8100000" scaled="1"/>
            <a:tileRect/>
          </a:gradFill>
        </p:spPr>
        <p:txBody>
          <a:bodyPr/>
          <a:lstStyle/>
          <a:p>
            <a:pPr eaLnBrk="1" hangingPunct="1">
              <a:buClr>
                <a:srgbClr val="000099"/>
              </a:buClr>
              <a:buSzPct val="120000"/>
              <a:buFont typeface="Wingdings" pitchFamily="2" charset="2"/>
              <a:buChar char="§"/>
              <a:defRPr/>
            </a:pPr>
            <a:r>
              <a:rPr lang="uk-UA" sz="2200" b="1" dirty="0" smtClean="0">
                <a:latin typeface="Times New Roman" pitchFamily="18" charset="0"/>
              </a:rPr>
              <a:t>Планова потужність</a:t>
            </a:r>
            <a:r>
              <a:rPr lang="uk-UA" sz="2200" dirty="0" smtClean="0">
                <a:latin typeface="Times New Roman" pitchFamily="18" charset="0"/>
              </a:rPr>
              <a:t> </a:t>
            </a:r>
            <a:r>
              <a:rPr lang="uk-UA" sz="2200" b="1" dirty="0" smtClean="0">
                <a:latin typeface="Times New Roman" pitchFamily="18" charset="0"/>
              </a:rPr>
              <a:t>в зміну</a:t>
            </a:r>
            <a:r>
              <a:rPr lang="uk-UA" sz="2200" dirty="0" smtClean="0">
                <a:latin typeface="Times New Roman" pitchFamily="18" charset="0"/>
              </a:rPr>
              <a:t> всіх амбулаторно-поліклінічних закладів міста протягом </a:t>
            </a:r>
            <a:r>
              <a:rPr lang="uk-UA" sz="2200" b="1" dirty="0" smtClean="0">
                <a:latin typeface="Times New Roman" pitchFamily="18" charset="0"/>
              </a:rPr>
              <a:t>2022 року</a:t>
            </a:r>
            <a:r>
              <a:rPr lang="uk-UA" sz="2200" dirty="0" smtClean="0">
                <a:latin typeface="Times New Roman" pitchFamily="18" charset="0"/>
              </a:rPr>
              <a:t> склала     </a:t>
            </a:r>
            <a:r>
              <a:rPr lang="uk-UA" sz="2200" b="1" u="sng" dirty="0" smtClean="0">
                <a:solidFill>
                  <a:srgbClr val="C00000"/>
                </a:solidFill>
                <a:latin typeface="Times New Roman" pitchFamily="18" charset="0"/>
              </a:rPr>
              <a:t>4406 </a:t>
            </a:r>
            <a:r>
              <a:rPr lang="uk-UA" sz="2200" b="1" dirty="0" smtClean="0">
                <a:latin typeface="Times New Roman" pitchFamily="18" charset="0"/>
              </a:rPr>
              <a:t> </a:t>
            </a:r>
            <a:r>
              <a:rPr lang="uk-UA" sz="2200" dirty="0" smtClean="0">
                <a:latin typeface="Times New Roman" pitchFamily="18" charset="0"/>
              </a:rPr>
              <a:t>(у 2021 році </a:t>
            </a:r>
            <a:r>
              <a:rPr lang="uk-UA" sz="2200" b="1" u="sng" dirty="0">
                <a:solidFill>
                  <a:srgbClr val="C00000"/>
                </a:solidFill>
                <a:latin typeface="Times New Roman" pitchFamily="18" charset="0"/>
              </a:rPr>
              <a:t>4820</a:t>
            </a:r>
            <a:r>
              <a:rPr lang="uk-UA" sz="2200" dirty="0" smtClean="0">
                <a:latin typeface="Times New Roman" pitchFamily="18" charset="0"/>
              </a:rPr>
              <a:t>) відвідувань. </a:t>
            </a:r>
          </a:p>
          <a:p>
            <a:pPr eaLnBrk="1" hangingPunct="1">
              <a:buClr>
                <a:srgbClr val="000099"/>
              </a:buClr>
              <a:buSzPct val="120000"/>
              <a:buFont typeface="Wingdings" pitchFamily="2" charset="2"/>
              <a:buChar char="§"/>
              <a:defRPr/>
            </a:pPr>
            <a:r>
              <a:rPr lang="uk-UA" sz="2200" b="1" dirty="0" smtClean="0">
                <a:latin typeface="Times New Roman" pitchFamily="18" charset="0"/>
              </a:rPr>
              <a:t>Ліжковий фонд</a:t>
            </a:r>
            <a:r>
              <a:rPr lang="uk-UA" sz="2200" dirty="0" smtClean="0">
                <a:latin typeface="Times New Roman" pitchFamily="18" charset="0"/>
              </a:rPr>
              <a:t> на кінець </a:t>
            </a:r>
            <a:r>
              <a:rPr lang="uk-UA" sz="2200" b="1" dirty="0" smtClean="0">
                <a:latin typeface="Times New Roman" pitchFamily="18" charset="0"/>
              </a:rPr>
              <a:t>2022 року</a:t>
            </a:r>
            <a:r>
              <a:rPr lang="uk-UA" sz="2200" dirty="0" smtClean="0">
                <a:latin typeface="Times New Roman" pitchFamily="18" charset="0"/>
              </a:rPr>
              <a:t> нараховує                 </a:t>
            </a:r>
            <a:r>
              <a:rPr lang="uk-UA" sz="2200" b="1" u="sng" dirty="0" smtClean="0">
                <a:solidFill>
                  <a:srgbClr val="C00000"/>
                </a:solidFill>
                <a:latin typeface="Times New Roman" pitchFamily="18" charset="0"/>
              </a:rPr>
              <a:t>915</a:t>
            </a:r>
            <a:r>
              <a:rPr lang="uk-UA" sz="22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uk-UA" sz="2200" dirty="0" smtClean="0">
                <a:latin typeface="Times New Roman" pitchFamily="18" charset="0"/>
              </a:rPr>
              <a:t> (у 2021 році </a:t>
            </a:r>
            <a:r>
              <a:rPr lang="uk-UA" sz="2200" b="1" u="sng" dirty="0" smtClean="0">
                <a:solidFill>
                  <a:srgbClr val="C00000"/>
                </a:solidFill>
                <a:latin typeface="Times New Roman" pitchFamily="18" charset="0"/>
              </a:rPr>
              <a:t>950</a:t>
            </a:r>
            <a:r>
              <a:rPr lang="uk-UA" sz="2200" dirty="0" smtClean="0">
                <a:latin typeface="Times New Roman" pitchFamily="18" charset="0"/>
              </a:rPr>
              <a:t>) ліжок цілодобового перебування та </a:t>
            </a:r>
            <a:r>
              <a:rPr lang="uk-UA" sz="2200" b="1" u="sng" dirty="0" smtClean="0">
                <a:solidFill>
                  <a:srgbClr val="C00000"/>
                </a:solidFill>
                <a:latin typeface="Times New Roman" pitchFamily="18" charset="0"/>
              </a:rPr>
              <a:t>240</a:t>
            </a:r>
            <a:r>
              <a:rPr lang="uk-UA" sz="2200" b="1" dirty="0" smtClean="0">
                <a:latin typeface="Times New Roman" pitchFamily="18" charset="0"/>
              </a:rPr>
              <a:t> </a:t>
            </a:r>
            <a:r>
              <a:rPr lang="uk-UA" sz="2200" dirty="0" smtClean="0">
                <a:latin typeface="Times New Roman" pitchFamily="18" charset="0"/>
              </a:rPr>
              <a:t> (у 2021 році </a:t>
            </a:r>
            <a:r>
              <a:rPr lang="uk-UA" sz="2200" b="1" u="sng" dirty="0" smtClean="0">
                <a:solidFill>
                  <a:srgbClr val="C00000"/>
                </a:solidFill>
                <a:latin typeface="Times New Roman" pitchFamily="18" charset="0"/>
              </a:rPr>
              <a:t>290</a:t>
            </a:r>
            <a:r>
              <a:rPr lang="uk-UA" sz="2200" dirty="0" smtClean="0">
                <a:latin typeface="Times New Roman" pitchFamily="18" charset="0"/>
              </a:rPr>
              <a:t>) ліжок денного стаціонару поліклініки. </a:t>
            </a:r>
          </a:p>
          <a:p>
            <a:pPr eaLnBrk="1" hangingPunct="1">
              <a:buClr>
                <a:srgbClr val="000099"/>
              </a:buClr>
              <a:buSzPct val="120000"/>
              <a:buFont typeface="Wingdings" pitchFamily="2" charset="2"/>
              <a:buChar char="§"/>
              <a:defRPr/>
            </a:pPr>
            <a:r>
              <a:rPr lang="uk-UA" sz="2200" b="1" dirty="0" smtClean="0">
                <a:latin typeface="Times New Roman" pitchFamily="18" charset="0"/>
              </a:rPr>
              <a:t>Забезпеченість  стаціонарними ліжками на 10 тис. населення</a:t>
            </a:r>
            <a:r>
              <a:rPr lang="uk-UA" sz="2200" dirty="0" smtClean="0">
                <a:latin typeface="Times New Roman" pitchFamily="18" charset="0"/>
              </a:rPr>
              <a:t> становить </a:t>
            </a:r>
            <a:r>
              <a:rPr lang="uk-UA" sz="2200" b="1" u="sng" dirty="0" smtClean="0">
                <a:solidFill>
                  <a:srgbClr val="C00000"/>
                </a:solidFill>
                <a:latin typeface="Times New Roman" pitchFamily="18" charset="0"/>
              </a:rPr>
              <a:t>40,8 </a:t>
            </a:r>
            <a:r>
              <a:rPr lang="uk-UA" sz="2200" dirty="0" smtClean="0">
                <a:latin typeface="Times New Roman" pitchFamily="18" charset="0"/>
              </a:rPr>
              <a:t>(у 2021 році </a:t>
            </a:r>
            <a:r>
              <a:rPr lang="uk-UA" sz="2200" b="1" u="sng" dirty="0" smtClean="0">
                <a:solidFill>
                  <a:srgbClr val="C00000"/>
                </a:solidFill>
                <a:latin typeface="Times New Roman" pitchFamily="18" charset="0"/>
              </a:rPr>
              <a:t>41,8</a:t>
            </a:r>
            <a:r>
              <a:rPr lang="uk-UA" sz="2200" dirty="0" smtClean="0">
                <a:latin typeface="Times New Roman" pitchFamily="18" charset="0"/>
              </a:rPr>
              <a:t>), </a:t>
            </a:r>
          </a:p>
          <a:p>
            <a:pPr marL="0" indent="0" eaLnBrk="1" hangingPunct="1">
              <a:buClr>
                <a:srgbClr val="000099"/>
              </a:buClr>
              <a:buSzPct val="120000"/>
              <a:buNone/>
              <a:defRPr/>
            </a:pPr>
            <a:r>
              <a:rPr lang="uk-UA" sz="2200" b="1" dirty="0">
                <a:latin typeface="Times New Roman" pitchFamily="18" charset="0"/>
              </a:rPr>
              <a:t> </a:t>
            </a:r>
            <a:r>
              <a:rPr lang="uk-UA" sz="2200" b="1" dirty="0" smtClean="0">
                <a:latin typeface="Times New Roman" pitchFamily="18" charset="0"/>
              </a:rPr>
              <a:t>    ліжками денного стаціонару поліклініки </a:t>
            </a:r>
            <a:r>
              <a:rPr lang="uk-UA" sz="2200" dirty="0" smtClean="0">
                <a:latin typeface="Times New Roman" pitchFamily="18" charset="0"/>
              </a:rPr>
              <a:t>– </a:t>
            </a:r>
            <a:r>
              <a:rPr lang="uk-UA" sz="2200" b="1" u="sng" dirty="0" smtClean="0">
                <a:solidFill>
                  <a:srgbClr val="C00000"/>
                </a:solidFill>
                <a:latin typeface="Times New Roman" pitchFamily="18" charset="0"/>
              </a:rPr>
              <a:t>10,7</a:t>
            </a:r>
            <a:endParaRPr lang="uk-UA" sz="2200" dirty="0" smtClean="0">
              <a:latin typeface="Times New Roman" pitchFamily="18" charset="0"/>
            </a:endParaRPr>
          </a:p>
          <a:p>
            <a:pPr marL="0" indent="0" eaLnBrk="1" hangingPunct="1">
              <a:buClr>
                <a:srgbClr val="000099"/>
              </a:buClr>
              <a:buSzPct val="120000"/>
              <a:buFont typeface="Wingdings" pitchFamily="2" charset="2"/>
              <a:buNone/>
              <a:defRPr/>
            </a:pPr>
            <a:r>
              <a:rPr lang="uk-UA" sz="2200" dirty="0" smtClean="0">
                <a:latin typeface="Times New Roman" pitchFamily="18" charset="0"/>
              </a:rPr>
              <a:t>     (у 2021 році </a:t>
            </a:r>
            <a:r>
              <a:rPr lang="uk-UA" sz="2200" b="1" u="sng" dirty="0" smtClean="0">
                <a:solidFill>
                  <a:srgbClr val="C00000"/>
                </a:solidFill>
                <a:latin typeface="Times New Roman" pitchFamily="18" charset="0"/>
              </a:rPr>
              <a:t>12,7</a:t>
            </a:r>
            <a:r>
              <a:rPr lang="uk-UA" sz="2200" dirty="0" smtClean="0">
                <a:latin typeface="Times New Roman" pitchFamily="18" charset="0"/>
              </a:rPr>
              <a:t>).</a:t>
            </a:r>
            <a:endParaRPr lang="ru-RU" sz="2200" dirty="0" smtClean="0">
              <a:latin typeface="Times New Roman" pitchFamily="18" charset="0"/>
            </a:endParaRPr>
          </a:p>
        </p:txBody>
      </p:sp>
      <p:pic>
        <p:nvPicPr>
          <p:cNvPr id="11267" name="Picture 2" descr="http://private.ecosafety.ru/media/tinymce/uploaded_files/166_profosmotry-icons_03.png"/>
          <p:cNvPicPr>
            <a:picLocks noChangeAspect="1" noChangeArrowheads="1"/>
          </p:cNvPicPr>
          <p:nvPr/>
        </p:nvPicPr>
        <p:blipFill>
          <a:blip r:embed="rId3" cstate="print">
            <a:lum contras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97" y="0"/>
            <a:ext cx="7669213" cy="115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Скругленный">
  <a:themeElements>
    <a:clrScheme name="Скругленный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Скругленны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2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3.xml><?xml version="1.0" encoding="utf-8"?>
<a:themeOverride xmlns:a="http://schemas.openxmlformats.org/drawingml/2006/main">
  <a:clrScheme name="Скругленный 1">
    <a:dk1>
      <a:srgbClr val="000000"/>
    </a:dk1>
    <a:lt1>
      <a:srgbClr val="FFFFFF"/>
    </a:lt1>
    <a:dk2>
      <a:srgbClr val="FFFFFF"/>
    </a:dk2>
    <a:lt2>
      <a:srgbClr val="669999"/>
    </a:lt2>
    <a:accent1>
      <a:srgbClr val="99CCFF"/>
    </a:accent1>
    <a:accent2>
      <a:srgbClr val="9999FF"/>
    </a:accent2>
    <a:accent3>
      <a:srgbClr val="FFFFFF"/>
    </a:accent3>
    <a:accent4>
      <a:srgbClr val="000000"/>
    </a:accent4>
    <a:accent5>
      <a:srgbClr val="CAE2FF"/>
    </a:accent5>
    <a:accent6>
      <a:srgbClr val="8A8AE7"/>
    </a:accent6>
    <a:hlink>
      <a:srgbClr val="996666"/>
    </a:hlink>
    <a:folHlink>
      <a:srgbClr val="6666CC"/>
    </a:folHlink>
  </a:clrScheme>
  <a:fontScheme name="Скругленный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кругленный 1">
    <a:dk1>
      <a:srgbClr val="000000"/>
    </a:dk1>
    <a:lt1>
      <a:srgbClr val="FFFFFF"/>
    </a:lt1>
    <a:dk2>
      <a:srgbClr val="FFFFFF"/>
    </a:dk2>
    <a:lt2>
      <a:srgbClr val="669999"/>
    </a:lt2>
    <a:accent1>
      <a:srgbClr val="99CCFF"/>
    </a:accent1>
    <a:accent2>
      <a:srgbClr val="9999FF"/>
    </a:accent2>
    <a:accent3>
      <a:srgbClr val="FFFFFF"/>
    </a:accent3>
    <a:accent4>
      <a:srgbClr val="000000"/>
    </a:accent4>
    <a:accent5>
      <a:srgbClr val="CAE2FF"/>
    </a:accent5>
    <a:accent6>
      <a:srgbClr val="8A8AE7"/>
    </a:accent6>
    <a:hlink>
      <a:srgbClr val="996666"/>
    </a:hlink>
    <a:folHlink>
      <a:srgbClr val="6666CC"/>
    </a:folHlink>
  </a:clrScheme>
  <a:fontScheme name="Скругленный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30474</TotalTime>
  <Words>2492</Words>
  <Application>Microsoft Office PowerPoint</Application>
  <PresentationFormat>Екран (4:3)</PresentationFormat>
  <Paragraphs>687</Paragraphs>
  <Slides>60</Slides>
  <Notes>22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60</vt:i4>
      </vt:variant>
    </vt:vector>
  </HeadingPairs>
  <TitlesOfParts>
    <vt:vector size="69" baseType="lpstr">
      <vt:lpstr>Arial</vt:lpstr>
      <vt:lpstr>Arial Black</vt:lpstr>
      <vt:lpstr>Garamond</vt:lpstr>
      <vt:lpstr>Magneto</vt:lpstr>
      <vt:lpstr>Monotype Corsiva</vt:lpstr>
      <vt:lpstr>Tahoma</vt:lpstr>
      <vt:lpstr>Times New Roman</vt:lpstr>
      <vt:lpstr>Wingdings</vt:lpstr>
      <vt:lpstr>Скругленный</vt:lpstr>
      <vt:lpstr>Підсумки роботи  закладів охорони здоров’я  міста Кропивницького  за 2022 рік </vt:lpstr>
      <vt:lpstr>Презентація PowerPoint</vt:lpstr>
      <vt:lpstr>Показники демографії</vt:lpstr>
      <vt:lpstr>Презентація PowerPoint</vt:lpstr>
      <vt:lpstr>Презентація PowerPoint</vt:lpstr>
      <vt:lpstr>Структура смертності населення міста Кропивницького  за основними причинами смерті, (у%)</vt:lpstr>
      <vt:lpstr>Структура смертності дитячого населення 0-17 років м.Кропивницького  за основними причинами смерті, (у%)</vt:lpstr>
      <vt:lpstr>Ресурси охорони здоров’я</vt:lpstr>
      <vt:lpstr>Презентація PowerPoint</vt:lpstr>
      <vt:lpstr>Забезпеченість фізичними особами лікарів та середніх медичних працівників на 10 тис.населення</vt:lpstr>
      <vt:lpstr>Оснащення амбулаторій первинної ланки  обладнанням та автомобілями</vt:lpstr>
      <vt:lpstr>Основні показники поширеності  та захворюваності  (на 10 тисяч населення)</vt:lpstr>
      <vt:lpstr>Поширеність захворювань  (дорослі та підлітки на 10 тис.нас., діти – на 1 тис.нас.)</vt:lpstr>
      <vt:lpstr>Захворюваність з діагнозом встановленим вперше (дорослі та підлітки – на 10 тис.нас., діти – на 1 тис.нас.)</vt:lpstr>
      <vt:lpstr>Презентація PowerPoint</vt:lpstr>
      <vt:lpstr>Диспансерний облік та захворюванісь на ВІЛ, СНІД за даними КІЗів</vt:lpstr>
      <vt:lpstr>Захворюваність, смертність на туберкульоз  (розрахунок на 100 тис. населення)</vt:lpstr>
      <vt:lpstr>Протитуберкульозна діяльність</vt:lpstr>
      <vt:lpstr>Показники  онкологічної служби за даними ООД</vt:lpstr>
      <vt:lpstr>Медична допомога хворим на Covid-19 </vt:lpstr>
      <vt:lpstr> Для надання медичної допомоги хворим з COVID-19  залучено 280 ліжок (67 боксових ліжок), у т.ч. 16 боксів              </vt:lpstr>
      <vt:lpstr>Тестування на  Covid-19</vt:lpstr>
      <vt:lpstr>Станом на 01.02.2022 року в інфеккційному відділенні КНП «ЦМЛ» з початку пандемії проліковано  4997 хворих  з підтвердженим діагнозом на COVID-19, з них: </vt:lpstr>
      <vt:lpstr>Вакцинація від Covid-19</vt:lpstr>
      <vt:lpstr>Показники первинного виходу на інвалідність</vt:lpstr>
      <vt:lpstr>Презентація PowerPoint</vt:lpstr>
      <vt:lpstr>Структура первинного виходу на інвалідність та реабілітація по даним МСЕК</vt:lpstr>
      <vt:lpstr>Діти з інвалідністю (0-17років)</vt:lpstr>
      <vt:lpstr>Структура первинної дитячої інвалідності   (на 10 000 дитячого населення від 0 до 17 років)</vt:lpstr>
      <vt:lpstr>Амбулаторно-поліклінічна допомога</vt:lpstr>
      <vt:lpstr>Забезпеченість амбулаторно-поліклінічною допомогою та робота поліклінік</vt:lpstr>
      <vt:lpstr>Діяльність стаціонарів</vt:lpstr>
      <vt:lpstr>Використання ліжкового фонду</vt:lpstr>
      <vt:lpstr>Збільшення показників плану роботи ліжка   по відділенням: </vt:lpstr>
      <vt:lpstr>Зменшення відбулося по таким відділенням: </vt:lpstr>
      <vt:lpstr>Медичне забезпечення ВПО</vt:lpstr>
      <vt:lpstr>Робота акушерсько-гінекологічної служби</vt:lpstr>
      <vt:lpstr>Презентація PowerPoint</vt:lpstr>
      <vt:lpstr>Презентація PowerPoint</vt:lpstr>
      <vt:lpstr>Діяльність допоміжних та діагностичних служб</vt:lpstr>
      <vt:lpstr>Показники допоміжних та діагностичних служб збільшились у 2022 році</vt:lpstr>
      <vt:lpstr>Медична допомога ветеранам війни, учасникам АТО та особам потерпілим внаслідок аварії на ЧАЕС</vt:lpstr>
      <vt:lpstr>Надання медичної допомоги ветеранам війни та особам, на яких поширюється чинність Закону України  "Про статус ветеранів війни, гарантії  їх соціального захисту" за  2022 р.</vt:lpstr>
      <vt:lpstr>Надання медичної допомоги учасникам антитерористичної операції на сході України</vt:lpstr>
      <vt:lpstr>Надання медичної допомоги особам, потерпілим внаслідок аварії на ЧАЕС</vt:lpstr>
      <vt:lpstr>Рейтингова оцінка  діяльності галузі</vt:lpstr>
      <vt:lpstr>Презентація PowerPoint</vt:lpstr>
      <vt:lpstr>                         </vt:lpstr>
      <vt:lpstr>Презентація PowerPoint</vt:lpstr>
      <vt:lpstr>Презентація PowerPoint</vt:lpstr>
      <vt:lpstr>Презентація PowerPoint</vt:lpstr>
      <vt:lpstr>Презентація PowerPoint</vt:lpstr>
      <vt:lpstr>Аналіз письмових звернень громадян, що надійшли в  УОЗ КМР за 2022 рік</vt:lpstr>
      <vt:lpstr>Звернення громадян</vt:lpstr>
      <vt:lpstr>Виконання бюджету</vt:lpstr>
      <vt:lpstr>Профінансовано на галузь охорони здоров'я м.Кропивницького за 2022 рік на загальну суму  81 625,7 тис.грн. </vt:lpstr>
      <vt:lpstr>За 2022 рік до КНП галузі охорони здоров’я міста Кропивницького надійшло від Національної служби здоров’я України коштів на загальну суму 810 834,7 тис. грн.</vt:lpstr>
      <vt:lpstr>По спеціальному фонду міського бюджету (бюджет розвитку) на галузь охорони здоров’я міста на 2022 рік затверджено обсяг видатків на загальну суму  - 14 904,1 тис.грн. (2021р.- 44 324,5 )  </vt:lpstr>
      <vt:lpstr>  </vt:lpstr>
      <vt:lpstr>Презентація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Підсумки роботи  лікувально-профілактичних закладів комунальної власності міста Кіровограда  за 9 місяців 2011 року</dc:title>
  <dc:creator>Admin</dc:creator>
  <cp:lastModifiedBy>User</cp:lastModifiedBy>
  <cp:revision>1930</cp:revision>
  <dcterms:created xsi:type="dcterms:W3CDTF">2011-10-14T07:44:30Z</dcterms:created>
  <dcterms:modified xsi:type="dcterms:W3CDTF">2023-02-27T08:17:49Z</dcterms:modified>
</cp:coreProperties>
</file>