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charts/chart3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3"/>
  </p:notesMasterIdLst>
  <p:sldIdLst>
    <p:sldId id="256" r:id="rId2"/>
    <p:sldId id="270" r:id="rId3"/>
    <p:sldId id="259" r:id="rId4"/>
    <p:sldId id="260" r:id="rId5"/>
    <p:sldId id="327" r:id="rId6"/>
    <p:sldId id="261" r:id="rId7"/>
    <p:sldId id="326" r:id="rId8"/>
    <p:sldId id="329" r:id="rId9"/>
    <p:sldId id="330" r:id="rId10"/>
    <p:sldId id="331" r:id="rId11"/>
    <p:sldId id="332" r:id="rId12"/>
    <p:sldId id="293" r:id="rId13"/>
    <p:sldId id="294" r:id="rId14"/>
    <p:sldId id="295" r:id="rId15"/>
    <p:sldId id="296" r:id="rId16"/>
    <p:sldId id="297" r:id="rId17"/>
    <p:sldId id="263" r:id="rId18"/>
    <p:sldId id="265" r:id="rId19"/>
    <p:sldId id="266" r:id="rId20"/>
    <p:sldId id="267" r:id="rId21"/>
    <p:sldId id="343" r:id="rId22"/>
    <p:sldId id="269" r:id="rId23"/>
    <p:sldId id="344" r:id="rId24"/>
    <p:sldId id="345" r:id="rId25"/>
    <p:sldId id="346" r:id="rId26"/>
    <p:sldId id="335" r:id="rId27"/>
    <p:sldId id="337" r:id="rId28"/>
    <p:sldId id="338" r:id="rId29"/>
    <p:sldId id="339" r:id="rId30"/>
    <p:sldId id="340" r:id="rId31"/>
    <p:sldId id="341" r:id="rId32"/>
    <p:sldId id="298" r:id="rId33"/>
    <p:sldId id="283" r:id="rId34"/>
    <p:sldId id="286" r:id="rId35"/>
    <p:sldId id="318" r:id="rId36"/>
    <p:sldId id="289" r:id="rId37"/>
    <p:sldId id="290" r:id="rId38"/>
    <p:sldId id="305" r:id="rId39"/>
    <p:sldId id="281" r:id="rId40"/>
    <p:sldId id="282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00"/>
    <a:srgbClr val="33CC33"/>
    <a:srgbClr val="006600"/>
    <a:srgbClr val="800000"/>
    <a:srgbClr val="FFFF66"/>
    <a:srgbClr val="FFCC66"/>
    <a:srgbClr val="FF505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4" autoAdjust="0"/>
    <p:restoredTop sz="92871" autoAdjust="0"/>
  </p:normalViewPr>
  <p:slideViewPr>
    <p:cSldViewPr>
      <p:cViewPr>
        <p:scale>
          <a:sx n="65" d="100"/>
          <a:sy n="65" d="100"/>
        </p:scale>
        <p:origin x="-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25.4</c:v>
                </c:pt>
                <c:pt idx="1">
                  <c:v>57.5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26.1</c:v>
                </c:pt>
                <c:pt idx="1">
                  <c:v>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031424"/>
        <c:axId val="91032960"/>
        <c:axId val="0"/>
      </c:bar3DChart>
      <c:catAx>
        <c:axId val="9103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032960"/>
        <c:crosses val="autoZero"/>
        <c:auto val="1"/>
        <c:lblAlgn val="ctr"/>
        <c:lblOffset val="100"/>
        <c:noMultiLvlLbl val="0"/>
      </c:catAx>
      <c:valAx>
        <c:axId val="91032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ru-RU"/>
          </a:p>
        </c:txPr>
        <c:crossAx val="910314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3072118776359104E-2"/>
          <c:y val="1.5182464278285985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54067361122134"/>
          <c:y val="3.7846232255550061E-2"/>
          <c:w val="0.58019986315453487"/>
          <c:h val="0.92430753548889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8700.2000000000007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13665.3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695360"/>
        <c:axId val="157721728"/>
        <c:axId val="0"/>
      </c:bar3DChart>
      <c:catAx>
        <c:axId val="157695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57721728"/>
        <c:crosses val="autoZero"/>
        <c:auto val="1"/>
        <c:lblAlgn val="ctr"/>
        <c:lblOffset val="100"/>
        <c:noMultiLvlLbl val="0"/>
      </c:catAx>
      <c:valAx>
        <c:axId val="157721728"/>
        <c:scaling>
          <c:orientation val="minMax"/>
          <c:max val="15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ru-RU"/>
          </a:p>
        </c:txPr>
        <c:crossAx val="157695360"/>
        <c:crosses val="autoZero"/>
        <c:crossBetween val="between"/>
        <c:majorUnit val="2000"/>
        <c:minorUnit val="20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6.2799168886672169E-2"/>
          <c:w val="0.76049746470490476"/>
          <c:h val="0.8360873614515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00406101449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5653.3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.1472480840357569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817472"/>
        <c:axId val="158142848"/>
        <c:axId val="0"/>
      </c:bar3DChart>
      <c:catAx>
        <c:axId val="15781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158142848"/>
        <c:crosses val="autoZero"/>
        <c:auto val="1"/>
        <c:lblAlgn val="ctr"/>
        <c:lblOffset val="100"/>
        <c:noMultiLvlLbl val="0"/>
      </c:catAx>
      <c:valAx>
        <c:axId val="1581428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ru-RU"/>
          </a:p>
        </c:txPr>
        <c:crossAx val="15781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9.238391501473380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8.6784669428264585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207616"/>
        <c:axId val="180209152"/>
        <c:axId val="0"/>
      </c:bar3DChart>
      <c:catAx>
        <c:axId val="18020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80209152"/>
        <c:crosses val="autoZero"/>
        <c:auto val="1"/>
        <c:lblAlgn val="ctr"/>
        <c:lblOffset val="100"/>
        <c:noMultiLvlLbl val="0"/>
      </c:catAx>
      <c:valAx>
        <c:axId val="180209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8020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000"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878299574278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8.5894715687524881E-2"/>
                  <c:y val="-4.503045760872905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1065.7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617536"/>
        <c:axId val="157631616"/>
        <c:axId val="0"/>
      </c:bar3DChart>
      <c:catAx>
        <c:axId val="157617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7631616"/>
        <c:crosses val="autoZero"/>
        <c:auto val="1"/>
        <c:lblAlgn val="ctr"/>
        <c:lblOffset val="100"/>
        <c:noMultiLvlLbl val="0"/>
      </c:catAx>
      <c:valAx>
        <c:axId val="157631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5761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900" dirty="0" smtClean="0">
                <a:solidFill>
                  <a:srgbClr val="000714"/>
                </a:solidFill>
              </a:rPr>
              <a:t>По </a:t>
            </a:r>
            <a:r>
              <a:rPr lang="ru-RU" sz="1900" dirty="0" err="1" smtClean="0">
                <a:solidFill>
                  <a:srgbClr val="000714"/>
                </a:solidFill>
              </a:rPr>
              <a:t>даним</a:t>
            </a:r>
            <a:r>
              <a:rPr lang="ru-RU" sz="1900" dirty="0" smtClean="0">
                <a:solidFill>
                  <a:srgbClr val="000714"/>
                </a:solidFill>
              </a:rPr>
              <a:t> ООД </a:t>
            </a:r>
            <a:r>
              <a:rPr lang="ru-RU" sz="1900" dirty="0" err="1" smtClean="0">
                <a:solidFill>
                  <a:srgbClr val="000714"/>
                </a:solidFill>
              </a:rPr>
              <a:t>захворюваність</a:t>
            </a:r>
            <a:r>
              <a:rPr lang="ru-RU" sz="1900" dirty="0" smtClean="0">
                <a:solidFill>
                  <a:srgbClr val="000714"/>
                </a:solidFill>
              </a:rPr>
              <a:t> </a:t>
            </a:r>
            <a:r>
              <a:rPr lang="ru-RU" sz="1900" dirty="0" err="1">
                <a:solidFill>
                  <a:srgbClr val="000714"/>
                </a:solidFill>
              </a:rPr>
              <a:t>злоякісними</a:t>
            </a:r>
            <a:r>
              <a:rPr lang="ru-RU" sz="1900" dirty="0">
                <a:solidFill>
                  <a:srgbClr val="000714"/>
                </a:solidFill>
              </a:rPr>
              <a:t> </a:t>
            </a:r>
            <a:r>
              <a:rPr lang="ru-RU" sz="19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1900" dirty="0">
                <a:solidFill>
                  <a:srgbClr val="000714"/>
                </a:solidFill>
              </a:rPr>
              <a:t> на 
100 </a:t>
            </a:r>
            <a:r>
              <a:rPr lang="ru-RU" sz="1900" dirty="0" err="1">
                <a:solidFill>
                  <a:srgbClr val="000714"/>
                </a:solidFill>
              </a:rPr>
              <a:t>тис.населення</a:t>
            </a:r>
            <a:endParaRPr lang="ru-RU" sz="19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5204">
              <a:noFill/>
              <a:prstDash val="solid"/>
            </a:ln>
          </c:spPr>
          <c:invertIfNegative val="0"/>
          <c:dLbls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458.8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15204">
              <a:noFill/>
              <a:prstDash val="solid"/>
            </a:ln>
          </c:spPr>
          <c:invertIfNegative val="0"/>
          <c:dLbls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404.7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9"/>
        <c:axId val="157926144"/>
        <c:axId val="157927680"/>
      </c:barChart>
      <c:catAx>
        <c:axId val="1579261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7927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7927680"/>
        <c:scaling>
          <c:orientation val="minMax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57926144"/>
        <c:crosses val="autoZero"/>
        <c:crossBetween val="between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78"/>
          <c:y val="0.61427276724958579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dirty="0" err="1">
                <a:solidFill>
                  <a:srgbClr val="000000"/>
                </a:solidFill>
              </a:rPr>
              <a:t>Питома</a:t>
            </a:r>
            <a:r>
              <a:rPr lang="ru-RU" dirty="0">
                <a:solidFill>
                  <a:srgbClr val="000000"/>
                </a:solidFill>
              </a:rPr>
              <a:t> вага </a:t>
            </a:r>
            <a:r>
              <a:rPr lang="ru-RU" dirty="0" err="1">
                <a:solidFill>
                  <a:srgbClr val="000000"/>
                </a:solidFill>
              </a:rPr>
              <a:t>занедбаних</a:t>
            </a:r>
            <a:r>
              <a:rPr lang="ru-RU" dirty="0">
                <a:solidFill>
                  <a:srgbClr val="000000"/>
                </a:solidFill>
              </a:rPr>
              <a:t> форм 
(І</a:t>
            </a: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ru-RU" dirty="0">
                <a:solidFill>
                  <a:srgbClr val="000000"/>
                </a:solidFill>
              </a:rPr>
              <a:t>ст. </a:t>
            </a:r>
            <a:r>
              <a:rPr lang="ru-RU" dirty="0" err="1">
                <a:solidFill>
                  <a:srgbClr val="000000"/>
                </a:solidFill>
              </a:rPr>
              <a:t>всі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форми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та ІІІ ст. </a:t>
            </a:r>
            <a:r>
              <a:rPr lang="ru-RU" dirty="0" err="1" smtClean="0">
                <a:solidFill>
                  <a:srgbClr val="000000"/>
                </a:solidFill>
              </a:rPr>
              <a:t>візуальної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локалізації</a:t>
            </a:r>
            <a:r>
              <a:rPr lang="ru-RU" dirty="0">
                <a:solidFill>
                  <a:srgbClr val="0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9689882029360845"/>
                  <c:y val="-1.9529846893998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33CC3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18.399999999999999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80518912"/>
        <c:axId val="180520448"/>
      </c:barChart>
      <c:catAx>
        <c:axId val="180518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052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520448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80518912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44527239175354094"/>
                  <c:y val="1.0003233017100228E-2"/>
                </c:manualLayout>
              </c:layout>
              <c:numFmt formatCode="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5441">
                <a:noFill/>
              </a:ln>
            </c:spPr>
          </c:dPt>
          <c:dLbls>
            <c:dLbl>
              <c:idx val="0"/>
              <c:layout>
                <c:manualLayout>
                  <c:x val="-0.18134902145172688"/>
                  <c:y val="2.8567008624855298E-3"/>
                </c:manualLayout>
              </c:layout>
              <c:numFmt formatCode="#,##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33CC33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183726464"/>
        <c:axId val="183728000"/>
      </c:barChart>
      <c:catAx>
        <c:axId val="18372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372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72800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83726464"/>
        <c:crosses val="autoZero"/>
        <c:crossBetween val="between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візуальних форм </a:t>
            </a:r>
          </a:p>
        </c:rich>
      </c:tx>
      <c:layout>
        <c:manualLayout>
          <c:xMode val="edge"/>
          <c:yMode val="edge"/>
          <c:x val="0.20196907601832173"/>
          <c:y val="6.0365754618076577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706766917293228E-2"/>
          <c:y val="0.34774042791961374"/>
          <c:w val="0.81453634085213034"/>
          <c:h val="0.450689942855455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17.399999999999999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7284680000265404"/>
                  <c:y val="1.6785287125496508E-2"/>
                </c:manualLayout>
              </c:layout>
              <c:numFmt formatCode="#,##0.0" sourceLinked="0"/>
              <c:spPr>
                <a:noFill/>
                <a:ln w="25275">
                  <a:noFill/>
                </a:ln>
              </c:spPr>
              <c:txPr>
                <a:bodyPr/>
                <a:lstStyle/>
                <a:p>
                  <a:pPr>
                    <a:defRPr sz="2400">
                      <a:solidFill>
                        <a:srgbClr val="33CC33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33CC3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84106368"/>
        <c:axId val="184140928"/>
      </c:barChart>
      <c:catAx>
        <c:axId val="18410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414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40928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4106368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719603659856991E-2"/>
          <c:y val="6.441934692441581E-2"/>
          <c:w val="0.59712691998440848"/>
          <c:h val="0.711402436766285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7877286443556151E-2"/>
                  <c:y val="-8.088052376629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18835264869133E-2"/>
                  <c:y val="-1.55377910888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.1061065657916568"/>
                  <c:y val="-6.259935418252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57152869680105E-2"/>
                  <c:y val="-3.107558217778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945088"/>
        <c:axId val="183946624"/>
        <c:axId val="0"/>
      </c:bar3DChart>
      <c:catAx>
        <c:axId val="18394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ru-RU"/>
          </a:p>
        </c:txPr>
        <c:crossAx val="183946624"/>
        <c:crosses val="autoZero"/>
        <c:auto val="1"/>
        <c:lblAlgn val="ctr"/>
        <c:lblOffset val="100"/>
        <c:noMultiLvlLbl val="0"/>
      </c:catAx>
      <c:valAx>
        <c:axId val="183946624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ru-RU"/>
          </a:p>
        </c:txPr>
        <c:crossAx val="183945088"/>
        <c:crosses val="autoZero"/>
        <c:crossBetween val="between"/>
        <c:majorUnit val="20"/>
        <c:minorUnit val="1"/>
      </c:valAx>
    </c:plotArea>
    <c:legend>
      <c:legendPos val="r"/>
      <c:layout>
        <c:manualLayout>
          <c:xMode val="edge"/>
          <c:yMode val="edge"/>
          <c:x val="0.74389827683929655"/>
          <c:y val="0.15920186218625279"/>
          <c:w val="0.23816586292671815"/>
          <c:h val="0.4645263774110569"/>
        </c:manualLayout>
      </c:layout>
      <c:overlay val="0"/>
      <c:txPr>
        <a:bodyPr/>
        <a:lstStyle/>
        <a:p>
          <a:pPr>
            <a:defRPr sz="2400"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986210379405"/>
          <c:y val="5.6277222639093474E-2"/>
          <c:w val="0.86370013789620592"/>
          <c:h val="0.6661510789988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85.1</c:v>
                </c:pt>
                <c:pt idx="1">
                  <c:v>146.1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76.7</c:v>
                </c:pt>
                <c:pt idx="1">
                  <c:v>84.3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489088"/>
        <c:axId val="184490624"/>
        <c:axId val="0"/>
      </c:bar3DChart>
      <c:catAx>
        <c:axId val="18448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ru-RU"/>
          </a:p>
        </c:txPr>
        <c:crossAx val="184490624"/>
        <c:crosses val="autoZero"/>
        <c:auto val="1"/>
        <c:lblAlgn val="ctr"/>
        <c:lblOffset val="100"/>
        <c:noMultiLvlLbl val="0"/>
      </c:catAx>
      <c:valAx>
        <c:axId val="184490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ru-RU"/>
          </a:p>
        </c:txPr>
        <c:crossAx val="18448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95613185836495E-3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3276</c:v>
                </c:pt>
                <c:pt idx="1">
                  <c:v>592</c:v>
                </c:pt>
                <c:pt idx="2">
                  <c:v>32</c:v>
                </c:pt>
                <c:pt idx="3">
                  <c:v>1342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в т.ч. лікарі-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3445</c:v>
                </c:pt>
                <c:pt idx="1">
                  <c:v>610</c:v>
                </c:pt>
                <c:pt idx="2">
                  <c:v>30</c:v>
                </c:pt>
                <c:pt idx="3">
                  <c:v>1466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91140480"/>
        <c:axId val="91142016"/>
        <c:axId val="0"/>
      </c:bar3DChart>
      <c:catAx>
        <c:axId val="9114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ru-RU"/>
          </a:p>
        </c:txPr>
        <c:crossAx val="91142016"/>
        <c:crosses val="autoZero"/>
        <c:auto val="1"/>
        <c:lblAlgn val="ctr"/>
        <c:lblOffset val="100"/>
        <c:noMultiLvlLbl val="0"/>
      </c:catAx>
      <c:valAx>
        <c:axId val="91142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ru-RU"/>
          </a:p>
        </c:txPr>
        <c:crossAx val="911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40555452745388"/>
          <c:y val="0.18715643384006689"/>
          <c:w val="0.90676332491319922"/>
          <c:h val="0.56356869293724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75732803882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86.6</c:v>
                </c:pt>
                <c:pt idx="1">
                  <c:v>75.900000000000006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67.2</c:v>
                </c:pt>
                <c:pt idx="1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291328"/>
        <c:axId val="184292864"/>
        <c:axId val="0"/>
      </c:bar3DChart>
      <c:catAx>
        <c:axId val="18429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ru-RU"/>
          </a:p>
        </c:txPr>
        <c:crossAx val="184292864"/>
        <c:crosses val="autoZero"/>
        <c:auto val="1"/>
        <c:lblAlgn val="ctr"/>
        <c:lblOffset val="100"/>
        <c:noMultiLvlLbl val="0"/>
      </c:catAx>
      <c:valAx>
        <c:axId val="184292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ru-RU"/>
          </a:p>
        </c:txPr>
        <c:crossAx val="1842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56697848942181"/>
          <c:y val="6.2784021505432427E-2"/>
          <c:w val="0.86846478686666406"/>
          <c:h val="0.65819177358090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9829993592127E-2"/>
                  <c:y val="-6.072746020112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88.2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4.8350269367993859E-2"/>
                  <c:y val="-7.500602058213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513879769316572E-2"/>
                  <c:y val="-2.76033910005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71.2</c:v>
                </c:pt>
                <c:pt idx="1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326784"/>
        <c:axId val="184336768"/>
        <c:axId val="0"/>
      </c:bar3DChart>
      <c:catAx>
        <c:axId val="18432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ru-RU"/>
          </a:p>
        </c:txPr>
        <c:crossAx val="184336768"/>
        <c:crosses val="autoZero"/>
        <c:auto val="1"/>
        <c:lblAlgn val="ctr"/>
        <c:lblOffset val="100"/>
        <c:noMultiLvlLbl val="0"/>
      </c:catAx>
      <c:valAx>
        <c:axId val="1843367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ru-RU"/>
          </a:p>
        </c:txPr>
        <c:crossAx val="18432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0.10780461009001477"/>
          <c:w val="0.83407150614306635"/>
          <c:h val="0.609193924727754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962930971180345E-2"/>
                  <c:y val="-3.738482191233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242</c:v>
                </c:pt>
                <c:pt idx="1">
                  <c:v>95.2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69651392113466"/>
                  <c:y val="-1.485445150903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253.3</c:v>
                </c:pt>
                <c:pt idx="1">
                  <c:v>99.6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184628352"/>
        <c:axId val="184629888"/>
        <c:axId val="0"/>
      </c:bar3DChart>
      <c:catAx>
        <c:axId val="1846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4629888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184629888"/>
        <c:scaling>
          <c:orientation val="minMax"/>
          <c:max val="200"/>
          <c:min val="0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4628352"/>
        <c:crosses val="autoZero"/>
        <c:crossBetween val="between"/>
        <c:majorUnit val="50"/>
        <c:minorUnit val="1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solidFill>
                  <a:srgbClr val="000000"/>
                </a:solidFill>
              </a:defRPr>
            </a:pPr>
            <a:r>
              <a:rPr lang="ru-RU" sz="2000" dirty="0" err="1" smtClean="0">
                <a:solidFill>
                  <a:srgbClr val="000000"/>
                </a:solidFill>
              </a:rPr>
              <a:t>Проліковано</a:t>
            </a:r>
            <a:r>
              <a:rPr lang="ru-RU" sz="2000" baseline="0" dirty="0" smtClean="0">
                <a:solidFill>
                  <a:srgbClr val="000000"/>
                </a:solidFill>
              </a:rPr>
              <a:t> </a:t>
            </a:r>
            <a:r>
              <a:rPr lang="ru-RU" sz="2000" baseline="0" dirty="0" err="1" smtClean="0">
                <a:solidFill>
                  <a:srgbClr val="000000"/>
                </a:solidFill>
              </a:rPr>
              <a:t>хворих</a:t>
            </a:r>
            <a:r>
              <a:rPr lang="ru-RU" sz="2000" baseline="0" dirty="0" smtClean="0">
                <a:solidFill>
                  <a:srgbClr val="000000"/>
                </a:solidFill>
              </a:rPr>
              <a:t> </a:t>
            </a:r>
          </a:p>
          <a:p>
            <a:pPr algn="l">
              <a:defRPr sz="2000">
                <a:solidFill>
                  <a:srgbClr val="000000"/>
                </a:solidFill>
              </a:defRPr>
            </a:pPr>
            <a:r>
              <a:rPr lang="ru-RU" sz="2000" baseline="0" dirty="0" smtClean="0">
                <a:solidFill>
                  <a:srgbClr val="000000"/>
                </a:solidFill>
              </a:rPr>
              <a:t>на </a:t>
            </a:r>
            <a:r>
              <a:rPr lang="ru-RU" sz="2000" u="sng" baseline="0" dirty="0" smtClean="0">
                <a:solidFill>
                  <a:srgbClr val="C00000"/>
                </a:solidFill>
              </a:rPr>
              <a:t>2,3%</a:t>
            </a:r>
            <a:r>
              <a:rPr lang="ru-RU" sz="2000" baseline="0" dirty="0" smtClean="0">
                <a:solidFill>
                  <a:srgbClr val="C00000"/>
                </a:solidFill>
              </a:rPr>
              <a:t> </a:t>
            </a:r>
            <a:r>
              <a:rPr lang="ru-RU" sz="2000" baseline="0" dirty="0" err="1" smtClean="0">
                <a:solidFill>
                  <a:srgbClr val="000000"/>
                </a:solidFill>
              </a:rPr>
              <a:t>менше</a:t>
            </a:r>
            <a:r>
              <a:rPr lang="ru-RU" sz="2000" baseline="0" dirty="0" smtClean="0">
                <a:solidFill>
                  <a:srgbClr val="000000"/>
                </a:solidFill>
              </a:rPr>
              <a:t> за аналогічний період </a:t>
            </a:r>
            <a:r>
              <a:rPr lang="ru-RU" sz="2000" baseline="0" dirty="0" err="1" smtClean="0">
                <a:solidFill>
                  <a:srgbClr val="000000"/>
                </a:solidFill>
              </a:rPr>
              <a:t>минулого</a:t>
            </a:r>
            <a:r>
              <a:rPr lang="ru-RU" sz="2000" baseline="0" dirty="0" smtClean="0">
                <a:solidFill>
                  <a:srgbClr val="000000"/>
                </a:solidFill>
              </a:rPr>
              <a:t> року</a:t>
            </a:r>
            <a:endParaRPr lang="ru-RU" sz="20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5.3552340985681728E-2"/>
          <c:y val="0.607484395198522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56123667235627017"/>
          <c:h val="0.53193366574330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1442693236105079E-2"/>
                  <c:y val="-3.631006243985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25627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8.2007091804614296E-2"/>
                  <c:y val="-6.7425040744860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946688"/>
        <c:axId val="184948224"/>
        <c:axId val="0"/>
      </c:bar3DChart>
      <c:catAx>
        <c:axId val="184946688"/>
        <c:scaling>
          <c:orientation val="minMax"/>
        </c:scaling>
        <c:delete val="1"/>
        <c:axPos val="b"/>
        <c:majorTickMark val="out"/>
        <c:minorTickMark val="none"/>
        <c:tickLblPos val="nextTo"/>
        <c:crossAx val="184948224"/>
        <c:crosses val="autoZero"/>
        <c:auto val="1"/>
        <c:lblAlgn val="ctr"/>
        <c:lblOffset val="100"/>
        <c:noMultiLvlLbl val="0"/>
      </c:catAx>
      <c:valAx>
        <c:axId val="184948224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ru-RU"/>
          </a:p>
        </c:txPr>
        <c:crossAx val="184946688"/>
        <c:crosses val="autoZero"/>
        <c:crossBetween val="between"/>
        <c:majorUnit val="5000"/>
        <c:minorUnit val="5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8534918679069332"/>
          <c:y val="0.30781665743305636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ru-RU" sz="2200" dirty="0" err="1" smtClean="0">
                <a:solidFill>
                  <a:srgbClr val="000000"/>
                </a:solidFill>
              </a:rPr>
              <a:t>Летальність</a:t>
            </a:r>
            <a:endParaRPr lang="ru-RU" sz="22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823168"/>
        <c:axId val="184829056"/>
        <c:axId val="0"/>
      </c:bar3DChart>
      <c:catAx>
        <c:axId val="18482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29056"/>
        <c:crossesAt val="1"/>
        <c:auto val="1"/>
        <c:lblAlgn val="ctr"/>
        <c:lblOffset val="100"/>
        <c:noMultiLvlLbl val="0"/>
      </c:catAx>
      <c:valAx>
        <c:axId val="184829056"/>
        <c:scaling>
          <c:logBase val="2"/>
          <c:orientation val="minMax"/>
          <c:max val="3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ru-RU"/>
          </a:p>
        </c:txPr>
        <c:crossAx val="184823168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000">
                <a:solidFill>
                  <a:schemeClr val="bg1"/>
                </a:solidFill>
              </a:defRPr>
            </a:pPr>
            <a:r>
              <a:rPr lang="ru-RU" sz="2000" dirty="0" smtClean="0">
                <a:solidFill>
                  <a:schemeClr val="bg1"/>
                </a:solidFill>
              </a:rPr>
              <a:t>Проведено </a:t>
            </a:r>
            <a:r>
              <a:rPr lang="ru-RU" sz="2000" dirty="0" err="1" smtClean="0">
                <a:solidFill>
                  <a:schemeClr val="bg1"/>
                </a:solidFill>
              </a:rPr>
              <a:t>хворими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u="sng" dirty="0" smtClean="0">
                <a:solidFill>
                  <a:srgbClr val="C00000"/>
                </a:solidFill>
              </a:rPr>
              <a:t>3697 </a:t>
            </a:r>
            <a:r>
              <a:rPr lang="ru-RU" sz="2000" dirty="0" smtClean="0">
                <a:solidFill>
                  <a:schemeClr val="bg1"/>
                </a:solidFill>
              </a:rPr>
              <a:t>л/</a:t>
            </a:r>
            <a:r>
              <a:rPr lang="ru-RU" sz="2000" dirty="0" err="1" smtClean="0">
                <a:solidFill>
                  <a:schemeClr val="bg1"/>
                </a:solidFill>
              </a:rPr>
              <a:t>днів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менше</a:t>
            </a:r>
            <a:endParaRPr lang="ru-RU" sz="20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834895491699292"/>
          <c:y val="0.76472422376349714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99988911087597"/>
          <c:y val="6.6322987921976911E-2"/>
          <c:w val="0.71396042685479"/>
          <c:h val="0.642735179511157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241925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245622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851456"/>
        <c:axId val="184894208"/>
        <c:axId val="0"/>
      </c:bar3DChart>
      <c:catAx>
        <c:axId val="18485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94208"/>
        <c:crosses val="autoZero"/>
        <c:auto val="1"/>
        <c:lblAlgn val="ctr"/>
        <c:lblOffset val="100"/>
        <c:noMultiLvlLbl val="0"/>
      </c:catAx>
      <c:valAx>
        <c:axId val="184894208"/>
        <c:scaling>
          <c:orientation val="minMax"/>
          <c:max val="300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ru-RU"/>
          </a:p>
        </c:txPr>
        <c:crossAx val="184851456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0.15844242929923885"/>
          <c:w val="0.75923036093105101"/>
          <c:h val="0.5320120326766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65.3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54.8</c:v>
                </c:pt>
                <c:pt idx="1">
                  <c:v>72.099999999999994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464320"/>
        <c:axId val="183465856"/>
        <c:axId val="0"/>
      </c:bar3DChart>
      <c:catAx>
        <c:axId val="18346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83465856"/>
        <c:crosses val="autoZero"/>
        <c:auto val="1"/>
        <c:lblAlgn val="ctr"/>
        <c:lblOffset val="100"/>
        <c:noMultiLvlLbl val="0"/>
      </c:catAx>
      <c:valAx>
        <c:axId val="18346585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ru-RU"/>
          </a:p>
        </c:txPr>
        <c:crossAx val="183464320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0.12574151557874796"/>
                  <c:y val="1.086243609357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.1288974058818993"/>
                  <c:y val="1.74208814991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183389568"/>
        <c:axId val="183391360"/>
        <c:axId val="0"/>
      </c:bar3DChart>
      <c:catAx>
        <c:axId val="183389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83391360"/>
        <c:crosses val="autoZero"/>
        <c:auto val="1"/>
        <c:lblAlgn val="ctr"/>
        <c:lblOffset val="100"/>
        <c:noMultiLvlLbl val="0"/>
      </c:catAx>
      <c:valAx>
        <c:axId val="183391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ru-RU"/>
          </a:p>
        </c:txPr>
        <c:crossAx val="18338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0FF"/>
                </a:solidFill>
              </a:rPr>
              <a:t>Кількість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 err="1">
                <a:solidFill>
                  <a:srgbClr val="0000FF"/>
                </a:solidFill>
              </a:rPr>
              <a:t>пологів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та </a:t>
            </a:r>
          </a:p>
          <a:p>
            <a:pPr>
              <a:defRPr sz="20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 smtClean="0">
                <a:solidFill>
                  <a:srgbClr val="0000FF"/>
                </a:solidFill>
              </a:rPr>
              <a:t>народжених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дітей</a:t>
            </a:r>
            <a:r>
              <a:rPr lang="ru-RU" sz="2000" dirty="0" smtClean="0">
                <a:solidFill>
                  <a:srgbClr val="0000FF"/>
                </a:solidFill>
              </a:rPr>
              <a:t> (</a:t>
            </a:r>
            <a:r>
              <a:rPr lang="ru-RU" sz="2000" dirty="0" err="1">
                <a:solidFill>
                  <a:srgbClr val="0000FF"/>
                </a:solidFill>
              </a:rPr>
              <a:t>абс.ч</a:t>
            </a:r>
            <a:r>
              <a:rPr lang="ru-RU" sz="2000" dirty="0">
                <a:solidFill>
                  <a:srgbClr val="0000FF"/>
                </a:solidFill>
              </a:rPr>
              <a:t>.)</a:t>
            </a:r>
          </a:p>
        </c:rich>
      </c:tx>
      <c:layout>
        <c:manualLayout>
          <c:xMode val="edge"/>
          <c:yMode val="edge"/>
          <c:x val="6.3879357623279537E-2"/>
          <c:y val="1.0825355448310621E-3"/>
        </c:manualLayout>
      </c:layout>
      <c:overlay val="0"/>
      <c:spPr>
        <a:noFill/>
        <a:ln w="12253">
          <a:noFill/>
        </a:ln>
      </c:spPr>
    </c:title>
    <c:autoTitleDeleted val="0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29518069602030805"/>
          <c:y val="0.21151096026068542"/>
          <c:w val="0.42613198595307417"/>
          <c:h val="0.62418250623690841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18548564048439056"/>
                  <c:y val="-2.8778178744052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23055774081314"/>
                  <c:y val="-7.5682753398681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1467</c:v>
                </c:pt>
                <c:pt idx="1">
                  <c:v>1459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2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2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1345</c:v>
                </c:pt>
                <c:pt idx="1">
                  <c:v>1341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gapDepth val="332"/>
        <c:shape val="cylinder"/>
        <c:axId val="185517568"/>
        <c:axId val="185519104"/>
        <c:axId val="0"/>
      </c:bar3DChart>
      <c:catAx>
        <c:axId val="18551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519104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85519104"/>
        <c:scaling>
          <c:orientation val="minMax"/>
          <c:max val="150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517568"/>
        <c:crosses val="autoZero"/>
        <c:crossBetween val="between"/>
        <c:majorUnit val="3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4897405536045947"/>
          <c:y val="0.4615212742526959"/>
          <c:w val="0.24994352479354146"/>
          <c:h val="0.23933204952536138"/>
        </c:manualLayout>
      </c:layout>
      <c:overlay val="1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 smtClean="0">
                <a:solidFill>
                  <a:srgbClr val="0000FF"/>
                </a:solidFill>
              </a:rPr>
              <a:t>Смертність</a:t>
            </a:r>
            <a:r>
              <a:rPr lang="ru-RU" sz="2000" baseline="0" dirty="0" smtClean="0">
                <a:solidFill>
                  <a:srgbClr val="0000FF"/>
                </a:solidFill>
              </a:rPr>
              <a:t> </a:t>
            </a:r>
            <a:r>
              <a:rPr lang="ru-RU" sz="2000" baseline="0" dirty="0" err="1" smtClean="0">
                <a:solidFill>
                  <a:srgbClr val="0000FF"/>
                </a:solidFill>
              </a:rPr>
              <a:t>дітей</a:t>
            </a:r>
            <a:r>
              <a:rPr lang="ru-RU" sz="2000" baseline="0" dirty="0" smtClean="0">
                <a:solidFill>
                  <a:srgbClr val="0000FF"/>
                </a:solidFill>
              </a:rPr>
              <a:t> до 1-го року </a:t>
            </a:r>
            <a:r>
              <a:rPr lang="ru-RU" sz="2000" baseline="0" dirty="0" err="1" smtClean="0">
                <a:solidFill>
                  <a:srgbClr val="0000FF"/>
                </a:solidFill>
              </a:rPr>
              <a:t>життя</a:t>
            </a:r>
            <a:r>
              <a:rPr lang="ru-RU" sz="2000" baseline="0" dirty="0" smtClean="0">
                <a:solidFill>
                  <a:srgbClr val="0000FF"/>
                </a:solidFill>
              </a:rPr>
              <a:t> (у‰)</a:t>
            </a:r>
            <a:endParaRPr lang="ru-RU" sz="20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27317444954327108"/>
          <c:y val="1.0825355448310621E-3"/>
        </c:manualLayout>
      </c:layout>
      <c:overlay val="0"/>
      <c:spPr>
        <a:noFill/>
        <a:ln w="12253">
          <a:noFill/>
        </a:ln>
      </c:spPr>
    </c:title>
    <c:autoTitleDeleted val="0"/>
    <c:view3D>
      <c:rotX val="0"/>
      <c:hPercent val="130"/>
      <c:rotY val="0"/>
      <c:depthPercent val="7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40275138920534254"/>
          <c:y val="0.22507931217519042"/>
          <c:w val="0.54490861655672906"/>
          <c:h val="0.58318486292850935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1.0552029058918125E-2"/>
                  <c:y val="4.050464582526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Малюкова смертність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4043401957221325E-2"/>
                  <c:y val="-3.523626101164911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2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2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Малюкова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2.0099999999999998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8"/>
        <c:gapDepth val="498"/>
        <c:shape val="cylinder"/>
        <c:axId val="185567104"/>
        <c:axId val="185568640"/>
        <c:axId val="0"/>
      </c:bar3DChart>
      <c:catAx>
        <c:axId val="18556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568640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85568640"/>
        <c:scaling>
          <c:orientation val="minMax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567104"/>
        <c:crosses val="autoZero"/>
        <c:crossBetween val="between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8066410887092946E-2"/>
                  <c:y val="-7.184271192089768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58176"/>
        <c:axId val="91464064"/>
        <c:axId val="0"/>
      </c:bar3DChart>
      <c:catAx>
        <c:axId val="9145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ru-RU"/>
          </a:p>
        </c:txPr>
        <c:crossAx val="91464064"/>
        <c:crosses val="autoZero"/>
        <c:auto val="1"/>
        <c:lblAlgn val="ctr"/>
        <c:lblOffset val="100"/>
        <c:noMultiLvlLbl val="0"/>
      </c:catAx>
      <c:valAx>
        <c:axId val="91464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ru-RU"/>
          </a:p>
        </c:txPr>
        <c:crossAx val="9145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9426015441737"/>
          <c:y val="0.15870048529961317"/>
          <c:w val="0.18468527716312597"/>
          <c:h val="0.29402351758895473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 smtClean="0">
                <a:solidFill>
                  <a:srgbClr val="0000FF"/>
                </a:solidFill>
              </a:rPr>
              <a:t>Мертвонароджуваність</a:t>
            </a:r>
            <a:r>
              <a:rPr lang="ru-RU" sz="2000" dirty="0" smtClean="0">
                <a:solidFill>
                  <a:srgbClr val="0000FF"/>
                </a:solidFill>
              </a:rPr>
              <a:t> (у %) </a:t>
            </a:r>
            <a:endParaRPr lang="ru-RU" sz="20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6.402077865266842E-2"/>
          <c:y val="5.5219893572481742E-2"/>
        </c:manualLayout>
      </c:layout>
      <c:overlay val="0"/>
      <c:spPr>
        <a:noFill/>
        <a:ln w="12191">
          <a:noFill/>
        </a:ln>
      </c:spPr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34346393160097582"/>
          <c:y val="0.22846008462860717"/>
          <c:w val="0.37480695628818911"/>
          <c:h val="0.62252570685076702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0.19066963386442337"/>
                  <c:y val="-2.4119121153834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Народились мертвими 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6.67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2697639990663553"/>
                  <c:y val="1.0120929329458093E-2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2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2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Народились мертвими 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977088"/>
        <c:axId val="185733120"/>
        <c:axId val="0"/>
      </c:bar3DChart>
      <c:catAx>
        <c:axId val="18597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t" anchorCtr="0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733120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85733120"/>
        <c:scaling>
          <c:orientation val="minMax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977088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spc="50" baseline="0">
                <a:solidFill>
                  <a:srgbClr val="0000FF"/>
                </a:solidFill>
                <a:latin typeface="+mn-lt"/>
              </a:defRPr>
            </a:pPr>
            <a:r>
              <a:rPr lang="ru-RU" sz="2000" spc="50" baseline="0" dirty="0" err="1">
                <a:solidFill>
                  <a:srgbClr val="0000FF"/>
                </a:solidFill>
                <a:latin typeface="+mn-lt"/>
              </a:rPr>
              <a:t>Смертність</a:t>
            </a:r>
            <a:r>
              <a:rPr lang="ru-RU" sz="2000" spc="50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000" spc="50" baseline="0" dirty="0" err="1">
                <a:solidFill>
                  <a:srgbClr val="0000FF"/>
                </a:solidFill>
                <a:latin typeface="+mn-lt"/>
              </a:rPr>
              <a:t>немовлят</a:t>
            </a:r>
            <a:r>
              <a:rPr lang="ru-RU" sz="2000" spc="50" baseline="0" dirty="0">
                <a:solidFill>
                  <a:srgbClr val="0000FF"/>
                </a:solidFill>
                <a:latin typeface="+mn-lt"/>
              </a:rPr>
              <a:t> 
на 1000 </a:t>
            </a:r>
            <a:r>
              <a:rPr lang="ru-RU" sz="2000" spc="50" baseline="0" dirty="0" err="1">
                <a:solidFill>
                  <a:srgbClr val="0000FF"/>
                </a:solidFill>
                <a:latin typeface="+mn-lt"/>
              </a:rPr>
              <a:t>народжених</a:t>
            </a:r>
            <a:r>
              <a:rPr lang="ru-RU" sz="2000" spc="50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000" spc="50" baseline="0" dirty="0" err="1">
                <a:solidFill>
                  <a:srgbClr val="0000FF"/>
                </a:solidFill>
                <a:latin typeface="+mn-lt"/>
              </a:rPr>
              <a:t>дітей</a:t>
            </a:r>
            <a:endParaRPr lang="ru-RU" sz="2000" spc="50" baseline="0" dirty="0">
              <a:solidFill>
                <a:srgbClr val="0000FF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4420298092137568"/>
          <c:y val="2.1508450280592128E-2"/>
        </c:manualLayout>
      </c:layout>
      <c:overlay val="0"/>
    </c:title>
    <c:autoTitleDeleted val="0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37703333697579999"/>
          <c:y val="0.26347445134822417"/>
          <c:w val="0.56666512562307192"/>
          <c:h val="0.629993347622621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9.3645716879470781E-3"/>
                  <c:y val="-1.9235595847105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840165760252843E-3"/>
                  <c:y val="-2.213151289893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Перинатальна</c:v>
                </c:pt>
                <c:pt idx="1">
                  <c:v>Рання неонатальна</c:v>
                </c:pt>
              </c:strCache>
            </c:strRef>
          </c:cat>
          <c:val>
            <c:numRef>
              <c:f>Sheet1!$B$2:$C$2</c:f>
              <c:numCache>
                <c:formatCode>0.00</c:formatCode>
                <c:ptCount val="2"/>
                <c:pt idx="0">
                  <c:v>8.1</c:v>
                </c:pt>
                <c:pt idx="1">
                  <c:v>1.44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764514529239199E-3"/>
                  <c:y val="-2.638075514654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Перинатальна</c:v>
                </c:pt>
                <c:pt idx="1">
                  <c:v>Рання неонатальна</c:v>
                </c:pt>
              </c:strCache>
            </c:strRef>
          </c:cat>
          <c:val>
            <c:numRef>
              <c:f>Sheet1!$B$3:$C$3</c:f>
              <c:numCache>
                <c:formatCode>0.00</c:formatCode>
                <c:ptCount val="2"/>
                <c:pt idx="0">
                  <c:v>6.49</c:v>
                </c:pt>
                <c:pt idx="1">
                  <c:v>2.0099999999999998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gapDepth val="332"/>
        <c:shape val="cylinder"/>
        <c:axId val="185787904"/>
        <c:axId val="185789440"/>
        <c:axId val="0"/>
      </c:bar3DChart>
      <c:catAx>
        <c:axId val="18578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789440"/>
        <c:crosses val="autoZero"/>
        <c:auto val="0"/>
        <c:lblAlgn val="ctr"/>
        <c:lblOffset val="100"/>
        <c:tickMarkSkip val="5"/>
        <c:noMultiLvlLbl val="0"/>
      </c:catAx>
      <c:valAx>
        <c:axId val="185789440"/>
        <c:scaling>
          <c:orientation val="minMax"/>
          <c:max val="17"/>
          <c:min val="0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787904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3200" b="1" i="0" u="none" strike="noStrike" baseline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3200" dirty="0" err="1">
                <a:solidFill>
                  <a:srgbClr val="000099"/>
                </a:solidFill>
              </a:rPr>
              <a:t>Оглянуто</a:t>
            </a: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200" dirty="0" err="1">
                <a:solidFill>
                  <a:srgbClr val="000099"/>
                </a:solidFill>
              </a:rPr>
              <a:t>населення</a:t>
            </a: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200" dirty="0" err="1">
                <a:solidFill>
                  <a:srgbClr val="000099"/>
                </a:solidFill>
              </a:rPr>
              <a:t>пільгових</a:t>
            </a:r>
            <a:r>
              <a:rPr lang="ru-RU" sz="3200" dirty="0">
                <a:solidFill>
                  <a:srgbClr val="000099"/>
                </a:solidFill>
              </a:rPr>
              <a:t>
 </a:t>
            </a:r>
            <a:r>
              <a:rPr lang="ru-RU" sz="3200" dirty="0" err="1">
                <a:solidFill>
                  <a:srgbClr val="000099"/>
                </a:solidFill>
              </a:rPr>
              <a:t>категорій</a:t>
            </a: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200" u="sng" dirty="0">
                <a:solidFill>
                  <a:srgbClr val="000099"/>
                </a:solidFill>
              </a:rPr>
              <a:t>(у %) </a:t>
            </a:r>
          </a:p>
        </c:rich>
      </c:tx>
      <c:layout>
        <c:manualLayout>
          <c:xMode val="edge"/>
          <c:yMode val="edge"/>
          <c:x val="0.34015349816485047"/>
          <c:y val="2.51040049604098E-2"/>
        </c:manualLayout>
      </c:layout>
      <c:overlay val="0"/>
      <c:spPr>
        <a:noFill/>
        <a:ln w="15736">
          <a:noFill/>
        </a:ln>
      </c:spPr>
    </c:title>
    <c:autoTitleDeleted val="0"/>
    <c:view3D>
      <c:rotX val="20"/>
      <c:rotY val="20"/>
      <c:depthPercent val="8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350617881089901E-2"/>
          <c:y val="0.24661669775044046"/>
          <c:w val="0.95164938211891015"/>
          <c:h val="0.66609606270162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 w="15736">
              <a:noFill/>
            </a:ln>
            <a:effectLst>
              <a:outerShdw dist="50800" dir="5400000" sx="1000" sy="1000" algn="ctr" rotWithShape="0">
                <a:srgbClr val="0000FF"/>
              </a:outerShdw>
            </a:effectLst>
            <a:scene3d>
              <a:camera prst="orthographicFront"/>
              <a:lightRig rig="threePt" dir="t"/>
            </a:scene3d>
            <a:sp3d prstMaterial="matte"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1.8890304001451225E-2"/>
                  <c:y val="-3.7124227576246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547607930634556E-3"/>
                  <c:y val="-3.416994750656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15555991327794E-2"/>
                  <c:y val="-3.7445975503062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58634034254962E-2"/>
                  <c:y val="-4.4602563316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22510822510822512"/>
                  <c:y val="3.220338983050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15736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ІВ</c:v>
                </c:pt>
                <c:pt idx="1">
                  <c:v>УБД</c:v>
                </c:pt>
                <c:pt idx="2">
                  <c:v>УВ</c:v>
                </c:pt>
                <c:pt idx="3">
                  <c:v>ЧАЕС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96.7</c:v>
                </c:pt>
                <c:pt idx="1">
                  <c:v>97.5</c:v>
                </c:pt>
                <c:pt idx="2">
                  <c:v>94.6</c:v>
                </c:pt>
                <c:pt idx="3">
                  <c:v>92.6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  <a:ln w="15736">
              <a:noFill/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9.7829208931081921E-3"/>
                  <c:y val="-4.3049814388439571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uk-UA" sz="1800" dirty="0" smtClean="0"/>
                      <a:t>100</a:t>
                    </a:r>
                  </a:p>
                </c:rich>
              </c:tx>
              <c:numFmt formatCode="#,##0.0" sourceLinked="0"/>
              <c:spPr>
                <a:noFill/>
                <a:ln w="1573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4035650099833E-2"/>
                  <c:y val="-3.3519028871391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20247615304378E-2"/>
                  <c:y val="-3.019228706388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22165002228845E-2"/>
                  <c:y val="-4.8170886418025624E-2"/>
                </c:manualLayout>
              </c:layout>
              <c:numFmt formatCode="0.0" sourceLinked="0"/>
              <c:spPr>
                <a:noFill/>
                <a:ln w="15736">
                  <a:noFill/>
                </a:ln>
              </c:spPr>
              <c:txPr>
                <a:bodyPr/>
                <a:lstStyle/>
                <a:p>
                  <a:pPr algn="ctr" rtl="0">
                    <a:defRPr sz="1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24458874458874458"/>
                  <c:y val="3.559322033898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15736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ІВ</c:v>
                </c:pt>
                <c:pt idx="1">
                  <c:v>УБД</c:v>
                </c:pt>
                <c:pt idx="2">
                  <c:v>УВ</c:v>
                </c:pt>
                <c:pt idx="3">
                  <c:v>ЧАЕС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100</c:v>
                </c:pt>
                <c:pt idx="1">
                  <c:v>98.3</c:v>
                </c:pt>
                <c:pt idx="2" formatCode="General">
                  <c:v>96.2</c:v>
                </c:pt>
                <c:pt idx="3" formatCode="General">
                  <c:v>96.4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gapDepth val="292"/>
        <c:shape val="cylinder"/>
        <c:axId val="187234560"/>
        <c:axId val="187121664"/>
        <c:axId val="0"/>
      </c:bar3DChart>
      <c:catAx>
        <c:axId val="1872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901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1216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7121664"/>
        <c:scaling>
          <c:orientation val="minMax"/>
        </c:scaling>
        <c:delete val="0"/>
        <c:axPos val="l"/>
        <c:majorGridlines>
          <c:spPr>
            <a:ln w="7868">
              <a:noFill/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234560"/>
        <c:crosses val="autoZero"/>
        <c:crossBetween val="between"/>
        <c:minorUnit val="20"/>
      </c:valAx>
      <c:spPr>
        <a:noFill/>
        <a:ln w="15736">
          <a:noFill/>
        </a:ln>
      </c:spPr>
    </c:plotArea>
    <c:legend>
      <c:legendPos val="r"/>
      <c:layout>
        <c:manualLayout>
          <c:xMode val="edge"/>
          <c:yMode val="edge"/>
          <c:x val="9.0334879221555184E-3"/>
          <c:y val="6.6371240334026818E-2"/>
          <c:w val="0.14514930150510713"/>
          <c:h val="0.19038237493131394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0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74619486723697E-2"/>
          <c:w val="0.93819537620226434"/>
          <c:h val="0.701686190850589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7833">
              <a:noFill/>
            </a:ln>
          </c:spPr>
          <c:dPt>
            <c:idx val="0"/>
            <c:bubble3D val="0"/>
            <c:explosion val="24"/>
            <c:spPr>
              <a:solidFill>
                <a:srgbClr val="C00000"/>
              </a:solidFill>
              <a:ln w="17833">
                <a:noFill/>
              </a:ln>
            </c:spPr>
          </c:dPt>
          <c:dPt>
            <c:idx val="1"/>
            <c:bubble3D val="0"/>
            <c:explosion val="15"/>
            <c:spPr>
              <a:solidFill>
                <a:srgbClr val="006600"/>
              </a:solidFill>
              <a:ln w="17833">
                <a:noFill/>
              </a:ln>
            </c:spPr>
          </c:dPt>
          <c:dPt>
            <c:idx val="2"/>
            <c:bubble3D val="0"/>
            <c:explosion val="17"/>
            <c:spPr>
              <a:solidFill>
                <a:srgbClr val="0000FF"/>
              </a:solidFill>
              <a:ln w="17833">
                <a:noFill/>
              </a:ln>
            </c:spPr>
          </c:dPt>
          <c:dPt>
            <c:idx val="3"/>
            <c:bubble3D val="0"/>
            <c:explosion val="35"/>
            <c:spPr>
              <a:solidFill>
                <a:srgbClr val="663300"/>
              </a:solidFill>
              <a:ln w="17833">
                <a:noFill/>
              </a:ln>
            </c:spPr>
          </c:dPt>
          <c:dLbls>
            <c:dLbl>
              <c:idx val="0"/>
              <c:layout>
                <c:manualLayout>
                  <c:x val="1.3949808906119529E-2"/>
                  <c:y val="-2.3187103189780465E-3"/>
                </c:manualLayout>
              </c:layout>
              <c:spPr>
                <a:noFill/>
                <a:ln w="17833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054537150193188E-2"/>
                  <c:y val="2.3553959220926273E-2"/>
                </c:manualLayout>
              </c:layout>
              <c:spPr>
                <a:noFill/>
                <a:ln w="17833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921376257338927E-2"/>
                  <c:y val="4.9813930036749901E-2"/>
                </c:manualLayout>
              </c:layout>
              <c:spPr>
                <a:noFill/>
                <a:ln w="17833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466556574348252E-2"/>
                  <c:y val="-3.5466228103725236E-3"/>
                </c:manualLayout>
              </c:layout>
              <c:spPr>
                <a:noFill/>
                <a:ln w="17833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257301010796561E-2"/>
                  <c:y val="6.4376055938196782E-3"/>
                </c:manualLayout>
              </c:layout>
              <c:spPr>
                <a:noFill/>
                <a:ln w="17833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52947259565667015"/>
                  <c:y val="0.12839059674502712"/>
                </c:manualLayout>
              </c:layout>
              <c:spPr>
                <a:noFill/>
                <a:ln w="17833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58634953464322648"/>
                  <c:y val="6.1482820976491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0268872802481902"/>
                  <c:y val="0.162748643761301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17833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Sheet1!$B$1:$E$1</c:f>
              <c:strCache>
                <c:ptCount val="4"/>
                <c:pt idx="0">
                  <c:v>стаціонарна </c:v>
                </c:pt>
                <c:pt idx="1">
                  <c:v>амбулаторна </c:v>
                </c:pt>
                <c:pt idx="2">
                  <c:v>профогляди</c:v>
                </c:pt>
                <c:pt idx="3">
                  <c:v>"Д" огляд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162</c:v>
                </c:pt>
                <c:pt idx="1">
                  <c:v>946</c:v>
                </c:pt>
                <c:pt idx="2">
                  <c:v>499</c:v>
                </c:pt>
                <c:pt idx="3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ln w="17833">
          <a:noFill/>
        </a:ln>
      </c:spPr>
    </c:plotArea>
    <c:legend>
      <c:legendPos val="b"/>
      <c:layout>
        <c:manualLayout>
          <c:xMode val="edge"/>
          <c:yMode val="edge"/>
          <c:x val="0.72541156395728112"/>
          <c:y val="8.323422044276968E-2"/>
          <c:w val="0.25546496733031565"/>
          <c:h val="0.64545648692358037"/>
        </c:manualLayout>
      </c:layout>
      <c:overlay val="0"/>
      <c:spPr>
        <a:noFill/>
        <a:ln w="17833">
          <a:noFill/>
        </a:ln>
      </c:spPr>
      <c:txPr>
        <a:bodyPr/>
        <a:lstStyle/>
        <a:p>
          <a:pPr>
            <a:defRPr sz="2000" b="1" i="1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4701167371418"/>
          <c:y val="5.2956418540777365E-2"/>
          <c:w val="0.6762722427768213"/>
          <c:h val="0.664685598662898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024461983287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380559806898E-2"/>
                  <c:y val="-1.349641322191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17.600000000000001</c:v>
                </c:pt>
                <c:pt idx="2">
                  <c:v>9.6999999999999993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2.0577731977471436E-2"/>
                  <c:y val="-6.748206610957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93519935632669E-3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15.2</c:v>
                </c:pt>
                <c:pt idx="1">
                  <c:v>26.4</c:v>
                </c:pt>
                <c:pt idx="2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gapDepth val="0"/>
        <c:shape val="cylinder"/>
        <c:axId val="187724928"/>
        <c:axId val="187726464"/>
        <c:axId val="0"/>
      </c:bar3DChart>
      <c:catAx>
        <c:axId val="18772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87726464"/>
        <c:crosses val="autoZero"/>
        <c:auto val="1"/>
        <c:lblAlgn val="ctr"/>
        <c:lblOffset val="100"/>
        <c:noMultiLvlLbl val="0"/>
      </c:catAx>
      <c:valAx>
        <c:axId val="187726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8772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60216405771222"/>
          <c:y val="0.36106784259037616"/>
          <c:w val="0.19253732747089988"/>
          <c:h val="0.23062660286511846"/>
        </c:manualLayout>
      </c:layout>
      <c:overlay val="0"/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8699846429100470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540480"/>
        <c:axId val="91542272"/>
        <c:axId val="0"/>
      </c:bar3DChart>
      <c:catAx>
        <c:axId val="9154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ru-RU"/>
          </a:p>
        </c:txPr>
        <c:crossAx val="91542272"/>
        <c:crosses val="autoZero"/>
        <c:auto val="1"/>
        <c:lblAlgn val="ctr"/>
        <c:lblOffset val="100"/>
        <c:noMultiLvlLbl val="0"/>
      </c:catAx>
      <c:valAx>
        <c:axId val="91542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ru-RU"/>
          </a:p>
        </c:txPr>
        <c:crossAx val="915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Забезпеченість штатними посадами сімейних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Забезпеченість штатними посадами сімейних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22912"/>
        <c:axId val="92832896"/>
        <c:axId val="0"/>
      </c:bar3DChart>
      <c:catAx>
        <c:axId val="9282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ru-RU"/>
          </a:p>
        </c:txPr>
        <c:crossAx val="92832896"/>
        <c:crosses val="autoZero"/>
        <c:auto val="1"/>
        <c:lblAlgn val="ctr"/>
        <c:lblOffset val="100"/>
        <c:noMultiLvlLbl val="0"/>
      </c:catAx>
      <c:valAx>
        <c:axId val="92832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ru-RU"/>
          </a:p>
        </c:txPr>
        <c:crossAx val="9282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054285268822309"/>
                  <c:y val="1.144675078311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Діти 0-14 років (15,7%)</c:v>
                </c:pt>
                <c:pt idx="1">
                  <c:v>Підлітки 15-17 років (2,5%)</c:v>
                </c:pt>
                <c:pt idx="2">
                  <c:v>Особи пенсійного віку (25,7%)</c:v>
                </c:pt>
                <c:pt idx="3">
                  <c:v>Особи працездат- ного віку (56,1%)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36668</c:v>
                </c:pt>
                <c:pt idx="1">
                  <c:v>5970</c:v>
                </c:pt>
                <c:pt idx="2">
                  <c:v>59963</c:v>
                </c:pt>
                <c:pt idx="3">
                  <c:v>130908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489600"/>
        <c:axId val="90530176"/>
        <c:axId val="0"/>
      </c:bar3DChart>
      <c:catAx>
        <c:axId val="9048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90530176"/>
        <c:crossesAt val="0"/>
        <c:auto val="1"/>
        <c:lblAlgn val="ctr"/>
        <c:lblOffset val="100"/>
        <c:noMultiLvlLbl val="0"/>
      </c:catAx>
      <c:valAx>
        <c:axId val="90530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9048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1218593672240372E-2"/>
          <c:w val="0.69192491683930546"/>
          <c:h val="0.88543301124836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61"/>
          <c:dPt>
            <c:idx val="0"/>
            <c:bubble3D val="0"/>
            <c:explosion val="26"/>
            <c:spPr>
              <a:solidFill>
                <a:srgbClr val="0000FF"/>
              </a:solidFill>
            </c:spPr>
          </c:dPt>
          <c:dPt>
            <c:idx val="1"/>
            <c:bubble3D val="0"/>
            <c:explosion val="15"/>
            <c:spPr>
              <a:solidFill>
                <a:srgbClr val="006600"/>
              </a:solidFill>
            </c:spPr>
          </c:dPt>
          <c:dPt>
            <c:idx val="2"/>
            <c:bubble3D val="0"/>
            <c:explosion val="15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2.7468843331133141E-2"/>
                  <c:y val="-3.692055525032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745492330917477E-2"/>
                  <c:y val="6.51771188285015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хв. системи кровообігу</c:v>
                </c:pt>
                <c:pt idx="1">
                  <c:v>новоутворення</c:v>
                </c:pt>
                <c:pt idx="2">
                  <c:v>травми, отруєння та їх наслідки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66.2</c:v>
                </c:pt>
                <c:pt idx="1">
                  <c:v>19.5</c:v>
                </c:pt>
                <c:pt idx="2">
                  <c:v>6.1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39268839409997"/>
          <c:y val="7.3665708191074139E-2"/>
          <c:w val="0.39633994915597615"/>
          <c:h val="0.75034830727543156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660066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8960.2000000000007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6.576482085794616E-2"/>
                  <c:y val="-3.579542940281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15118.1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shape val="cylinder"/>
        <c:axId val="157423872"/>
        <c:axId val="157425664"/>
        <c:axId val="0"/>
      </c:bar3DChart>
      <c:catAx>
        <c:axId val="157423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57425664"/>
        <c:crosses val="autoZero"/>
        <c:auto val="1"/>
        <c:lblAlgn val="ctr"/>
        <c:lblOffset val="100"/>
        <c:noMultiLvlLbl val="0"/>
      </c:catAx>
      <c:valAx>
        <c:axId val="157425664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ru-RU"/>
          </a:p>
        </c:txPr>
        <c:crossAx val="157423872"/>
        <c:crosses val="autoZero"/>
        <c:crossBetween val="between"/>
        <c:majorUnit val="3000"/>
        <c:minorUnit val="1000"/>
      </c:valAx>
    </c:plotArea>
    <c:legend>
      <c:legendPos val="r"/>
      <c:layout>
        <c:manualLayout>
          <c:xMode val="edge"/>
          <c:yMode val="edge"/>
          <c:x val="0.74615532360811132"/>
          <c:y val="0.20537049819627676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836246740511039E-2"/>
                  <c:y val="-5.12839015387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2687.4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7.536589335853254E-2"/>
                  <c:y val="-3.275774657655754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8"/>
        <c:gapDepth val="90"/>
        <c:shape val="cylinder"/>
        <c:axId val="153610112"/>
        <c:axId val="153611648"/>
        <c:axId val="0"/>
      </c:bar3DChart>
      <c:catAx>
        <c:axId val="153610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53611648"/>
        <c:crosses val="autoZero"/>
        <c:auto val="1"/>
        <c:lblAlgn val="ctr"/>
        <c:lblOffset val="100"/>
        <c:noMultiLvlLbl val="0"/>
      </c:catAx>
      <c:valAx>
        <c:axId val="153611648"/>
        <c:scaling>
          <c:orientation val="minMax"/>
          <c:max val="3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ru-RU"/>
          </a:p>
        </c:txPr>
        <c:crossAx val="153610112"/>
        <c:crosses val="autoZero"/>
        <c:crossBetween val="between"/>
        <c:majorUnit val="500"/>
        <c:minorUnit val="200"/>
      </c:valAx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</dgm:pt>
    <dgm:pt modelId="{B35D6605-0B8F-4233-8B81-F0B1F85DB2DD}">
      <dgm:prSet custT="1"/>
      <dgm:spPr>
        <a:solidFill>
          <a:srgbClr val="00B0F0">
            <a:alpha val="8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dirty="0" smtClean="0">
              <a:solidFill>
                <a:srgbClr val="C00000"/>
              </a:solidFill>
              <a:effectLst/>
              <a:latin typeface="Times New Roman"/>
            </a:rPr>
            <a:t>Станом на 1.10.2019 року </a:t>
          </a:r>
          <a:r>
            <a:rPr lang="uk-UA" sz="3200" b="1" u="sng" dirty="0" err="1" smtClean="0">
              <a:solidFill>
                <a:srgbClr val="C00000"/>
              </a:solidFill>
              <a:effectLst/>
              <a:latin typeface="Times New Roman"/>
            </a:rPr>
            <a:t>працевлаштовано</a:t>
          </a:r>
          <a:r>
            <a:rPr lang="uk-UA" sz="3200" b="1" u="sng" dirty="0" smtClean="0">
              <a:solidFill>
                <a:srgbClr val="C00000"/>
              </a:solidFill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 smtClean="0">
            <a:ln/>
            <a:solidFill>
              <a:srgbClr val="C00000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>
        <a:solidFill>
          <a:srgbClr val="00B0F0">
            <a:alpha val="70000"/>
          </a:srgbClr>
        </a:solidFill>
      </dgm:spPr>
      <dgm:t>
        <a:bodyPr/>
        <a:lstStyle/>
        <a:p>
          <a:pPr algn="ctr" rtl="0"/>
          <a:r>
            <a:rPr kumimoji="0" lang="ru-RU" sz="28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Лікарі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інтерни</a:t>
          </a:r>
          <a:endParaRPr kumimoji="0" lang="ru-RU" sz="28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18</a:t>
          </a: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>
        <a:solidFill>
          <a:srgbClr val="00B0F0">
            <a:alpha val="7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8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Молоді </a:t>
          </a:r>
          <a:endParaRPr kumimoji="0" lang="uk-UA" sz="28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27</a:t>
          </a:r>
          <a:endParaRPr kumimoji="0" lang="ru-RU" sz="3600" b="1" i="0" u="sng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36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+mn-lt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>
        <a:solidFill>
          <a:srgbClr val="00B0F0">
            <a:alpha val="7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rPr>
            <a:t>44</a:t>
          </a:r>
          <a:endParaRPr kumimoji="0" lang="ru-RU" sz="3600" b="1" i="0" u="sng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2676" custLinFactNeighborY="-642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97592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2EB2DB33-3294-487C-AEED-81FB76FE93D1}" type="presOf" srcId="{4C20A1FA-0D8C-4645-9C38-78A3FB5CAE80}" destId="{15547539-9CE5-4166-BCEF-C8442A1C6701}" srcOrd="0" destOrd="0" presId="urn:microsoft.com/office/officeart/2005/8/layout/orgChart1"/>
    <dgm:cxn modelId="{1D12FDED-D7C1-42EE-B7C3-A574604F2657}" type="presOf" srcId="{B35D6605-0B8F-4233-8B81-F0B1F85DB2DD}" destId="{AEABD64B-1F5D-4A1D-BE72-B42124895275}" srcOrd="1" destOrd="0" presId="urn:microsoft.com/office/officeart/2005/8/layout/orgChart1"/>
    <dgm:cxn modelId="{2929FA6E-F259-4CC8-8917-C5694C7486F3}" type="presOf" srcId="{B35D6605-0B8F-4233-8B81-F0B1F85DB2DD}" destId="{6AE67681-40FC-4101-A701-F4ED88829FC9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14373F74-13B0-4D94-8C0E-3BC102605D04}" type="presOf" srcId="{D1E1525B-8575-4E67-90E4-35118D5644EC}" destId="{D15D2B95-2F45-4E32-A8D7-22D54FBBDA86}" srcOrd="0" destOrd="0" presId="urn:microsoft.com/office/officeart/2005/8/layout/orgChart1"/>
    <dgm:cxn modelId="{AD2131F5-078D-4895-9E76-F45B382ECC1C}" type="presOf" srcId="{F42DCFE5-6A16-4B09-A169-062D9ABBAA90}" destId="{DD2C83C7-F410-4B93-86AC-785ABE7CC621}" srcOrd="1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0991788F-733E-46C4-9010-B2DE811780B1}" type="presOf" srcId="{D12427D6-7D9D-4DB8-B13D-EAB78A914BBE}" destId="{5B2F620C-7D19-4072-816F-E303D544DC47}" srcOrd="1" destOrd="0" presId="urn:microsoft.com/office/officeart/2005/8/layout/orgChart1"/>
    <dgm:cxn modelId="{4051659D-C87D-4FA0-9009-00A793301DF6}" type="presOf" srcId="{F42DCFE5-6A16-4B09-A169-062D9ABBAA90}" destId="{D57C66DF-15A9-4223-AB27-12BB3D75648E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5CF79E88-98B5-4DAC-BE8F-19A3DE0B321E}" type="presOf" srcId="{4D19616A-DC0D-4894-8BDB-B5597F4841BE}" destId="{32F186F0-F7A2-4DC2-90F4-31FB2FD0A6FD}" srcOrd="1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E119D68D-E98F-4089-9EB2-F0882CDACBEF}" type="presOf" srcId="{4D19616A-DC0D-4894-8BDB-B5597F4841BE}" destId="{78E0EE07-D263-4AB6-831D-B1245BEBF31E}" srcOrd="0" destOrd="0" presId="urn:microsoft.com/office/officeart/2005/8/layout/orgChart1"/>
    <dgm:cxn modelId="{5150920E-D542-4BF1-9C4F-D3C1EBE0FDD8}" type="presOf" srcId="{1ED4F51E-7134-446E-A0D3-8EADFD147DC8}" destId="{5B01B647-9B23-4E25-AFCA-E2E938C56857}" srcOrd="0" destOrd="0" presId="urn:microsoft.com/office/officeart/2005/8/layout/orgChart1"/>
    <dgm:cxn modelId="{81698CC8-3BA7-4EA4-A660-C9F2F9913E0E}" type="presOf" srcId="{67183E54-BE9E-4D50-8245-88B981522275}" destId="{3918F421-51D3-4E7D-9459-73C54B11BF59}" srcOrd="0" destOrd="0" presId="urn:microsoft.com/office/officeart/2005/8/layout/orgChart1"/>
    <dgm:cxn modelId="{4322AC8B-2A73-4938-A449-FAF60071BFA3}" type="presOf" srcId="{D12427D6-7D9D-4DB8-B13D-EAB78A914BBE}" destId="{7831FC9A-B96F-4A16-8B8D-230E696F7B7C}" srcOrd="0" destOrd="0" presId="urn:microsoft.com/office/officeart/2005/8/layout/orgChart1"/>
    <dgm:cxn modelId="{6F309739-5A68-4E45-A66C-7D238E7E63E7}" type="presParOf" srcId="{5B01B647-9B23-4E25-AFCA-E2E938C56857}" destId="{92D01873-D6C2-4AE7-A079-CBAD7B504657}" srcOrd="0" destOrd="0" presId="urn:microsoft.com/office/officeart/2005/8/layout/orgChart1"/>
    <dgm:cxn modelId="{778D1E6C-B436-44E7-B42E-98831F8FC402}" type="presParOf" srcId="{92D01873-D6C2-4AE7-A079-CBAD7B504657}" destId="{0737504F-0223-4D1F-A9EC-9469FD8790A1}" srcOrd="0" destOrd="0" presId="urn:microsoft.com/office/officeart/2005/8/layout/orgChart1"/>
    <dgm:cxn modelId="{5A9E2D0A-EF29-4DFD-A5F6-5EF6172CC7E3}" type="presParOf" srcId="{0737504F-0223-4D1F-A9EC-9469FD8790A1}" destId="{6AE67681-40FC-4101-A701-F4ED88829FC9}" srcOrd="0" destOrd="0" presId="urn:microsoft.com/office/officeart/2005/8/layout/orgChart1"/>
    <dgm:cxn modelId="{5412CBA5-DB78-4C82-92E1-4424AE6D74E5}" type="presParOf" srcId="{0737504F-0223-4D1F-A9EC-9469FD8790A1}" destId="{AEABD64B-1F5D-4A1D-BE72-B42124895275}" srcOrd="1" destOrd="0" presId="urn:microsoft.com/office/officeart/2005/8/layout/orgChart1"/>
    <dgm:cxn modelId="{8F8D69D7-4DED-48DE-B7C5-93EF99F20A4B}" type="presParOf" srcId="{92D01873-D6C2-4AE7-A079-CBAD7B504657}" destId="{66DC7D62-571E-40A5-B5C0-E820ADCA71B2}" srcOrd="1" destOrd="0" presId="urn:microsoft.com/office/officeart/2005/8/layout/orgChart1"/>
    <dgm:cxn modelId="{AF8C75E4-C728-443E-BB61-AD30052659BB}" type="presParOf" srcId="{66DC7D62-571E-40A5-B5C0-E820ADCA71B2}" destId="{D15D2B95-2F45-4E32-A8D7-22D54FBBDA86}" srcOrd="0" destOrd="0" presId="urn:microsoft.com/office/officeart/2005/8/layout/orgChart1"/>
    <dgm:cxn modelId="{4D5A975C-36F2-4179-997A-2B5B5737C422}" type="presParOf" srcId="{66DC7D62-571E-40A5-B5C0-E820ADCA71B2}" destId="{E92E91A6-B471-41A9-95B4-D03BCE99B44C}" srcOrd="1" destOrd="0" presId="urn:microsoft.com/office/officeart/2005/8/layout/orgChart1"/>
    <dgm:cxn modelId="{44FAB810-6AD5-4369-92B5-5CD869C3F7D7}" type="presParOf" srcId="{E92E91A6-B471-41A9-95B4-D03BCE99B44C}" destId="{57901B45-C23F-465D-8A5E-5B8D5D48FA7B}" srcOrd="0" destOrd="0" presId="urn:microsoft.com/office/officeart/2005/8/layout/orgChart1"/>
    <dgm:cxn modelId="{B21D241E-A861-43E6-B9C9-C1A6670FF001}" type="presParOf" srcId="{57901B45-C23F-465D-8A5E-5B8D5D48FA7B}" destId="{D57C66DF-15A9-4223-AB27-12BB3D75648E}" srcOrd="0" destOrd="0" presId="urn:microsoft.com/office/officeart/2005/8/layout/orgChart1"/>
    <dgm:cxn modelId="{6024A8F0-675C-47CC-B68B-39DBA8A51218}" type="presParOf" srcId="{57901B45-C23F-465D-8A5E-5B8D5D48FA7B}" destId="{DD2C83C7-F410-4B93-86AC-785ABE7CC621}" srcOrd="1" destOrd="0" presId="urn:microsoft.com/office/officeart/2005/8/layout/orgChart1"/>
    <dgm:cxn modelId="{23B366E4-EC07-463F-97E7-1D1E7D7EBC76}" type="presParOf" srcId="{E92E91A6-B471-41A9-95B4-D03BCE99B44C}" destId="{B5B28565-635F-4CFA-B6B4-A8E153291EC1}" srcOrd="1" destOrd="0" presId="urn:microsoft.com/office/officeart/2005/8/layout/orgChart1"/>
    <dgm:cxn modelId="{77447CC0-FED0-432D-AD0C-559D5D326471}" type="presParOf" srcId="{E92E91A6-B471-41A9-95B4-D03BCE99B44C}" destId="{4EC29251-2ACC-4A72-A229-14844A2188B4}" srcOrd="2" destOrd="0" presId="urn:microsoft.com/office/officeart/2005/8/layout/orgChart1"/>
    <dgm:cxn modelId="{3A9DA3E0-288A-4A5F-9010-87EF4C995AD8}" type="presParOf" srcId="{66DC7D62-571E-40A5-B5C0-E820ADCA71B2}" destId="{15547539-9CE5-4166-BCEF-C8442A1C6701}" srcOrd="2" destOrd="0" presId="urn:microsoft.com/office/officeart/2005/8/layout/orgChart1"/>
    <dgm:cxn modelId="{20AC0C51-F4AC-454E-9B52-2F98E6B206FB}" type="presParOf" srcId="{66DC7D62-571E-40A5-B5C0-E820ADCA71B2}" destId="{85D5B49F-9D20-4DFC-A8D2-A301B20EE40B}" srcOrd="3" destOrd="0" presId="urn:microsoft.com/office/officeart/2005/8/layout/orgChart1"/>
    <dgm:cxn modelId="{808EE351-6B3E-4334-936F-C4909F53B2D3}" type="presParOf" srcId="{85D5B49F-9D20-4DFC-A8D2-A301B20EE40B}" destId="{26F98531-26F8-486E-B46F-A8A7CBDAEA57}" srcOrd="0" destOrd="0" presId="urn:microsoft.com/office/officeart/2005/8/layout/orgChart1"/>
    <dgm:cxn modelId="{1CA1BE58-F02D-474D-B548-D8D714F22D6B}" type="presParOf" srcId="{26F98531-26F8-486E-B46F-A8A7CBDAEA57}" destId="{78E0EE07-D263-4AB6-831D-B1245BEBF31E}" srcOrd="0" destOrd="0" presId="urn:microsoft.com/office/officeart/2005/8/layout/orgChart1"/>
    <dgm:cxn modelId="{49647D15-62F7-46B7-99D6-C0A8A014E1C8}" type="presParOf" srcId="{26F98531-26F8-486E-B46F-A8A7CBDAEA57}" destId="{32F186F0-F7A2-4DC2-90F4-31FB2FD0A6FD}" srcOrd="1" destOrd="0" presId="urn:microsoft.com/office/officeart/2005/8/layout/orgChart1"/>
    <dgm:cxn modelId="{803F806F-ACD6-429F-A3A2-630147409697}" type="presParOf" srcId="{85D5B49F-9D20-4DFC-A8D2-A301B20EE40B}" destId="{E76619BD-5120-4D04-A456-7EBB0C60E0D8}" srcOrd="1" destOrd="0" presId="urn:microsoft.com/office/officeart/2005/8/layout/orgChart1"/>
    <dgm:cxn modelId="{06C2E629-41A5-4F97-BB83-1D9FDD4B0E6B}" type="presParOf" srcId="{85D5B49F-9D20-4DFC-A8D2-A301B20EE40B}" destId="{A63A18C6-DDBD-447E-8C94-4F03C6559A1E}" srcOrd="2" destOrd="0" presId="urn:microsoft.com/office/officeart/2005/8/layout/orgChart1"/>
    <dgm:cxn modelId="{A39727C0-7C71-4BFA-B994-0108917AEBC1}" type="presParOf" srcId="{66DC7D62-571E-40A5-B5C0-E820ADCA71B2}" destId="{3918F421-51D3-4E7D-9459-73C54B11BF59}" srcOrd="4" destOrd="0" presId="urn:microsoft.com/office/officeart/2005/8/layout/orgChart1"/>
    <dgm:cxn modelId="{CC4894F7-E417-4CC8-843A-CA81A6AFDE39}" type="presParOf" srcId="{66DC7D62-571E-40A5-B5C0-E820ADCA71B2}" destId="{A4E756EB-4C06-4FF5-9591-2E36FFF3DDD6}" srcOrd="5" destOrd="0" presId="urn:microsoft.com/office/officeart/2005/8/layout/orgChart1"/>
    <dgm:cxn modelId="{9FC844CE-75D2-41D1-9E45-EDA6D5798202}" type="presParOf" srcId="{A4E756EB-4C06-4FF5-9591-2E36FFF3DDD6}" destId="{B406EFB9-B661-421B-BE73-2508CBB63BD9}" srcOrd="0" destOrd="0" presId="urn:microsoft.com/office/officeart/2005/8/layout/orgChart1"/>
    <dgm:cxn modelId="{B1FA07B1-BED5-45FA-91BB-0049CB54574A}" type="presParOf" srcId="{B406EFB9-B661-421B-BE73-2508CBB63BD9}" destId="{7831FC9A-B96F-4A16-8B8D-230E696F7B7C}" srcOrd="0" destOrd="0" presId="urn:microsoft.com/office/officeart/2005/8/layout/orgChart1"/>
    <dgm:cxn modelId="{802B78D2-3C5B-4D22-BBAA-3B6C7B90EC9C}" type="presParOf" srcId="{B406EFB9-B661-421B-BE73-2508CBB63BD9}" destId="{5B2F620C-7D19-4072-816F-E303D544DC47}" srcOrd="1" destOrd="0" presId="urn:microsoft.com/office/officeart/2005/8/layout/orgChart1"/>
    <dgm:cxn modelId="{4F7F5C70-C902-41E6-961F-45E2182F7E81}" type="presParOf" srcId="{A4E756EB-4C06-4FF5-9591-2E36FFF3DDD6}" destId="{D4FBEFE9-DB82-454C-85DD-64433A38ACFE}" srcOrd="1" destOrd="0" presId="urn:microsoft.com/office/officeart/2005/8/layout/orgChart1"/>
    <dgm:cxn modelId="{80C4177A-142F-4C1C-9979-7419E65A0B94}" type="presParOf" srcId="{A4E756EB-4C06-4FF5-9591-2E36FFF3DDD6}" destId="{C6D2FAA9-ECE7-46E9-979A-4CFE172B25BC}" srcOrd="2" destOrd="0" presId="urn:microsoft.com/office/officeart/2005/8/layout/orgChart1"/>
    <dgm:cxn modelId="{675B2EF8-FB6B-48A0-9969-F42A39D14FD4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simple4" qsCatId="simple" csTypeId="urn:microsoft.com/office/officeart/2005/8/colors/accent5_5" csCatId="accent5" phldr="1"/>
      <dgm:spPr/>
    </dgm:pt>
    <dgm:pt modelId="{AB280883-12BC-4633-B9AC-311329D72C8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я м.Кропивницького діє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галузева </a:t>
          </a:r>
          <a:r>
            <a:rPr lang="uk-UA" sz="2000" b="1" u="sng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Програма розвитку</a:t>
          </a:r>
          <a:r>
            <a:rPr lang="uk-UA" sz="20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uk-UA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галузі охорони здоров</a:t>
          </a:r>
          <a:r>
            <a:rPr lang="en-US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я м.Кропивницького на 2017-2020 роки, в </a:t>
          </a:r>
          <a:r>
            <a:rPr lang="uk-UA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якій затверджені видатки на 2019 рік у сумі – </a:t>
          </a:r>
          <a:r>
            <a:rPr lang="uk-UA" sz="20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34 404,8</a:t>
          </a:r>
          <a:r>
            <a:rPr lang="uk-UA" sz="2000" b="1" u="none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т.</a:t>
          </a:r>
          <a:r>
            <a:rPr lang="uk-UA" sz="2000" b="1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rPr>
            <a:t>грн. </a:t>
          </a:r>
          <a:endParaRPr kumimoji="0" lang="ru-RU" sz="2000" b="1" i="0" u="none" strike="noStrike" cap="none" normalizeH="0" baseline="0" dirty="0" smtClean="0">
            <a:ln/>
            <a:solidFill>
              <a:srgbClr val="000000"/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latin typeface="Times New Roman" pitchFamily="18" charset="0"/>
            </a:rPr>
            <a:t>Станом на </a:t>
          </a:r>
          <a:r>
            <a:rPr kumimoji="0" lang="uk-UA" sz="1800" b="1" i="0" u="sng" strike="noStrike" cap="none" normalizeH="0" baseline="0" dirty="0" smtClean="0">
              <a:ln/>
              <a:solidFill>
                <a:srgbClr val="000099"/>
              </a:solidFill>
              <a:effectLst/>
              <a:latin typeface="Times New Roman" pitchFamily="18" charset="0"/>
            </a:rPr>
            <a:t>01.10.2019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latin typeface="Times New Roman" pitchFamily="18" charset="0"/>
            </a:rPr>
            <a:t> року фактичне виконання </a:t>
          </a:r>
          <a:r>
            <a:rPr kumimoji="0" lang="uk-UA" sz="1800" b="1" i="0" u="sng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latin typeface="Times New Roman" pitchFamily="18" charset="0"/>
            </a:rPr>
            <a:t>по загальному фонду міського бюджету складає – </a:t>
          </a:r>
          <a:r>
            <a:rPr kumimoji="0" lang="uk-UA" sz="1800" b="1" i="0" u="sng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</a:rPr>
            <a:t>27 492,0 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latin typeface="Times New Roman" pitchFamily="18" charset="0"/>
            </a:rPr>
            <a:t>тис.грн., зокрема на забезпечення: </a:t>
          </a:r>
          <a:endParaRPr kumimoji="0" lang="ru-RU" sz="1800" b="1" i="0" u="none" strike="noStrike" cap="none" normalizeH="0" baseline="0" dirty="0" smtClean="0">
            <a:ln/>
            <a:solidFill>
              <a:srgbClr val="000099"/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438661" custScaleY="110472" custLinFactNeighborX="276" custLinFactNeighborY="-22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427236" custScaleY="64195" custLinFactNeighborX="-31392" custLinFactNeighborY="-60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53EF96BE-87AC-4799-9C90-0422ADD6CC0C}" type="presOf" srcId="{AB280883-12BC-4633-B9AC-311329D72C83}" destId="{2B0E7056-5922-44A1-A0C4-2B9BC65F27F5}" srcOrd="1" destOrd="0" presId="urn:microsoft.com/office/officeart/2005/8/layout/orgChart1"/>
    <dgm:cxn modelId="{5C36E8E4-6AFD-4A0C-85CD-B3CDE2824D60}" type="presOf" srcId="{EF54BD59-1E6D-4C74-AEBC-679EB16CCDD2}" destId="{25A9E31B-0B3A-4EDD-8EC6-4BE06E433D24}" srcOrd="0" destOrd="0" presId="urn:microsoft.com/office/officeart/2005/8/layout/orgChart1"/>
    <dgm:cxn modelId="{83B174A3-63AE-4A2C-8A32-EFB22D1C2D0E}" type="presOf" srcId="{C8CDC417-BB8F-4B57-BFAE-649A58B2B83C}" destId="{0B47EF69-C893-4609-9F49-F4696B772860}" srcOrd="0" destOrd="0" presId="urn:microsoft.com/office/officeart/2005/8/layout/orgChart1"/>
    <dgm:cxn modelId="{C6D90035-4F20-411E-88CD-584EF69C9997}" type="presOf" srcId="{10A85D17-FF86-46B9-B5CF-24016E54D6E5}" destId="{E405D675-F987-4F98-A456-7221593682A4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B9175584-2113-49EC-9857-DB1842F01438}" type="presOf" srcId="{EF54BD59-1E6D-4C74-AEBC-679EB16CCDD2}" destId="{E5868AE3-B214-4484-AF0F-D8E9188C10E4}" srcOrd="1" destOrd="0" presId="urn:microsoft.com/office/officeart/2005/8/layout/orgChart1"/>
    <dgm:cxn modelId="{1396933B-81BC-4CF6-AFE5-1FC3CD1894A8}" type="presOf" srcId="{AB280883-12BC-4633-B9AC-311329D72C83}" destId="{98605FCA-9E0C-45D6-9086-306A4B4D9711}" srcOrd="0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26F7A021-A4CB-4FCA-8059-0D4AFB5A3EF9}" type="presParOf" srcId="{0B47EF69-C893-4609-9F49-F4696B772860}" destId="{1ADE884C-BFD1-4BDA-80BB-6E38C165266C}" srcOrd="0" destOrd="0" presId="urn:microsoft.com/office/officeart/2005/8/layout/orgChart1"/>
    <dgm:cxn modelId="{E4E982C4-C3E9-48D2-A331-C68C9DAA8393}" type="presParOf" srcId="{1ADE884C-BFD1-4BDA-80BB-6E38C165266C}" destId="{F9EDEC64-61B4-49C9-9702-043A51598693}" srcOrd="0" destOrd="0" presId="urn:microsoft.com/office/officeart/2005/8/layout/orgChart1"/>
    <dgm:cxn modelId="{CC3D133E-4E11-463C-8B01-1FE4505ACB25}" type="presParOf" srcId="{F9EDEC64-61B4-49C9-9702-043A51598693}" destId="{98605FCA-9E0C-45D6-9086-306A4B4D9711}" srcOrd="0" destOrd="0" presId="urn:microsoft.com/office/officeart/2005/8/layout/orgChart1"/>
    <dgm:cxn modelId="{804D1848-DBCD-4016-9E81-2D1C40188D5A}" type="presParOf" srcId="{F9EDEC64-61B4-49C9-9702-043A51598693}" destId="{2B0E7056-5922-44A1-A0C4-2B9BC65F27F5}" srcOrd="1" destOrd="0" presId="urn:microsoft.com/office/officeart/2005/8/layout/orgChart1"/>
    <dgm:cxn modelId="{6F1AA65C-FBCF-4587-BC26-9B0F95F2799D}" type="presParOf" srcId="{1ADE884C-BFD1-4BDA-80BB-6E38C165266C}" destId="{354C96E2-D7A4-4DC2-B72B-96A359BDFF44}" srcOrd="1" destOrd="0" presId="urn:microsoft.com/office/officeart/2005/8/layout/orgChart1"/>
    <dgm:cxn modelId="{2DD9707C-4916-4F7B-9BBE-16066149CBAB}" type="presParOf" srcId="{354C96E2-D7A4-4DC2-B72B-96A359BDFF44}" destId="{E405D675-F987-4F98-A456-7221593682A4}" srcOrd="0" destOrd="0" presId="urn:microsoft.com/office/officeart/2005/8/layout/orgChart1"/>
    <dgm:cxn modelId="{D81D4AD6-42B5-4000-9223-BE0D5861B407}" type="presParOf" srcId="{354C96E2-D7A4-4DC2-B72B-96A359BDFF44}" destId="{8FD2117A-4296-4E1C-9A10-2973AD046310}" srcOrd="1" destOrd="0" presId="urn:microsoft.com/office/officeart/2005/8/layout/orgChart1"/>
    <dgm:cxn modelId="{B5A7E2A7-9870-46DC-B8B6-E4ED52BC8312}" type="presParOf" srcId="{8FD2117A-4296-4E1C-9A10-2973AD046310}" destId="{B0214EEC-DD0C-4C70-86B6-8A4929924300}" srcOrd="0" destOrd="0" presId="urn:microsoft.com/office/officeart/2005/8/layout/orgChart1"/>
    <dgm:cxn modelId="{2D93807B-686D-42C3-8C43-3FF24A03B761}" type="presParOf" srcId="{B0214EEC-DD0C-4C70-86B6-8A4929924300}" destId="{25A9E31B-0B3A-4EDD-8EC6-4BE06E433D24}" srcOrd="0" destOrd="0" presId="urn:microsoft.com/office/officeart/2005/8/layout/orgChart1"/>
    <dgm:cxn modelId="{D6344287-69D0-4E77-8397-7D4BEC4841B3}" type="presParOf" srcId="{B0214EEC-DD0C-4C70-86B6-8A4929924300}" destId="{E5868AE3-B214-4484-AF0F-D8E9188C10E4}" srcOrd="1" destOrd="0" presId="urn:microsoft.com/office/officeart/2005/8/layout/orgChart1"/>
    <dgm:cxn modelId="{4E797C3A-DB80-4E1C-BED2-C9DA65227602}" type="presParOf" srcId="{8FD2117A-4296-4E1C-9A10-2973AD046310}" destId="{5E3C5CC6-6426-4EEF-8091-851FC4E6A6C5}" srcOrd="1" destOrd="0" presId="urn:microsoft.com/office/officeart/2005/8/layout/orgChart1"/>
    <dgm:cxn modelId="{5B83AB55-893E-4E03-9E41-94B099B8921C}" type="presParOf" srcId="{8FD2117A-4296-4E1C-9A10-2973AD046310}" destId="{43487CCD-5913-4A11-8DDA-EE770126C436}" srcOrd="2" destOrd="0" presId="urn:microsoft.com/office/officeart/2005/8/layout/orgChart1"/>
    <dgm:cxn modelId="{39D77CAC-679D-4F94-9D74-7AB7A15F57B1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251985" y="1635591"/>
          <a:ext cx="3135858" cy="125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029"/>
              </a:lnTo>
              <a:lnTo>
                <a:pt x="3135858" y="991029"/>
              </a:lnTo>
              <a:lnTo>
                <a:pt x="3135858" y="125988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206265" y="1635591"/>
          <a:ext cx="91440" cy="1237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8292"/>
              </a:lnTo>
              <a:lnTo>
                <a:pt x="117697" y="968292"/>
              </a:lnTo>
              <a:lnTo>
                <a:pt x="117697" y="123715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53064" y="1635591"/>
          <a:ext cx="2998920" cy="1237150"/>
        </a:xfrm>
        <a:custGeom>
          <a:avLst/>
          <a:gdLst/>
          <a:ahLst/>
          <a:cxnLst/>
          <a:rect l="0" t="0" r="0" b="0"/>
          <a:pathLst>
            <a:path>
              <a:moveTo>
                <a:pt x="2998920" y="0"/>
              </a:moveTo>
              <a:lnTo>
                <a:pt x="2998920" y="968292"/>
              </a:lnTo>
              <a:lnTo>
                <a:pt x="0" y="968292"/>
              </a:lnTo>
              <a:lnTo>
                <a:pt x="0" y="123715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1754818" y="0"/>
          <a:ext cx="4994333" cy="1635591"/>
        </a:xfrm>
        <a:prstGeom prst="rect">
          <a:avLst/>
        </a:prstGeom>
        <a:solidFill>
          <a:srgbClr val="00B0F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b="1" u="sng" kern="1200" dirty="0" smtClean="0">
              <a:solidFill>
                <a:srgbClr val="C00000"/>
              </a:solidFill>
              <a:effectLst/>
              <a:latin typeface="Times New Roman"/>
            </a:rPr>
            <a:t>Станом на 1.10.2019 року </a:t>
          </a:r>
          <a:r>
            <a:rPr lang="uk-UA" sz="3200" b="1" u="sng" kern="1200" dirty="0" err="1" smtClean="0">
              <a:solidFill>
                <a:srgbClr val="C00000"/>
              </a:solidFill>
              <a:effectLst/>
              <a:latin typeface="Times New Roman"/>
            </a:rPr>
            <a:t>працевлаштовано</a:t>
          </a:r>
          <a:r>
            <a:rPr lang="uk-UA" sz="3200" b="1" u="sng" kern="1200" dirty="0" smtClean="0">
              <a:solidFill>
                <a:srgbClr val="C00000"/>
              </a:solidFill>
              <a:effectLst/>
              <a:latin typeface="Times New Roman"/>
            </a:rPr>
            <a:t> молодих спеціалістів: </a:t>
          </a:r>
          <a:endParaRPr kumimoji="0" lang="ru-RU" sz="3200" b="1" i="0" u="none" strike="noStrike" kern="1200" cap="none" normalizeH="0" baseline="0" dirty="0" smtClean="0">
            <a:ln/>
            <a:solidFill>
              <a:srgbClr val="C00000"/>
            </a:solidFill>
            <a:effectLst/>
            <a:latin typeface="Times New Roman" pitchFamily="18" charset="0"/>
          </a:endParaRPr>
        </a:p>
      </dsp:txBody>
      <dsp:txXfrm>
        <a:off x="1754818" y="0"/>
        <a:ext cx="4994333" cy="1635591"/>
      </dsp:txXfrm>
    </dsp:sp>
    <dsp:sp modelId="{D57C66DF-15A9-4223-AB27-12BB3D75648E}">
      <dsp:nvSpPr>
        <dsp:cNvPr id="0" name=""/>
        <dsp:cNvSpPr/>
      </dsp:nvSpPr>
      <dsp:spPr>
        <a:xfrm>
          <a:off x="160" y="2872742"/>
          <a:ext cx="2505808" cy="2128536"/>
        </a:xfrm>
        <a:prstGeom prst="rect">
          <a:avLst/>
        </a:prstGeom>
        <a:solidFill>
          <a:srgbClr val="00B0F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algn="ctr" rtl="0">
            <a:spcBef>
              <a:spcPct val="0"/>
            </a:spcBef>
          </a:pPr>
          <a:r>
            <a:rPr kumimoji="0" lang="ru-RU" sz="2800" b="1" i="0" u="none" strike="noStrike" kern="1200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Лікарі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інтерни</a:t>
          </a:r>
          <a:endParaRPr kumimoji="0" lang="ru-RU" sz="2800" b="1" i="0" u="none" strike="noStrike" kern="1200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sng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18</a:t>
          </a:r>
        </a:p>
      </dsp:txBody>
      <dsp:txXfrm>
        <a:off x="160" y="2872742"/>
        <a:ext cx="2505808" cy="2128536"/>
      </dsp:txXfrm>
    </dsp:sp>
    <dsp:sp modelId="{78E0EE07-D263-4AB6-831D-B1245BEBF31E}">
      <dsp:nvSpPr>
        <dsp:cNvPr id="0" name=""/>
        <dsp:cNvSpPr/>
      </dsp:nvSpPr>
      <dsp:spPr>
        <a:xfrm>
          <a:off x="3043685" y="2872742"/>
          <a:ext cx="2560553" cy="1814574"/>
        </a:xfrm>
        <a:prstGeom prst="rect">
          <a:avLst/>
        </a:prstGeom>
        <a:solidFill>
          <a:srgbClr val="00B0F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800" b="1" i="0" u="none" strike="noStrike" kern="1200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Молоді </a:t>
          </a:r>
          <a:endParaRPr kumimoji="0" lang="uk-UA" sz="2800" b="1" i="0" u="none" strike="noStrike" kern="1200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sng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27</a:t>
          </a:r>
          <a:endParaRPr kumimoji="0" lang="ru-RU" sz="3600" b="1" i="0" u="sng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3600" b="1" i="0" u="none" strike="noStrike" kern="1200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+mn-lt"/>
          </a:endParaRPr>
        </a:p>
      </dsp:txBody>
      <dsp:txXfrm>
        <a:off x="3043685" y="2872742"/>
        <a:ext cx="2560553" cy="1814574"/>
      </dsp:txXfrm>
    </dsp:sp>
    <dsp:sp modelId="{7831FC9A-B96F-4A16-8B8D-230E696F7B7C}">
      <dsp:nvSpPr>
        <dsp:cNvPr id="0" name=""/>
        <dsp:cNvSpPr/>
      </dsp:nvSpPr>
      <dsp:spPr>
        <a:xfrm>
          <a:off x="6138396" y="2895479"/>
          <a:ext cx="2498895" cy="2083061"/>
        </a:xfrm>
        <a:prstGeom prst="rect">
          <a:avLst/>
        </a:prstGeom>
        <a:solidFill>
          <a:srgbClr val="00B0F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kern="1200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sng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rPr>
            <a:t>44</a:t>
          </a:r>
          <a:endParaRPr kumimoji="0" lang="ru-RU" sz="3600" b="1" i="0" u="sng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endParaRPr>
        </a:p>
      </dsp:txBody>
      <dsp:txXfrm>
        <a:off x="6138396" y="2895479"/>
        <a:ext cx="2498895" cy="2083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2018 внесено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2018 внесено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50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1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31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7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4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3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88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50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 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2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81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9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2018 внесено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91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14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01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 внесено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78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МИЦУЛ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65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 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24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 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0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50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 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35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 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51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17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8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5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 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6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7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 готово</a:t>
            </a: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7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0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2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4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chart" Target="../charts/chart15.xml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chart" Target="../charts/chart18.xm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chart" Target="../charts/chart22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image" Target="../media/image44.jpeg"/><Relationship Id="rId4" Type="http://schemas.openxmlformats.org/officeDocument/2006/relationships/chart" Target="../charts/chart23.xml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chart" Target="../charts/chart28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3240359"/>
          </a:xfrm>
        </p:spPr>
        <p:txBody>
          <a:bodyPr>
            <a:noAutofit/>
          </a:bodyPr>
          <a:lstStyle/>
          <a:p>
            <a: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Підсумки роботи </a:t>
            </a:r>
            <a:b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лікувально-профілактичних закладів комунальної </a:t>
            </a:r>
            <a:b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власності міста Кропивницького</a:t>
            </a:r>
            <a:b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 9 місяців 2019 р.</a:t>
            </a:r>
            <a:endParaRPr lang="ru-RU" sz="4000" cap="none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67" y="6111403"/>
            <a:ext cx="5724525" cy="72008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800" b="1" dirty="0" smtClean="0">
                <a:ln w="50800"/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МІСЬКА РАДА МІСТА КРОПИВНИЦЬКОГО</a:t>
            </a:r>
            <a:endParaRPr lang="ru-RU" sz="1800" b="1" dirty="0" smtClean="0">
              <a:ln w="50800"/>
              <a:solidFill>
                <a:srgbClr val="8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uk-UA" sz="1800" b="1" dirty="0" smtClean="0">
                <a:ln w="50800"/>
                <a:solidFill>
                  <a:srgbClr val="8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УПРАВЛІННЯ  ОХОРОНИ  ЗДОРОВ’Я</a:t>
            </a:r>
            <a:endParaRPr lang="ru-RU" sz="1800" b="1" dirty="0" smtClean="0">
              <a:ln w="50800"/>
              <a:solidFill>
                <a:srgbClr val="8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406538" cy="22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022" y="116632"/>
            <a:ext cx="7524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Протягом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</a:rPr>
              <a:t>9 </a:t>
            </a:r>
            <a:r>
              <a:rPr lang="ru-RU" b="1" u="sng" dirty="0" err="1" smtClean="0">
                <a:solidFill>
                  <a:srgbClr val="0000FF"/>
                </a:solidFill>
              </a:rPr>
              <a:t>місяців</a:t>
            </a:r>
            <a:r>
              <a:rPr lang="ru-RU" b="1" u="sng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2019 </a:t>
            </a:r>
            <a:r>
              <a:rPr lang="ru-RU" b="1" dirty="0">
                <a:solidFill>
                  <a:srgbClr val="FF0000"/>
                </a:solidFill>
              </a:rPr>
              <a:t>року </a:t>
            </a:r>
            <a:r>
              <a:rPr lang="ru-RU" b="1" dirty="0" err="1">
                <a:solidFill>
                  <a:srgbClr val="FF0000"/>
                </a:solidFill>
              </a:rPr>
              <a:t>використано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0000FF"/>
                </a:solidFill>
              </a:rPr>
              <a:t>68 172,5</a:t>
            </a:r>
            <a:r>
              <a:rPr lang="ru-RU" b="1" dirty="0" smtClean="0">
                <a:solidFill>
                  <a:srgbClr val="FF0000"/>
                </a:solidFill>
              </a:rPr>
              <a:t>тис</a:t>
            </a:r>
            <a:r>
              <a:rPr lang="ru-RU" b="1" dirty="0">
                <a:solidFill>
                  <a:srgbClr val="FF0000"/>
                </a:solidFill>
              </a:rPr>
              <a:t>. грн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u="sng" dirty="0" smtClean="0">
                <a:solidFill>
                  <a:srgbClr val="0000FF"/>
                </a:solidFill>
              </a:rPr>
              <a:t>83,3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%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отриманих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коштів</a:t>
            </a:r>
            <a:r>
              <a:rPr lang="ru-RU" b="1" dirty="0">
                <a:solidFill>
                  <a:srgbClr val="FF0000"/>
                </a:solidFill>
              </a:rPr>
              <a:t>), у тому </a:t>
            </a:r>
            <a:r>
              <a:rPr lang="ru-RU" b="1" dirty="0" err="1">
                <a:solidFill>
                  <a:srgbClr val="FF0000"/>
                </a:solidFill>
              </a:rPr>
              <a:t>числі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15579"/>
              </p:ext>
            </p:extLst>
          </p:nvPr>
        </p:nvGraphicFramePr>
        <p:xfrm>
          <a:off x="221706" y="1052736"/>
          <a:ext cx="8640959" cy="532317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88232"/>
                <a:gridCol w="1296144"/>
                <a:gridCol w="1872208"/>
                <a:gridCol w="1791616"/>
                <a:gridCol w="1592759"/>
              </a:tblGrid>
              <a:tr h="2762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Напрям використання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у тому числі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КНП </a:t>
                      </a:r>
                      <a:endParaRPr lang="uk-UA" sz="16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«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ЦПСМД №1»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КНП </a:t>
                      </a:r>
                      <a:endParaRPr lang="uk-UA" sz="16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«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ЦПСМД №2»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КНП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«АЗП-СМ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Заробітна плата з нарахуваннями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62 553,0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34 876,4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24 226,3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3 450,3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Медикаменти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2 986,4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1 723,8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1 226,8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35,8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8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Придбання товарів, бензину, миючих засобів та ін.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1 709,8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1 162,4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440,4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107,0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Послуги (</a:t>
                      </a:r>
                      <a:r>
                        <a:rPr lang="uk-UA" sz="1600" b="1" dirty="0" err="1">
                          <a:solidFill>
                            <a:srgbClr val="000000"/>
                          </a:solidFill>
                          <a:effectLst/>
                        </a:rPr>
                        <a:t>інтернет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, програми, вивіз сміття та ін.)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398,6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196,9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175,8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25,9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Відшкодування пільгової пенсії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26,0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26,0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</a:rPr>
                        <a:t>Придбання обладнання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367,4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311,1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56,3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Пільгові рецепти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114,4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5,4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106,3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2,7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Інші видатки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16,9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7,5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4,3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0000FF"/>
                          </a:solidFill>
                          <a:effectLst/>
                        </a:rPr>
                        <a:t>ВСЬОГО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</a:rPr>
                        <a:t>68 172,5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38 283,5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26 206,7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3 682,3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2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7398"/>
            <a:ext cx="835292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	</a:t>
            </a:r>
            <a:r>
              <a:rPr lang="ru-RU" sz="1600" b="1" dirty="0" err="1">
                <a:solidFill>
                  <a:srgbClr val="000000"/>
                </a:solidFill>
              </a:rPr>
              <a:t>Видатки</a:t>
            </a:r>
            <a:r>
              <a:rPr lang="ru-RU" sz="1600" b="1" dirty="0">
                <a:solidFill>
                  <a:srgbClr val="000000"/>
                </a:solidFill>
              </a:rPr>
              <a:t> на оплату </a:t>
            </a:r>
            <a:r>
              <a:rPr lang="ru-RU" sz="1600" b="1" dirty="0" err="1">
                <a:solidFill>
                  <a:srgbClr val="000000"/>
                </a:solidFill>
              </a:rPr>
              <a:t>праці</a:t>
            </a:r>
            <a:r>
              <a:rPr lang="ru-RU" sz="1600" b="1" dirty="0">
                <a:solidFill>
                  <a:srgbClr val="000000"/>
                </a:solidFill>
              </a:rPr>
              <a:t> з </a:t>
            </a:r>
            <a:r>
              <a:rPr lang="ru-RU" sz="1600" b="1" dirty="0" err="1">
                <a:solidFill>
                  <a:srgbClr val="000000"/>
                </a:solidFill>
              </a:rPr>
              <a:t>нарахуваннями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становлять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b="1" u="sng" dirty="0" smtClean="0">
                <a:solidFill>
                  <a:srgbClr val="000099"/>
                </a:solidFill>
              </a:rPr>
              <a:t>62 553,0 </a:t>
            </a:r>
            <a:r>
              <a:rPr lang="ru-RU" sz="1600" b="1" u="sng" dirty="0" smtClean="0">
                <a:solidFill>
                  <a:srgbClr val="000000"/>
                </a:solidFill>
              </a:rPr>
              <a:t>тис</a:t>
            </a:r>
            <a:r>
              <a:rPr lang="ru-RU" sz="1600" b="1" u="sng" dirty="0">
                <a:solidFill>
                  <a:srgbClr val="000000"/>
                </a:solidFill>
              </a:rPr>
              <a:t>. грн </a:t>
            </a:r>
          </a:p>
          <a:p>
            <a:pPr algn="just"/>
            <a:r>
              <a:rPr lang="ru-RU" sz="1600" b="1" u="sng" dirty="0" smtClean="0">
                <a:solidFill>
                  <a:srgbClr val="000000"/>
                </a:solidFill>
              </a:rPr>
              <a:t>(</a:t>
            </a:r>
            <a:r>
              <a:rPr lang="ru-RU" b="1" u="sng" dirty="0" smtClean="0">
                <a:solidFill>
                  <a:srgbClr val="000099"/>
                </a:solidFill>
              </a:rPr>
              <a:t>91,8</a:t>
            </a:r>
            <a:r>
              <a:rPr lang="ru-RU" sz="1600" b="1" u="sng" dirty="0" smtClean="0">
                <a:solidFill>
                  <a:srgbClr val="000099"/>
                </a:solidFill>
              </a:rPr>
              <a:t> </a:t>
            </a:r>
            <a:r>
              <a:rPr lang="ru-RU" sz="1600" b="1" u="sng" dirty="0">
                <a:solidFill>
                  <a:srgbClr val="000000"/>
                </a:solidFill>
              </a:rPr>
              <a:t>% </a:t>
            </a:r>
            <a:r>
              <a:rPr lang="ru-RU" sz="1600" b="1" u="sng" dirty="0" err="1">
                <a:solidFill>
                  <a:srgbClr val="000000"/>
                </a:solidFill>
              </a:rPr>
              <a:t>від</a:t>
            </a:r>
            <a:r>
              <a:rPr lang="ru-RU" sz="1600" b="1" u="sng" dirty="0">
                <a:solidFill>
                  <a:srgbClr val="000000"/>
                </a:solidFill>
              </a:rPr>
              <a:t> </a:t>
            </a:r>
            <a:r>
              <a:rPr lang="ru-RU" sz="1600" b="1" u="sng" dirty="0" err="1">
                <a:solidFill>
                  <a:srgbClr val="000000"/>
                </a:solidFill>
              </a:rPr>
              <a:t>використаних</a:t>
            </a:r>
            <a:r>
              <a:rPr lang="ru-RU" sz="1600" b="1" u="sng" dirty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</a:t>
            </a:r>
            <a:r>
              <a:rPr lang="ru-RU" sz="1600" b="1" dirty="0" err="1" smtClean="0">
                <a:solidFill>
                  <a:srgbClr val="000099"/>
                </a:solidFill>
              </a:rPr>
              <a:t>Залишок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невикористаних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коштів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кінець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звітного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періоду</a:t>
            </a:r>
            <a:r>
              <a:rPr lang="ru-RU" sz="1600" dirty="0">
                <a:solidFill>
                  <a:srgbClr val="000000"/>
                </a:solidFill>
              </a:rPr>
              <a:t> становить </a:t>
            </a:r>
            <a:r>
              <a:rPr lang="ru-RU" sz="1600" dirty="0" smtClean="0">
                <a:solidFill>
                  <a:srgbClr val="000000"/>
                </a:solidFill>
              </a:rPr>
              <a:t>  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13 648,5 </a:t>
            </a:r>
            <a:r>
              <a:rPr lang="ru-RU" sz="1600" b="1" u="sng" dirty="0">
                <a:solidFill>
                  <a:srgbClr val="000000"/>
                </a:solidFill>
              </a:rPr>
              <a:t>тис. грн</a:t>
            </a:r>
            <a:r>
              <a:rPr lang="ru-RU" sz="1600" dirty="0">
                <a:solidFill>
                  <a:srgbClr val="000000"/>
                </a:solidFill>
              </a:rPr>
              <a:t>, у тому </a:t>
            </a:r>
            <a:r>
              <a:rPr lang="ru-RU" sz="1600" dirty="0" err="1">
                <a:solidFill>
                  <a:srgbClr val="000000"/>
                </a:solidFill>
              </a:rPr>
              <a:t>числі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КНП </a:t>
            </a:r>
            <a:r>
              <a:rPr lang="ru-RU" sz="1600" dirty="0">
                <a:solidFill>
                  <a:srgbClr val="000000"/>
                </a:solidFill>
              </a:rPr>
              <a:t>«Центр первинної медико-</a:t>
            </a:r>
            <a:r>
              <a:rPr lang="ru-RU" sz="1600" dirty="0" err="1">
                <a:solidFill>
                  <a:srgbClr val="000000"/>
                </a:solidFill>
              </a:rPr>
              <a:t>санітарної</a:t>
            </a:r>
            <a:r>
              <a:rPr lang="ru-RU" sz="1600" dirty="0">
                <a:solidFill>
                  <a:srgbClr val="000000"/>
                </a:solidFill>
              </a:rPr>
              <a:t> допомоги </a:t>
            </a:r>
            <a:r>
              <a:rPr lang="ru-RU" sz="1600" dirty="0" smtClean="0">
                <a:solidFill>
                  <a:srgbClr val="000000"/>
                </a:solidFill>
              </a:rPr>
              <a:t>№1 міста </a:t>
            </a:r>
            <a:r>
              <a:rPr lang="ru-RU" sz="1600" dirty="0">
                <a:solidFill>
                  <a:srgbClr val="000000"/>
                </a:solidFill>
              </a:rPr>
              <a:t>Кропивницького» Міської ради </a:t>
            </a:r>
            <a:r>
              <a:rPr lang="ru-RU" sz="1600" dirty="0" smtClean="0">
                <a:solidFill>
                  <a:srgbClr val="000000"/>
                </a:solidFill>
              </a:rPr>
              <a:t> міста </a:t>
            </a:r>
            <a:r>
              <a:rPr lang="ru-RU" sz="1600" dirty="0">
                <a:solidFill>
                  <a:srgbClr val="000000"/>
                </a:solidFill>
              </a:rPr>
              <a:t>Кропивницького» - </a:t>
            </a:r>
            <a:r>
              <a:rPr lang="ru-RU" sz="1600" b="1" u="sng" dirty="0" smtClean="0">
                <a:solidFill>
                  <a:srgbClr val="C00000"/>
                </a:solidFill>
              </a:rPr>
              <a:t>6 671,4</a:t>
            </a:r>
            <a:r>
              <a:rPr lang="ru-RU" sz="1600" dirty="0" smtClean="0">
                <a:solidFill>
                  <a:srgbClr val="000000"/>
                </a:solidFill>
              </a:rPr>
              <a:t>тис</a:t>
            </a:r>
            <a:r>
              <a:rPr lang="ru-RU" sz="1600" dirty="0">
                <a:solidFill>
                  <a:srgbClr val="000000"/>
                </a:solidFill>
              </a:rPr>
              <a:t>. грн;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КНП </a:t>
            </a:r>
            <a:r>
              <a:rPr lang="ru-RU" sz="1600" dirty="0">
                <a:solidFill>
                  <a:srgbClr val="000000"/>
                </a:solidFill>
              </a:rPr>
              <a:t>«Центр первинної медико-</a:t>
            </a:r>
            <a:r>
              <a:rPr lang="ru-RU" sz="1600" dirty="0" err="1">
                <a:solidFill>
                  <a:srgbClr val="000000"/>
                </a:solidFill>
              </a:rPr>
              <a:t>санітарної</a:t>
            </a:r>
            <a:r>
              <a:rPr lang="ru-RU" sz="1600" dirty="0">
                <a:solidFill>
                  <a:srgbClr val="000000"/>
                </a:solidFill>
              </a:rPr>
              <a:t> допомоги </a:t>
            </a:r>
            <a:r>
              <a:rPr lang="ru-RU" sz="1600" dirty="0" smtClean="0">
                <a:solidFill>
                  <a:srgbClr val="000000"/>
                </a:solidFill>
              </a:rPr>
              <a:t>№2 міста Кропивницького</a:t>
            </a:r>
            <a:r>
              <a:rPr lang="ru-RU" sz="1600" dirty="0">
                <a:solidFill>
                  <a:srgbClr val="000000"/>
                </a:solidFill>
              </a:rPr>
              <a:t>» Міської </a:t>
            </a:r>
            <a:r>
              <a:rPr lang="ru-RU" sz="1600" dirty="0" smtClean="0">
                <a:solidFill>
                  <a:srgbClr val="000000"/>
                </a:solidFill>
              </a:rPr>
              <a:t>ради міста </a:t>
            </a:r>
            <a:r>
              <a:rPr lang="ru-RU" sz="1600" dirty="0">
                <a:solidFill>
                  <a:srgbClr val="000000"/>
                </a:solidFill>
              </a:rPr>
              <a:t>Кропивницького»  - </a:t>
            </a:r>
            <a:r>
              <a:rPr lang="ru-RU" sz="1600" b="1" u="sng" dirty="0" smtClean="0">
                <a:solidFill>
                  <a:srgbClr val="C00000"/>
                </a:solidFill>
              </a:rPr>
              <a:t>6 962,2</a:t>
            </a:r>
            <a:r>
              <a:rPr lang="ru-RU" sz="1600" dirty="0" smtClean="0">
                <a:solidFill>
                  <a:srgbClr val="000000"/>
                </a:solidFill>
              </a:rPr>
              <a:t>тис</a:t>
            </a:r>
            <a:r>
              <a:rPr lang="ru-RU" sz="1600" dirty="0">
                <a:solidFill>
                  <a:srgbClr val="000000"/>
                </a:solidFill>
              </a:rPr>
              <a:t>. грн;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</a:t>
            </a:r>
            <a:r>
              <a:rPr lang="ru-RU" sz="1600" dirty="0">
                <a:solidFill>
                  <a:srgbClr val="000000"/>
                </a:solidFill>
              </a:rPr>
              <a:t> КНП «Амбулаторія загальної практики – сімейної медицини»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Міської ради міста Кропивницького» </a:t>
            </a:r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sz="1600" b="1" u="sng" dirty="0" smtClean="0">
                <a:solidFill>
                  <a:srgbClr val="C00000"/>
                </a:solidFill>
              </a:rPr>
              <a:t>14,9</a:t>
            </a:r>
            <a:r>
              <a:rPr lang="ru-RU" sz="1600" b="1" u="sng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тис</a:t>
            </a:r>
            <a:r>
              <a:rPr lang="ru-RU" sz="1600" dirty="0">
                <a:solidFill>
                  <a:srgbClr val="000000"/>
                </a:solidFill>
              </a:rPr>
              <a:t>. грн.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</a:rPr>
              <a:t>	</a:t>
            </a:r>
            <a:r>
              <a:rPr lang="ru-RU" sz="1600" b="1" dirty="0" smtClean="0">
                <a:solidFill>
                  <a:srgbClr val="000099"/>
                </a:solidFill>
              </a:rPr>
              <a:t>Середньомісячна </a:t>
            </a:r>
            <a:r>
              <a:rPr lang="ru-RU" sz="1600" b="1" dirty="0">
                <a:solidFill>
                  <a:srgbClr val="000099"/>
                </a:solidFill>
              </a:rPr>
              <a:t>заробітна плата</a:t>
            </a:r>
            <a:r>
              <a:rPr lang="ru-RU" sz="16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працівників </a:t>
            </a:r>
            <a:r>
              <a:rPr lang="ru-RU" sz="1600" dirty="0" err="1">
                <a:solidFill>
                  <a:srgbClr val="000000"/>
                </a:solidFill>
              </a:rPr>
              <a:t>комунальних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некомерційних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підприємства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що</a:t>
            </a:r>
            <a:r>
              <a:rPr lang="ru-RU" sz="1600" dirty="0" smtClean="0">
                <a:solidFill>
                  <a:srgbClr val="000000"/>
                </a:solidFill>
              </a:rPr>
              <a:t>  </a:t>
            </a:r>
            <a:r>
              <a:rPr lang="ru-RU" sz="1600" dirty="0" err="1" smtClean="0">
                <a:solidFill>
                  <a:srgbClr val="000000"/>
                </a:solidFill>
              </a:rPr>
              <a:t>надають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первинну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медичну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допомогу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smtClean="0">
                <a:solidFill>
                  <a:srgbClr val="000000"/>
                </a:solidFill>
              </a:rPr>
              <a:t>за </a:t>
            </a:r>
            <a:r>
              <a:rPr lang="ru-RU" sz="1600" b="1" u="sng" dirty="0" smtClean="0">
                <a:solidFill>
                  <a:srgbClr val="000000"/>
                </a:solidFill>
              </a:rPr>
              <a:t>9 </a:t>
            </a:r>
            <a:r>
              <a:rPr lang="ru-RU" sz="1600" b="1" u="sng" dirty="0" err="1" smtClean="0">
                <a:solidFill>
                  <a:srgbClr val="000000"/>
                </a:solidFill>
              </a:rPr>
              <a:t>місяців</a:t>
            </a:r>
            <a:r>
              <a:rPr lang="ru-RU" sz="1600" b="1" u="sng" dirty="0" smtClean="0">
                <a:solidFill>
                  <a:srgbClr val="000000"/>
                </a:solidFill>
              </a:rPr>
              <a:t> 2019 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року  становить </a:t>
            </a:r>
            <a:r>
              <a:rPr lang="ru-RU" b="1" u="sng" dirty="0" smtClean="0">
                <a:solidFill>
                  <a:srgbClr val="C00000"/>
                </a:solidFill>
              </a:rPr>
              <a:t>9 975 </a:t>
            </a:r>
            <a:r>
              <a:rPr lang="ru-RU" sz="1600" b="1" dirty="0" smtClean="0">
                <a:solidFill>
                  <a:srgbClr val="000000"/>
                </a:solidFill>
              </a:rPr>
              <a:t>грн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що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більше</a:t>
            </a:r>
            <a:r>
              <a:rPr lang="ru-RU" sz="1600" dirty="0">
                <a:solidFill>
                  <a:srgbClr val="000000"/>
                </a:solidFill>
              </a:rPr>
              <a:t> у </a:t>
            </a:r>
            <a:r>
              <a:rPr lang="ru-RU" sz="1600" b="1" u="sng" dirty="0" smtClean="0">
                <a:solidFill>
                  <a:srgbClr val="C00000"/>
                </a:solidFill>
              </a:rPr>
              <a:t>3 </a:t>
            </a:r>
            <a:r>
              <a:rPr lang="ru-RU" sz="1600" b="1" u="sng" dirty="0">
                <a:solidFill>
                  <a:srgbClr val="C00000"/>
                </a:solidFill>
              </a:rPr>
              <a:t>рази </a:t>
            </a:r>
            <a:r>
              <a:rPr lang="ru-RU" sz="1600" dirty="0">
                <a:solidFill>
                  <a:srgbClr val="000000"/>
                </a:solidFill>
              </a:rPr>
              <a:t>у </a:t>
            </a:r>
            <a:r>
              <a:rPr lang="ru-RU" sz="1600" dirty="0" err="1">
                <a:solidFill>
                  <a:srgbClr val="000000"/>
                </a:solidFill>
              </a:rPr>
              <a:t>порівнянні</a:t>
            </a:r>
            <a:r>
              <a:rPr lang="ru-RU" sz="1600" dirty="0">
                <a:solidFill>
                  <a:srgbClr val="000000"/>
                </a:solidFill>
              </a:rPr>
              <a:t> з закладами, </a:t>
            </a:r>
            <a:r>
              <a:rPr lang="ru-RU" sz="1600" dirty="0" err="1">
                <a:solidFill>
                  <a:srgbClr val="000000"/>
                </a:solidFill>
              </a:rPr>
              <a:t>що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надають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вторинну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медичну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допомогу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</a:t>
            </a:r>
            <a:r>
              <a:rPr lang="ru-RU" sz="1600" dirty="0" err="1" smtClean="0">
                <a:solidFill>
                  <a:srgbClr val="000000"/>
                </a:solidFill>
              </a:rPr>
              <a:t>Протягом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</a:rPr>
              <a:t>січня-вересня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2019 року </a:t>
            </a:r>
            <a:r>
              <a:rPr lang="ru-RU" sz="1600" b="1" dirty="0" err="1">
                <a:solidFill>
                  <a:srgbClr val="000099"/>
                </a:solidFill>
              </a:rPr>
              <a:t>надійшло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b="1" dirty="0" err="1">
                <a:solidFill>
                  <a:srgbClr val="000099"/>
                </a:solidFill>
              </a:rPr>
              <a:t>власних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b="1" dirty="0" err="1">
                <a:solidFill>
                  <a:srgbClr val="000099"/>
                </a:solidFill>
              </a:rPr>
              <a:t>надходжень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(</a:t>
            </a:r>
            <a:r>
              <a:rPr lang="ru-RU" sz="1600" dirty="0" err="1">
                <a:solidFill>
                  <a:srgbClr val="000000"/>
                </a:solidFill>
              </a:rPr>
              <a:t>оренда</a:t>
            </a:r>
            <a:r>
              <a:rPr lang="ru-RU" sz="1600" dirty="0">
                <a:solidFill>
                  <a:srgbClr val="000000"/>
                </a:solidFill>
              </a:rPr>
              <a:t> майна, </a:t>
            </a:r>
            <a:r>
              <a:rPr lang="ru-RU" sz="1600" dirty="0" err="1">
                <a:solidFill>
                  <a:srgbClr val="000000"/>
                </a:solidFill>
              </a:rPr>
              <a:t>реалізація</a:t>
            </a:r>
            <a:r>
              <a:rPr lang="ru-RU" sz="1600" dirty="0">
                <a:solidFill>
                  <a:srgbClr val="000000"/>
                </a:solidFill>
              </a:rPr>
              <a:t> майна) у </a:t>
            </a:r>
            <a:r>
              <a:rPr lang="ru-RU" sz="1600" b="1" dirty="0" err="1">
                <a:solidFill>
                  <a:srgbClr val="000000"/>
                </a:solidFill>
              </a:rPr>
              <a:t>сумі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</a:rPr>
              <a:t>369,9 </a:t>
            </a:r>
            <a:r>
              <a:rPr lang="ru-RU" sz="1600" b="1" dirty="0" smtClean="0">
                <a:solidFill>
                  <a:srgbClr val="000000"/>
                </a:solidFill>
              </a:rPr>
              <a:t>тис</a:t>
            </a:r>
            <a:r>
              <a:rPr lang="ru-RU" sz="1600" b="1" dirty="0">
                <a:solidFill>
                  <a:srgbClr val="000000"/>
                </a:solidFill>
              </a:rPr>
              <a:t>. грн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що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b="1" u="sng" dirty="0" smtClean="0">
                <a:solidFill>
                  <a:srgbClr val="C00000"/>
                </a:solidFill>
              </a:rPr>
              <a:t>18,9 </a:t>
            </a:r>
            <a:r>
              <a:rPr lang="ru-RU" sz="1600" dirty="0" smtClean="0">
                <a:solidFill>
                  <a:srgbClr val="000000"/>
                </a:solidFill>
              </a:rPr>
              <a:t>тис.грн </a:t>
            </a:r>
            <a:r>
              <a:rPr lang="ru-RU" sz="1600" dirty="0" err="1" smtClean="0">
                <a:solidFill>
                  <a:srgbClr val="000000"/>
                </a:solidFill>
              </a:rPr>
              <a:t>менше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у </a:t>
            </a:r>
            <a:r>
              <a:rPr lang="ru-RU" sz="1600" dirty="0" err="1">
                <a:solidFill>
                  <a:srgbClr val="000000"/>
                </a:solidFill>
              </a:rPr>
              <a:t>порівнянні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аналогічним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періодом</a:t>
            </a:r>
            <a:r>
              <a:rPr lang="ru-RU" sz="1600" dirty="0">
                <a:solidFill>
                  <a:srgbClr val="000000"/>
                </a:solidFill>
              </a:rPr>
              <a:t>, у тому </a:t>
            </a:r>
            <a:r>
              <a:rPr lang="ru-RU" sz="1600" dirty="0" err="1">
                <a:solidFill>
                  <a:srgbClr val="000000"/>
                </a:solidFill>
              </a:rPr>
              <a:t>числі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	КНП </a:t>
            </a:r>
            <a:r>
              <a:rPr lang="ru-RU" sz="1600" dirty="0">
                <a:solidFill>
                  <a:srgbClr val="000000"/>
                </a:solidFill>
              </a:rPr>
              <a:t>«Центр первинної </a:t>
            </a:r>
            <a:r>
              <a:rPr lang="ru-RU" sz="1600" dirty="0" smtClean="0">
                <a:solidFill>
                  <a:srgbClr val="000000"/>
                </a:solidFill>
              </a:rPr>
              <a:t>медико-</a:t>
            </a:r>
            <a:r>
              <a:rPr lang="ru-RU" sz="1600" dirty="0" err="1" smtClean="0">
                <a:solidFill>
                  <a:srgbClr val="000000"/>
                </a:solidFill>
              </a:rPr>
              <a:t>санітарної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допомоги </a:t>
            </a:r>
            <a:r>
              <a:rPr lang="ru-RU" sz="1600" dirty="0" smtClean="0">
                <a:solidFill>
                  <a:srgbClr val="000000"/>
                </a:solidFill>
              </a:rPr>
              <a:t>№1 </a:t>
            </a:r>
            <a:r>
              <a:rPr lang="ru-RU" sz="1600" dirty="0" err="1" smtClean="0">
                <a:solidFill>
                  <a:srgbClr val="000000"/>
                </a:solidFill>
              </a:rPr>
              <a:t>міста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Кропивницького» Міської ради </a:t>
            </a:r>
            <a:r>
              <a:rPr lang="ru-RU" sz="1600" dirty="0" smtClean="0">
                <a:solidFill>
                  <a:srgbClr val="000000"/>
                </a:solidFill>
              </a:rPr>
              <a:t>міста </a:t>
            </a:r>
            <a:r>
              <a:rPr lang="ru-RU" sz="1600" dirty="0">
                <a:solidFill>
                  <a:srgbClr val="000000"/>
                </a:solidFill>
              </a:rPr>
              <a:t>Кропивницького» - </a:t>
            </a:r>
            <a:r>
              <a:rPr lang="ru-RU" sz="1600" b="1" u="sng" dirty="0" smtClean="0">
                <a:solidFill>
                  <a:srgbClr val="C00000"/>
                </a:solidFill>
              </a:rPr>
              <a:t>20,2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тис</a:t>
            </a:r>
            <a:r>
              <a:rPr lang="ru-RU" sz="1600" dirty="0">
                <a:solidFill>
                  <a:srgbClr val="000000"/>
                </a:solidFill>
              </a:rPr>
              <a:t>. грн;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КНП </a:t>
            </a:r>
            <a:r>
              <a:rPr lang="ru-RU" sz="1600" dirty="0">
                <a:solidFill>
                  <a:srgbClr val="000000"/>
                </a:solidFill>
              </a:rPr>
              <a:t>«Центр первинної </a:t>
            </a:r>
            <a:r>
              <a:rPr lang="ru-RU" sz="1600" dirty="0" smtClean="0">
                <a:solidFill>
                  <a:srgbClr val="000000"/>
                </a:solidFill>
              </a:rPr>
              <a:t>медико-</a:t>
            </a:r>
            <a:r>
              <a:rPr lang="ru-RU" sz="1600" dirty="0" err="1" smtClean="0">
                <a:solidFill>
                  <a:srgbClr val="000000"/>
                </a:solidFill>
              </a:rPr>
              <a:t>санітарної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допомоги </a:t>
            </a:r>
            <a:r>
              <a:rPr lang="ru-RU" sz="1600" dirty="0" smtClean="0">
                <a:solidFill>
                  <a:srgbClr val="000000"/>
                </a:solidFill>
              </a:rPr>
              <a:t>№2 </a:t>
            </a:r>
          </a:p>
          <a:p>
            <a:pPr algn="just"/>
            <a:r>
              <a:rPr lang="ru-RU" sz="1600" dirty="0" err="1" smtClean="0">
                <a:solidFill>
                  <a:srgbClr val="000000"/>
                </a:solidFill>
              </a:rPr>
              <a:t>міста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Кропивницького» Міської ради </a:t>
            </a:r>
            <a:r>
              <a:rPr lang="ru-RU" sz="1600" dirty="0" smtClean="0">
                <a:solidFill>
                  <a:srgbClr val="000000"/>
                </a:solidFill>
              </a:rPr>
              <a:t>міста </a:t>
            </a:r>
            <a:r>
              <a:rPr lang="ru-RU" sz="1600" dirty="0">
                <a:solidFill>
                  <a:srgbClr val="000000"/>
                </a:solidFill>
              </a:rPr>
              <a:t>Кропивницького»  - 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b="1" u="sng" dirty="0" smtClean="0">
                <a:solidFill>
                  <a:srgbClr val="C00000"/>
                </a:solidFill>
              </a:rPr>
              <a:t>332,8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тис.грн</a:t>
            </a:r>
            <a:r>
              <a:rPr lang="ru-RU" sz="1600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	КНП </a:t>
            </a:r>
            <a:r>
              <a:rPr lang="ru-RU" sz="1600" dirty="0">
                <a:solidFill>
                  <a:srgbClr val="000000"/>
                </a:solidFill>
              </a:rPr>
              <a:t>«Амбулаторія загальної практики – сімейної медицини» 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Міської ради міста </a:t>
            </a:r>
            <a:r>
              <a:rPr lang="ru-RU" sz="1600" dirty="0">
                <a:solidFill>
                  <a:srgbClr val="000000"/>
                </a:solidFill>
              </a:rPr>
              <a:t>Кропивницького» - </a:t>
            </a:r>
            <a:r>
              <a:rPr lang="ru-RU" sz="1600" b="1" u="sng" dirty="0" smtClean="0">
                <a:solidFill>
                  <a:srgbClr val="C00000"/>
                </a:solidFill>
              </a:rPr>
              <a:t>16,9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тис. грн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E:\Мои документы\КОЛЕГІЇ\АНАЛІЗ 2019\news74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00431"/>
            <a:ext cx="1865649" cy="18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79512" y="1844824"/>
            <a:ext cx="8784247" cy="48936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За рейтинговою оцінкою стану здоров</a:t>
            </a:r>
            <a:r>
              <a:rPr lang="en-US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’</a:t>
            </a: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я населення, діяльності та ресурсного забезпечення закладів охорони здоров</a:t>
            </a:r>
            <a:r>
              <a:rPr lang="en-US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’</a:t>
            </a: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я Кіровоградської області за </a:t>
            </a:r>
            <a:b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</a:br>
            <a:r>
              <a:rPr lang="uk-UA" sz="3600" u="sng" dirty="0" smtClean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9 місяців 2019 року </a:t>
            </a:r>
          </a:p>
          <a:p>
            <a:pPr>
              <a:defRPr/>
            </a:pP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м. Кропивницький </a:t>
            </a:r>
          </a:p>
          <a:p>
            <a:pPr>
              <a:defRPr/>
            </a:pP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зайняло</a:t>
            </a:r>
            <a:r>
              <a:rPr lang="uk-UA" sz="40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4800" u="sng" dirty="0" smtClean="0">
                <a:solidFill>
                  <a:srgbClr val="0000FF"/>
                </a:solidFill>
                <a:effectLst/>
                <a:latin typeface="+mn-lt"/>
                <a:cs typeface="Times New Roman" pitchFamily="18" charset="0"/>
              </a:rPr>
              <a:t>7</a:t>
            </a:r>
            <a:r>
              <a:rPr lang="uk-UA" sz="40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рейтингове місце, а в </a:t>
            </a:r>
          </a:p>
          <a:p>
            <a:pPr>
              <a:defRPr/>
            </a:pPr>
            <a:r>
              <a:rPr lang="uk-UA" sz="36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2018 році за аналогічний період –</a:t>
            </a:r>
            <a:r>
              <a:rPr lang="uk-UA" sz="40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4800" u="sng" dirty="0" smtClean="0">
                <a:solidFill>
                  <a:srgbClr val="0033CC"/>
                </a:solidFill>
                <a:effectLst/>
                <a:latin typeface="+mn-lt"/>
                <a:cs typeface="Times New Roman" pitchFamily="18" charset="0"/>
              </a:rPr>
              <a:t>8</a:t>
            </a:r>
            <a:r>
              <a:rPr lang="uk-UA" sz="4800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4800" dirty="0">
              <a:solidFill>
                <a:srgbClr val="660066"/>
              </a:solidFill>
              <a:effectLst/>
              <a:latin typeface="+mn-lt"/>
            </a:endParaRPr>
          </a:p>
        </p:txBody>
      </p:sp>
      <p:pic>
        <p:nvPicPr>
          <p:cNvPr id="2051" name="Picture 3" descr="E:\Мои документы\Downloads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41" y="116632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Мои документы\Downloads\images (2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034"/>
            <a:ext cx="2880320" cy="15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03813"/>
              </p:ext>
            </p:extLst>
          </p:nvPr>
        </p:nvGraphicFramePr>
        <p:xfrm>
          <a:off x="200461" y="3068961"/>
          <a:ext cx="8928993" cy="36837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3933"/>
                <a:gridCol w="4508051"/>
                <a:gridCol w="2173243"/>
                <a:gridCol w="1743766"/>
              </a:tblGrid>
              <a:tr h="9122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з/п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Показник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Місто</a:t>
                      </a: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2019 / 2018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Область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2019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6598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Смертність немовлят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(на 1000 народжених живими)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2,0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4,32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5,32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558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Рівень первинної інвалідності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осіб працездатного віку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(на 10 тис. осіб працездатного віку)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31,5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35,8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32,4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558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Рівень первинної інвалідності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дитячого населення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(на 10 тис. дитячого населення)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14,06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18,5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14,43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2555776" y="116632"/>
            <a:ext cx="6588224" cy="2304256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 smtClean="0">
                <a:solidFill>
                  <a:srgbClr val="000000"/>
                </a:solidFill>
                <a:latin typeface="Arial" charset="0"/>
              </a:rPr>
              <a:t>Група: </a:t>
            </a:r>
          </a:p>
          <a:p>
            <a:r>
              <a:rPr lang="uk-UA" sz="4000" u="sng" dirty="0" smtClean="0"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«Стан здоров'я населення» </a:t>
            </a:r>
          </a:p>
          <a:p>
            <a:r>
              <a:rPr lang="uk-UA" sz="3600" dirty="0" smtClean="0">
                <a:solidFill>
                  <a:srgbClr val="C00000"/>
                </a:solidFill>
                <a:effectLst/>
                <a:latin typeface="+mn-lt"/>
              </a:rPr>
              <a:t>2019 рік – 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>8</a:t>
            </a:r>
            <a:r>
              <a:rPr lang="uk-UA" sz="360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effectLst/>
                <a:latin typeface="+mn-lt"/>
              </a:rPr>
              <a:t>місце,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r>
              <a:rPr lang="uk-UA" sz="3600" dirty="0" smtClean="0">
                <a:solidFill>
                  <a:srgbClr val="000099"/>
                </a:solidFill>
                <a:effectLst/>
                <a:latin typeface="+mn-lt"/>
              </a:rPr>
              <a:t>2018 рік – </a:t>
            </a:r>
            <a:r>
              <a:rPr lang="uk-UA" sz="3600" u="sng" dirty="0" smtClean="0">
                <a:solidFill>
                  <a:srgbClr val="000099"/>
                </a:solidFill>
                <a:effectLst/>
                <a:latin typeface="+mn-lt"/>
              </a:rPr>
              <a:t>6.</a:t>
            </a:r>
            <a:endParaRPr lang="ru-RU" sz="40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Picture 3" descr="E:\Мои документы\Downloads\images (7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2310"/>
            <a:ext cx="2016224" cy="15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Мои документы\Downloads\скачанные файлы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95500"/>
            <a:ext cx="1728192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2699792" y="0"/>
            <a:ext cx="6416330" cy="1772816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000000"/>
                </a:solidFill>
              </a:rPr>
              <a:t>Група</a:t>
            </a:r>
            <a:r>
              <a:rPr lang="uk-UA" sz="4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uk-UA" sz="40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uk-UA" sz="4000" dirty="0" smtClean="0">
                <a:solidFill>
                  <a:srgbClr val="000000"/>
                </a:solidFill>
                <a:latin typeface="Arial" charset="0"/>
              </a:rPr>
            </a:br>
            <a:r>
              <a:rPr lang="uk-UA" sz="40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uk-UA" sz="4000" u="sng" dirty="0" smtClean="0">
                <a:solidFill>
                  <a:srgbClr val="000000"/>
                </a:solidFill>
                <a:effectLst/>
                <a:latin typeface="+mn-lt"/>
              </a:rPr>
              <a:t>«</a:t>
            </a:r>
            <a:r>
              <a:rPr lang="uk-UA" sz="4000" u="sng" dirty="0" smtClean="0"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Профілактична робота»</a:t>
            </a:r>
            <a:endParaRPr lang="uk-UA" sz="4000" dirty="0" smtClean="0">
              <a:solidFill>
                <a:srgbClr val="000000"/>
              </a:solidFill>
              <a:effectLst/>
              <a:latin typeface="+mn-lt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2019 </a:t>
            </a:r>
            <a:r>
              <a:rPr lang="uk-UA" sz="3600" dirty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рік –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15</a:t>
            </a:r>
            <a:r>
              <a:rPr lang="uk-UA" sz="36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місце,</a:t>
            </a:r>
            <a:r>
              <a:rPr lang="uk-UA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0099"/>
                </a:solidFill>
                <a:effectLst/>
                <a:latin typeface="+mn-lt"/>
                <a:cs typeface="Times New Roman" pitchFamily="18" charset="0"/>
              </a:rPr>
              <a:t>2018 </a:t>
            </a:r>
            <a:r>
              <a:rPr lang="uk-UA" sz="3600" dirty="0">
                <a:solidFill>
                  <a:srgbClr val="000099"/>
                </a:solidFill>
                <a:effectLst/>
                <a:latin typeface="+mn-lt"/>
                <a:cs typeface="Times New Roman" pitchFamily="18" charset="0"/>
              </a:rPr>
              <a:t>– </a:t>
            </a:r>
            <a:r>
              <a:rPr lang="uk-UA" sz="3600" u="sng" dirty="0" smtClean="0">
                <a:solidFill>
                  <a:srgbClr val="000099"/>
                </a:solidFill>
                <a:effectLst/>
                <a:latin typeface="+mn-lt"/>
                <a:cs typeface="Times New Roman" pitchFamily="18" charset="0"/>
              </a:rPr>
              <a:t>17.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419403"/>
              </p:ext>
            </p:extLst>
          </p:nvPr>
        </p:nvGraphicFramePr>
        <p:xfrm>
          <a:off x="44760" y="1921749"/>
          <a:ext cx="9084694" cy="47304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4615"/>
                <a:gridCol w="5338769"/>
                <a:gridCol w="1944216"/>
                <a:gridCol w="1317094"/>
              </a:tblGrid>
              <a:tr h="6431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з/п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Показник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Місто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/ 2018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Область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2019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122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Своєчасність проведення первинного вакцинального комплексу дітям до 1 року (у %)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95,5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 / 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95,1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95,8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640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Охоплення </a:t>
                      </a:r>
                      <a:r>
                        <a:rPr kumimoji="0" lang="uk-U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туберкулінодіагностикою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дитячого населення (на 1 000 дітей, що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підлягали </a:t>
                      </a:r>
                      <a:r>
                        <a:rPr kumimoji="0" lang="uk-U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туберкулінодіагностиці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1000,0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1000,0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959,4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Охоплення новонароджених вакцинацією БЦЖ у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пологових будинках (на 100 </a:t>
                      </a:r>
                      <a:r>
                        <a:rPr kumimoji="0" lang="uk-U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новонар.живими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96,9 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/ 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96,0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94,4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59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Профілактичні огляди населення з метою раннього виявлення хворих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 туберкульоз (на 1 000 населення)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415,7 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413,6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494,8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589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714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Охоплення обстежених на ВІЛ вагітних жінок незалежно від терміну вагітності (у %)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 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99,6</a:t>
                      </a:r>
                    </a:p>
                  </a:txBody>
                  <a:tcPr anchor="ctr" horzOverflow="overflow"/>
                </a:tc>
              </a:tr>
              <a:tr h="5589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714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Охоплення 2-разовим ультразвуковим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скринінгом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вагітних в терміні до 22 тижнів (у%)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/ 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99,6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7" name="Picture 8" descr="Картинки по запросу вакцинацією БЦ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32" y="3501008"/>
            <a:ext cx="875997" cy="5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вакцинацією БЦ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79138"/>
            <a:ext cx="959905" cy="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Мои документы\Downloads\slide-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4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191683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Група</a:t>
            </a:r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b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u="sng" dirty="0" smtClean="0"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«</a:t>
            </a:r>
            <a:r>
              <a:rPr lang="uk-UA" sz="3200" u="sng" dirty="0" smtClean="0">
                <a:solidFill>
                  <a:srgbClr val="000000"/>
                </a:solidFill>
                <a:effectLst/>
                <a:latin typeface="Times New Roman"/>
              </a:rPr>
              <a:t>Доступність </a:t>
            </a:r>
            <a:r>
              <a:rPr lang="uk-UA" sz="3200" u="sng" dirty="0">
                <a:solidFill>
                  <a:srgbClr val="000000"/>
                </a:solidFill>
                <a:effectLst/>
                <a:latin typeface="Times New Roman"/>
              </a:rPr>
              <a:t>та якість </a:t>
            </a:r>
            <a:br>
              <a:rPr lang="uk-UA" sz="3200" u="sng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uk-UA" sz="3200" u="sng" dirty="0">
                <a:solidFill>
                  <a:srgbClr val="000000"/>
                </a:solidFill>
                <a:effectLst/>
                <a:latin typeface="Times New Roman"/>
              </a:rPr>
              <a:t>медичної </a:t>
            </a:r>
            <a:r>
              <a:rPr lang="uk-UA" sz="3200" u="sng" dirty="0" smtClean="0">
                <a:solidFill>
                  <a:srgbClr val="000000"/>
                </a:solidFill>
                <a:effectLst/>
                <a:latin typeface="Times New Roman"/>
              </a:rPr>
              <a:t>допомоги»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/>
              </a:rPr>
              <a:t>  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/>
              </a:rPr>
              <a:t/>
            </a:r>
            <a:br>
              <a:rPr lang="uk-UA" sz="3200" dirty="0">
                <a:solidFill>
                  <a:schemeClr val="bg1"/>
                </a:solidFill>
                <a:effectLst/>
                <a:latin typeface="Times New Roman"/>
              </a:rPr>
            </a:br>
            <a:r>
              <a:rPr lang="uk-UA" sz="3200" dirty="0" smtClean="0">
                <a:solidFill>
                  <a:srgbClr val="C00000"/>
                </a:solidFill>
                <a:effectLst/>
                <a:latin typeface="Times New Roman"/>
              </a:rPr>
              <a:t>2019 рік </a:t>
            </a:r>
            <a:r>
              <a:rPr lang="uk-UA" sz="3200" dirty="0">
                <a:solidFill>
                  <a:srgbClr val="C00000"/>
                </a:solidFill>
                <a:effectLst/>
                <a:latin typeface="Times New Roman"/>
              </a:rPr>
              <a:t>– </a:t>
            </a:r>
            <a:r>
              <a:rPr lang="uk-UA" sz="3200" u="sng" dirty="0" smtClean="0">
                <a:solidFill>
                  <a:srgbClr val="C00000"/>
                </a:solidFill>
                <a:effectLst/>
                <a:latin typeface="Times New Roman"/>
              </a:rPr>
              <a:t>11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/>
              </a:rPr>
              <a:t> 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/>
              </a:rPr>
              <a:t>місце,</a:t>
            </a:r>
            <a:r>
              <a:rPr lang="uk-UA" sz="3200" dirty="0" smtClean="0">
                <a:solidFill>
                  <a:schemeClr val="bg1"/>
                </a:solidFill>
                <a:effectLst/>
                <a:latin typeface="Times New Roman"/>
              </a:rPr>
              <a:t> </a:t>
            </a:r>
            <a:r>
              <a:rPr lang="uk-UA" sz="3200" dirty="0" smtClean="0">
                <a:solidFill>
                  <a:srgbClr val="000099"/>
                </a:solidFill>
                <a:effectLst/>
                <a:latin typeface="Times New Roman"/>
              </a:rPr>
              <a:t>2018 </a:t>
            </a:r>
            <a:r>
              <a:rPr lang="uk-UA" sz="3200" dirty="0">
                <a:solidFill>
                  <a:srgbClr val="000099"/>
                </a:solidFill>
                <a:effectLst/>
                <a:latin typeface="Times New Roman"/>
              </a:rPr>
              <a:t>– </a:t>
            </a:r>
            <a:r>
              <a:rPr lang="uk-UA" sz="3200" u="sng" dirty="0">
                <a:solidFill>
                  <a:srgbClr val="000099"/>
                </a:solidFill>
                <a:effectLst/>
              </a:rPr>
              <a:t>13.</a:t>
            </a:r>
            <a:endParaRPr lang="ru-RU" sz="3200" dirty="0">
              <a:solidFill>
                <a:srgbClr val="000099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004586"/>
              </p:ext>
            </p:extLst>
          </p:nvPr>
        </p:nvGraphicFramePr>
        <p:xfrm>
          <a:off x="22654" y="2132857"/>
          <a:ext cx="9121346" cy="41222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6430"/>
                <a:gridCol w="5773762"/>
                <a:gridCol w="1584177"/>
                <a:gridCol w="1236977"/>
              </a:tblGrid>
              <a:tr h="7680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Показник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Місто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/ 2018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Область 2019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  <a:tr h="6075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714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Післяопераційна летальність при гострій хірургічній патології (в %)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1,17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/0,32</a:t>
                      </a: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T="45733" marB="45733" anchor="ctr" horzOverflow="overflow"/>
                </a:tc>
              </a:tr>
              <a:tr h="6075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Питома вага злоякісних новоутворень, виявлених вперше в ІІІ стадії (візуальні форми)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10,6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/8,1</a:t>
                      </a: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9,4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  <a:tr h="6075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Питома вага злоякісних новоутворень, виявлених вперше в І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стадії (візуальні форми)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13,8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14,8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15,0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  <a:tr h="6075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Питома вага бактеріовиділювачів серед вперше виявлених хворих на туберкульоз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85,5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78,5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82,7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  <a:tr h="7937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Питома вага виїздів швидкої медичної допомоги до хворих з хронічними захворюваннями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1,67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1,7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1,68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</a:tbl>
          </a:graphicData>
        </a:graphic>
      </p:graphicFrame>
      <p:pic>
        <p:nvPicPr>
          <p:cNvPr id="4" name="Picture 2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0" y="25545"/>
            <a:ext cx="1785248" cy="13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Мои документы\Downloads\1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2" y="1196752"/>
            <a:ext cx="2328887" cy="14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964488" cy="249289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Група: </a:t>
            </a:r>
            <a:br>
              <a:rPr lang="uk-U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u="sng" dirty="0" smtClean="0">
                <a:solidFill>
                  <a:srgbClr val="000000"/>
                </a:solidFill>
                <a:effectLst/>
                <a:latin typeface="+mn-lt"/>
              </a:rPr>
              <a:t>«</a:t>
            </a:r>
            <a:r>
              <a:rPr lang="uk-UA" sz="3200" u="sng" dirty="0" smtClean="0">
                <a:solidFill>
                  <a:srgbClr val="000000"/>
                </a:solidFill>
                <a:effectLst/>
                <a:latin typeface="Times New Roman"/>
              </a:rPr>
              <a:t>Впровадження пріоритетних форм забезпечення медичної допомоги»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uk-UA" sz="320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uk-UA" sz="3200" dirty="0" smtClean="0">
                <a:solidFill>
                  <a:srgbClr val="C00000"/>
                </a:solidFill>
                <a:effectLst/>
                <a:latin typeface="Times New Roman"/>
              </a:rPr>
              <a:t>2019 </a:t>
            </a:r>
            <a:r>
              <a:rPr lang="uk-UA" sz="3200" dirty="0">
                <a:solidFill>
                  <a:srgbClr val="C00000"/>
                </a:solidFill>
                <a:effectLst/>
                <a:latin typeface="Times New Roman"/>
              </a:rPr>
              <a:t>рік – </a:t>
            </a:r>
            <a:r>
              <a:rPr lang="uk-UA" sz="3200" u="sng" dirty="0">
                <a:solidFill>
                  <a:srgbClr val="C00000"/>
                </a:solidFill>
                <a:effectLst/>
                <a:latin typeface="Times New Roman"/>
              </a:rPr>
              <a:t>4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/>
              </a:rPr>
              <a:t> 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/>
              </a:rPr>
              <a:t>місце,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/>
              </a:rPr>
              <a:t>  </a:t>
            </a:r>
            <a:r>
              <a:rPr lang="uk-UA" sz="3200" dirty="0" smtClean="0">
                <a:solidFill>
                  <a:srgbClr val="000099"/>
                </a:solidFill>
                <a:effectLst/>
                <a:latin typeface="Times New Roman"/>
              </a:rPr>
              <a:t>2018 </a:t>
            </a:r>
            <a:r>
              <a:rPr lang="uk-UA" sz="3200" dirty="0">
                <a:solidFill>
                  <a:srgbClr val="000099"/>
                </a:solidFill>
                <a:effectLst/>
                <a:latin typeface="Times New Roman"/>
              </a:rPr>
              <a:t>– </a:t>
            </a:r>
            <a:r>
              <a:rPr lang="uk-UA" sz="3200" u="sng" dirty="0" smtClean="0">
                <a:solidFill>
                  <a:srgbClr val="000099"/>
                </a:solidFill>
                <a:effectLst/>
                <a:latin typeface="Times New Roman"/>
              </a:rPr>
              <a:t>5.</a:t>
            </a:r>
            <a:endParaRPr lang="ru-RU" sz="3200" u="sng" dirty="0">
              <a:solidFill>
                <a:srgbClr val="000099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31453"/>
              </p:ext>
            </p:extLst>
          </p:nvPr>
        </p:nvGraphicFramePr>
        <p:xfrm>
          <a:off x="179512" y="2708920"/>
          <a:ext cx="8856984" cy="1685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1174"/>
                <a:gridCol w="4892664"/>
                <a:gridCol w="1825621"/>
                <a:gridCol w="1627525"/>
              </a:tblGrid>
              <a:tr h="7766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Показник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Місто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/ 2018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Область 2019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  <a:tr h="8629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71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Укомплектованість фізичними особами штатних посад сімейних лікарів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74,1/ </a:t>
                      </a: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75,5</a:t>
                      </a:r>
                    </a:p>
                  </a:txBody>
                  <a:tcPr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60,7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anchor="ctr" horzOverflow="overflow"/>
                </a:tc>
              </a:tr>
            </a:tbl>
          </a:graphicData>
        </a:graphic>
      </p:graphicFrame>
      <p:pic>
        <p:nvPicPr>
          <p:cNvPr id="6148" name="Picture 4" descr="E:\Мои документы\Downloads\images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11" y="5010150"/>
            <a:ext cx="2466975" cy="17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Мои документы\Downloads\скачанные файлы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015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24184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FF0000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>населення </a:t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rgbClr val="000000"/>
                </a:solidFill>
                <a:effectLst/>
                <a:latin typeface="Times New Roman"/>
              </a:rPr>
              <a:t>(на 10 тис. відповідного населення)</a:t>
            </a:r>
            <a:endParaRPr lang="ru-RU" sz="2700" dirty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75545002"/>
              </p:ext>
            </p:extLst>
          </p:nvPr>
        </p:nvGraphicFramePr>
        <p:xfrm>
          <a:off x="359210" y="2636912"/>
          <a:ext cx="4248472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9455633"/>
              </p:ext>
            </p:extLst>
          </p:nvPr>
        </p:nvGraphicFramePr>
        <p:xfrm>
          <a:off x="5222619" y="2564904"/>
          <a:ext cx="3923928" cy="320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5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07"/>
            <a:ext cx="2051720" cy="17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C00000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/>
              </a:rPr>
              <a:t>показники поширеності </a:t>
            </a:r>
            <a:br>
              <a:rPr lang="uk-UA" sz="3600" dirty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rgbClr val="000000"/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10 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Поширеність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захворюваність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35390155"/>
              </p:ext>
            </p:extLst>
          </p:nvPr>
        </p:nvGraphicFramePr>
        <p:xfrm>
          <a:off x="395536" y="2125517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47794553"/>
              </p:ext>
            </p:extLst>
          </p:nvPr>
        </p:nvGraphicFramePr>
        <p:xfrm>
          <a:off x="5003778" y="2122758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427644"/>
            <a:ext cx="1917617" cy="141144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27644"/>
            <a:ext cx="1931492" cy="1378024"/>
          </a:xfrm>
          <a:prstGeom prst="rect">
            <a:avLst/>
          </a:prstGeom>
          <a:noFill/>
          <a:ln w="222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Поширеність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захворюваність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2309677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1142799"/>
              </p:ext>
            </p:extLst>
          </p:nvPr>
        </p:nvGraphicFramePr>
        <p:xfrm>
          <a:off x="5004048" y="2276872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7504" y="80436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+mn-lt"/>
              </a:rPr>
              <a:t>Показники поширеності та захворюваності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>дитячого населення </a:t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rgbClr val="000000"/>
                </a:solidFill>
                <a:effectLst/>
                <a:latin typeface="+mn-lt"/>
              </a:rPr>
              <a:t>(на 1 тис. відповідного населення)</a:t>
            </a:r>
            <a:endParaRPr lang="ru-RU" sz="240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1944216"/>
          </a:xfrm>
          <a:prstGeom prst="rect">
            <a:avLst/>
          </a:prstGeom>
          <a:ln w="88900" cap="flat">
            <a:solidFill>
              <a:srgbClr val="FFFF00"/>
            </a:solidFill>
          </a:ln>
          <a:effectLst>
            <a:glow rad="165100">
              <a:srgbClr val="0000FF">
                <a:alpha val="40000"/>
              </a:srgbClr>
            </a:glow>
            <a:innerShdw blurRad="114300">
              <a:srgbClr val="33CC33"/>
            </a:innerShdw>
          </a:effec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Станом на 1 жовтня 2019 року налічується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лікувальних закладів із загальним ліжковим фондом  - </a:t>
            </a:r>
            <a:r>
              <a:rPr kumimoji="0" lang="uk-U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1000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ліжок.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\\Ksy\обмен\фото открітие\гемодиализ\1505994835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98" y="4965979"/>
            <a:ext cx="2442713" cy="166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Мои документы\Ксю папка 2017\2017\фото на слайди\інс\pjkp8yn7om0h97aeayvo18g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9" y="2564904"/>
            <a:ext cx="2487766" cy="1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275856" y="3400795"/>
            <a:ext cx="2778934" cy="246367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E:\Мои документы\КОЛЕГІЇ\фото для слайдів\фото на слайди\інс\8zt4kahn5ivk2arhys96nqnx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65979"/>
            <a:ext cx="2503248" cy="166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таціонар 1 на валах Кропивницки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8" y="2598829"/>
            <a:ext cx="2419042" cy="160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rgbClr val="C00000"/>
                </a:solidFill>
                <a:effectLst/>
                <a:latin typeface="+mn-lt"/>
              </a:rPr>
              <a:t>Показники</a:t>
            </a:r>
            <a:r>
              <a:rPr lang="uk-UA" sz="4000" dirty="0">
                <a:solidFill>
                  <a:srgbClr val="000714"/>
                </a:solidFill>
                <a:effectLst/>
                <a:latin typeface="+mn-lt"/>
              </a:rPr>
              <a:t>  </a:t>
            </a:r>
            <a:br>
              <a:rPr lang="uk-UA" sz="4000" dirty="0">
                <a:solidFill>
                  <a:srgbClr val="000714"/>
                </a:solidFill>
                <a:effectLst/>
                <a:latin typeface="+mn-lt"/>
              </a:rPr>
            </a:br>
            <a:r>
              <a:rPr lang="uk-UA" sz="4000" dirty="0">
                <a:solidFill>
                  <a:srgbClr val="C00000"/>
                </a:solidFill>
                <a:effectLst/>
                <a:latin typeface="+mn-lt"/>
              </a:rPr>
              <a:t>онкологічної</a:t>
            </a:r>
            <a:r>
              <a:rPr lang="uk-UA" sz="4000" dirty="0">
                <a:solidFill>
                  <a:srgbClr val="000714"/>
                </a:solidFill>
                <a:effectLst/>
                <a:latin typeface="+mn-lt"/>
              </a:rPr>
              <a:t> </a:t>
            </a:r>
            <a:r>
              <a:rPr lang="uk-UA" sz="4000" dirty="0" smtClean="0">
                <a:solidFill>
                  <a:srgbClr val="C00000"/>
                </a:solidFill>
                <a:effectLst/>
                <a:latin typeface="+mn-lt"/>
              </a:rPr>
              <a:t>служби</a:t>
            </a:r>
            <a:endParaRPr lang="ru-RU" sz="4000" dirty="0"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22461953"/>
              </p:ext>
            </p:extLst>
          </p:nvPr>
        </p:nvGraphicFramePr>
        <p:xfrm>
          <a:off x="16808" y="1508030"/>
          <a:ext cx="4747592" cy="30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15512087"/>
              </p:ext>
            </p:extLst>
          </p:nvPr>
        </p:nvGraphicFramePr>
        <p:xfrm>
          <a:off x="5094989" y="1548695"/>
          <a:ext cx="4047363" cy="270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" y="112376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68" y="112376"/>
            <a:ext cx="1901207" cy="1315153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08233"/>
              </p:ext>
            </p:extLst>
          </p:nvPr>
        </p:nvGraphicFramePr>
        <p:xfrm>
          <a:off x="25184" y="4428001"/>
          <a:ext cx="4236582" cy="230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27180"/>
              </p:ext>
            </p:extLst>
          </p:nvPr>
        </p:nvGraphicFramePr>
        <p:xfrm>
          <a:off x="5419368" y="4149080"/>
          <a:ext cx="361712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12" y="4581128"/>
            <a:ext cx="1614675" cy="112927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251520" y="1988840"/>
            <a:ext cx="6048672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u="sng" kern="0" dirty="0" smtClean="0">
                <a:solidFill>
                  <a:sysClr val="windowText" lastClr="000000"/>
                </a:solidFill>
              </a:rPr>
              <a:t>Зниження </a:t>
            </a:r>
            <a:r>
              <a:rPr kumimoji="0" lang="uk-UA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Кашлюк – на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80,0%</a:t>
            </a:r>
            <a:r>
              <a:rPr lang="uk-UA" sz="2400" b="1" kern="0" dirty="0" smtClean="0">
                <a:solidFill>
                  <a:srgbClr val="800000"/>
                </a:solidFill>
              </a:rPr>
              <a:t>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Гастроентероколіти </a:t>
            </a:r>
            <a:r>
              <a:rPr lang="uk-UA" sz="2400" b="1" kern="0" dirty="0">
                <a:solidFill>
                  <a:srgbClr val="800000"/>
                </a:solidFill>
              </a:rPr>
              <a:t>встановленої етіології – на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42,8</a:t>
            </a:r>
            <a:r>
              <a:rPr lang="uk-UA" sz="2400" b="1" kern="0" dirty="0" smtClean="0">
                <a:solidFill>
                  <a:srgbClr val="800000"/>
                </a:solidFill>
              </a:rPr>
              <a:t>%;</a:t>
            </a:r>
            <a:endParaRPr lang="uk-UA" sz="2400" b="1" kern="0" dirty="0">
              <a:solidFill>
                <a:srgbClr val="800000"/>
              </a:solidFill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Сальмонельоз </a:t>
            </a:r>
            <a:r>
              <a:rPr lang="uk-UA" sz="2400" b="1" kern="0" dirty="0">
                <a:solidFill>
                  <a:srgbClr val="800000"/>
                </a:solidFill>
              </a:rPr>
              <a:t>– на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1,9</a:t>
            </a:r>
            <a:r>
              <a:rPr lang="uk-UA" sz="2400" b="1" kern="0" dirty="0" smtClean="0">
                <a:solidFill>
                  <a:srgbClr val="800000"/>
                </a:solidFill>
              </a:rPr>
              <a:t>%;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>
                <a:solidFill>
                  <a:srgbClr val="800000"/>
                </a:solidFill>
              </a:rPr>
              <a:t>Вірусний гепатит – на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11,1</a:t>
            </a:r>
            <a:r>
              <a:rPr lang="uk-UA" sz="2400" b="1" kern="0" dirty="0" smtClean="0">
                <a:solidFill>
                  <a:srgbClr val="800000"/>
                </a:solidFill>
              </a:rPr>
              <a:t>%;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ГРВІ – на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20,9</a:t>
            </a:r>
            <a:r>
              <a:rPr lang="uk-UA" sz="2400" b="1" kern="0" dirty="0" smtClean="0">
                <a:solidFill>
                  <a:srgbClr val="800000"/>
                </a:solidFill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Зростання захворюваності: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Скарлатина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 – в </a:t>
            </a:r>
            <a:r>
              <a:rPr kumimoji="0" lang="uk-UA" sz="2400" b="1" i="0" u="sng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4,6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раз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r>
              <a:rPr lang="uk-UA" sz="2400" b="1" kern="0" dirty="0" smtClean="0">
                <a:solidFill>
                  <a:srgbClr val="800000"/>
                </a:solidFill>
              </a:rPr>
              <a:t>Грип – в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2,7</a:t>
            </a:r>
            <a:r>
              <a:rPr lang="uk-UA" sz="2400" b="1" kern="0" dirty="0" smtClean="0">
                <a:solidFill>
                  <a:srgbClr val="800000"/>
                </a:solidFill>
              </a:rPr>
              <a:t> рази;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r>
              <a:rPr lang="uk-UA" sz="2400" b="1" kern="0" dirty="0" smtClean="0">
                <a:solidFill>
                  <a:srgbClr val="800000"/>
                </a:solidFill>
              </a:rPr>
              <a:t>Кір – в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2,1</a:t>
            </a:r>
            <a:r>
              <a:rPr lang="uk-UA" sz="2400" b="1" kern="0" dirty="0" smtClean="0">
                <a:solidFill>
                  <a:srgbClr val="800000"/>
                </a:solidFill>
              </a:rPr>
              <a:t> рази;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r>
              <a:rPr lang="uk-UA" sz="2400" b="1" kern="0" dirty="0" smtClean="0">
                <a:solidFill>
                  <a:srgbClr val="800000"/>
                </a:solidFill>
              </a:rPr>
              <a:t>Педикульоз – на </a:t>
            </a:r>
            <a:r>
              <a:rPr lang="uk-UA" sz="2400" b="1" u="sng" kern="0" dirty="0" smtClean="0">
                <a:solidFill>
                  <a:srgbClr val="000099"/>
                </a:solidFill>
              </a:rPr>
              <a:t>20,6</a:t>
            </a:r>
            <a:r>
              <a:rPr lang="uk-UA" sz="2400" b="1" kern="0" dirty="0" smtClean="0">
                <a:solidFill>
                  <a:srgbClr val="800000"/>
                </a:solidFill>
              </a:rPr>
              <a:t>%.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endParaRPr lang="uk-UA" sz="2400" b="1" kern="0" dirty="0" smtClean="0">
              <a:solidFill>
                <a:srgbClr val="0000CC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6302" y="4725144"/>
            <a:ext cx="3135594" cy="1941129"/>
          </a:xfrm>
          <a:prstGeom prst="rect">
            <a:avLst/>
          </a:prstGeom>
          <a:noFill/>
          <a:ln w="254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" y="51335"/>
            <a:ext cx="2623253" cy="173848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6245" y="51334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20083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683568" y="3861048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C00000"/>
                </a:solidFill>
              </a:rPr>
              <a:t>Дифтерії</a:t>
            </a:r>
            <a:endParaRPr lang="ru-RU" b="1" cap="none" dirty="0">
              <a:solidFill>
                <a:srgbClr val="C00000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half" idx="3"/>
          </p:nvPr>
        </p:nvSpPr>
        <p:spPr>
          <a:xfrm>
            <a:off x="5335760" y="3933056"/>
            <a:ext cx="2818656" cy="511082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C00000"/>
                </a:solidFill>
              </a:rPr>
              <a:t>Поліомієліту</a:t>
            </a:r>
            <a:endParaRPr lang="ru-RU" b="1" cap="none" dirty="0">
              <a:solidFill>
                <a:srgbClr val="C00000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sz="quarter" idx="2"/>
          </p:nvPr>
        </p:nvSpPr>
        <p:spPr>
          <a:xfrm>
            <a:off x="5940152" y="1343024"/>
            <a:ext cx="2016224" cy="42979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rgbClr val="C00000"/>
                </a:solidFill>
              </a:rPr>
              <a:t>Кору</a:t>
            </a:r>
            <a:endParaRPr lang="ru-RU" b="1" cap="none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673224" y="1364934"/>
            <a:ext cx="2818656" cy="45637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sz="2200" b="1" cap="none" dirty="0" smtClean="0">
                <a:solidFill>
                  <a:srgbClr val="C00000"/>
                </a:solidFill>
              </a:rPr>
              <a:t>Туберкульозу</a:t>
            </a:r>
            <a:endParaRPr lang="ru-RU" sz="2200" b="1" cap="none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352417"/>
              </p:ext>
            </p:extLst>
          </p:nvPr>
        </p:nvGraphicFramePr>
        <p:xfrm>
          <a:off x="251520" y="1916832"/>
          <a:ext cx="424847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35281"/>
              </p:ext>
            </p:extLst>
          </p:nvPr>
        </p:nvGraphicFramePr>
        <p:xfrm>
          <a:off x="4788024" y="1844824"/>
          <a:ext cx="4071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86059"/>
              </p:ext>
            </p:extLst>
          </p:nvPr>
        </p:nvGraphicFramePr>
        <p:xfrm>
          <a:off x="108790" y="4581128"/>
          <a:ext cx="4031162" cy="215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348867"/>
              </p:ext>
            </p:extLst>
          </p:nvPr>
        </p:nvGraphicFramePr>
        <p:xfrm>
          <a:off x="4644008" y="4688679"/>
          <a:ext cx="412178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77139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496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945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15494082"/>
              </p:ext>
            </p:extLst>
          </p:nvPr>
        </p:nvGraphicFramePr>
        <p:xfrm>
          <a:off x="5004048" y="3861048"/>
          <a:ext cx="4139952" cy="293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94989270"/>
              </p:ext>
            </p:extLst>
          </p:nvPr>
        </p:nvGraphicFramePr>
        <p:xfrm>
          <a:off x="107504" y="1268760"/>
          <a:ext cx="4752528" cy="327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945"/>
            <a:ext cx="1907705" cy="106772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777446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825925"/>
              </p:ext>
            </p:extLst>
          </p:nvPr>
        </p:nvGraphicFramePr>
        <p:xfrm>
          <a:off x="4644008" y="908721"/>
          <a:ext cx="4256504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6" y="4242437"/>
            <a:ext cx="2042156" cy="1284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21956" y="5594506"/>
            <a:ext cx="2042156" cy="1200932"/>
          </a:xfrm>
          <a:prstGeom prst="rect">
            <a:avLst/>
          </a:prstGeom>
          <a:noFill/>
          <a:ln w="349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7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084168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9 місяців 2019 року в хірургічних стаціонарах було прооперовано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6 118 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хворих (минулий рік </a:t>
            </a: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6 416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63674380"/>
              </p:ext>
            </p:extLst>
          </p:nvPr>
        </p:nvGraphicFramePr>
        <p:xfrm>
          <a:off x="107504" y="1579827"/>
          <a:ext cx="508487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080247"/>
              </p:ext>
            </p:extLst>
          </p:nvPr>
        </p:nvGraphicFramePr>
        <p:xfrm>
          <a:off x="5072878" y="3501008"/>
          <a:ext cx="4045768" cy="286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E:\Мои документы\Downloads\images (5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823"/>
            <a:ext cx="2912324" cy="1872208"/>
          </a:xfrm>
          <a:prstGeom prst="rect">
            <a:avLst/>
          </a:prstGeom>
          <a:noFill/>
          <a:ln w="34925" cap="sq">
            <a:solidFill>
              <a:schemeClr val="accent4">
                <a:lumMod val="75000"/>
              </a:schemeClr>
            </a:solidFill>
          </a:ln>
          <a:effectLst/>
          <a:scene3d>
            <a:camera prst="perspective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 r="-81" b="15555"/>
          <a:stretch>
            <a:fillRect/>
          </a:stretch>
        </p:blipFill>
        <p:spPr>
          <a:xfrm>
            <a:off x="107504" y="4898307"/>
            <a:ext cx="3217081" cy="1871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10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18" y="59167"/>
            <a:ext cx="7392982" cy="1152127"/>
          </a:xfrm>
        </p:spPr>
        <p:txBody>
          <a:bodyPr>
            <a:noAutofit/>
          </a:bodyPr>
          <a:lstStyle/>
          <a:p>
            <a:r>
              <a:rPr lang="uk-UA" sz="3200" u="sng" dirty="0">
                <a:solidFill>
                  <a:srgbClr val="000000"/>
                </a:solidFill>
                <a:effectLst/>
                <a:latin typeface="Times New Roman"/>
              </a:rPr>
              <a:t>Робота </a:t>
            </a:r>
            <a:r>
              <a:rPr lang="uk-UA" sz="3200" u="sng" dirty="0" smtClean="0">
                <a:solidFill>
                  <a:srgbClr val="000000"/>
                </a:solidFill>
                <a:effectLst/>
                <a:latin typeface="Times New Roman"/>
              </a:rPr>
              <a:t>акушерсько-гінекологічної </a:t>
            </a:r>
            <a:br>
              <a:rPr lang="uk-UA" sz="3200" u="sng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uk-UA" sz="3200" u="sng" dirty="0" smtClean="0">
                <a:solidFill>
                  <a:srgbClr val="000000"/>
                </a:solidFill>
                <a:effectLst/>
                <a:latin typeface="Times New Roman"/>
              </a:rPr>
              <a:t>та педіатричної служб</a:t>
            </a:r>
            <a:endParaRPr lang="ru-RU" sz="3200" u="sng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7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14791162"/>
              </p:ext>
            </p:extLst>
          </p:nvPr>
        </p:nvGraphicFramePr>
        <p:xfrm>
          <a:off x="27816" y="1179479"/>
          <a:ext cx="493204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3121618"/>
              </p:ext>
            </p:extLst>
          </p:nvPr>
        </p:nvGraphicFramePr>
        <p:xfrm>
          <a:off x="4644008" y="1124744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898873"/>
              </p:ext>
            </p:extLst>
          </p:nvPr>
        </p:nvGraphicFramePr>
        <p:xfrm>
          <a:off x="0" y="4005064"/>
          <a:ext cx="500404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04043"/>
              </p:ext>
            </p:extLst>
          </p:nvPr>
        </p:nvGraphicFramePr>
        <p:xfrm>
          <a:off x="4283968" y="3941480"/>
          <a:ext cx="4758680" cy="291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E:\Мои документы\Downloads\images (5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87" y="1340768"/>
            <a:ext cx="1575996" cy="100179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s (1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87" y="3645024"/>
            <a:ext cx="1547663" cy="102892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скачанные файлы (3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" y="59167"/>
            <a:ext cx="1691680" cy="11126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0"/>
          <p:cNvSpPr>
            <a:spLocks noGrp="1"/>
          </p:cNvSpPr>
          <p:nvPr>
            <p:ph type="body" idx="1"/>
          </p:nvPr>
        </p:nvSpPr>
        <p:spPr>
          <a:xfrm>
            <a:off x="749354" y="2924944"/>
            <a:ext cx="8035316" cy="1296144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Вперше виявлених захворювань при «Д» огляді </a:t>
            </a:r>
            <a:r>
              <a:rPr kumimoji="0" lang="uk-UA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23,5%</a:t>
            </a:r>
            <a:r>
              <a:rPr kumimoji="0" lang="uk-UA" b="1" i="1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spcBef>
                <a:spcPts val="0"/>
              </a:spcBef>
              <a:buClrTx/>
              <a:buSzTx/>
              <a:defRPr/>
            </a:pPr>
            <a:r>
              <a:rPr kumimoji="0" lang="uk-UA" b="1" i="1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аналогічний період 2018р. </a:t>
            </a:r>
            <a:r>
              <a:rPr lang="uk-UA" sz="2800" b="1" i="1" u="sng" kern="0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24,3</a:t>
            </a:r>
            <a:r>
              <a:rPr lang="uk-UA" sz="2800" b="1" i="1" u="sng" kern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r>
              <a:rPr kumimoji="0" lang="uk-UA" sz="2800" b="1" i="1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1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683568" y="1124744"/>
            <a:ext cx="6973097" cy="1368152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звітний період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«Д» </a:t>
            </a: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огляд пройшло </a:t>
            </a:r>
            <a:r>
              <a:rPr lang="uk-UA" sz="2800" b="1" i="1" u="sng" kern="0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61,7 </a:t>
            </a:r>
            <a:r>
              <a:rPr lang="uk-UA" sz="2800" b="1" i="1" u="sng" kern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всього </a:t>
            </a: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міста</a:t>
            </a:r>
            <a:endParaRPr kumimoji="0" lang="uk-UA" sz="2800" b="1" i="1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Tx/>
              <a:buSzTx/>
              <a:defRPr/>
            </a:pP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b="1" i="1" kern="0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аналогічний</a:t>
            </a:r>
            <a:r>
              <a:rPr lang="uk-UA" b="1" i="1" kern="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період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2018р. </a:t>
            </a:r>
            <a:r>
              <a:rPr lang="uk-UA" sz="2800" b="1" i="1" u="sng" kern="0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72,8 </a:t>
            </a:r>
            <a:r>
              <a:rPr lang="uk-UA" sz="2800" b="1" i="1" u="sng" kern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uk-UA" sz="2800" b="1" i="1" u="sng" kern="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Мои документы\Downloads\ohorona_zdorovya-1110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47" y="5157191"/>
            <a:ext cx="226492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97946"/>
            <a:ext cx="9010912" cy="53386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Амбулаторно-поліклінічна допомога</a:t>
            </a:r>
            <a:endParaRPr lang="ru-RU" sz="40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7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25479840"/>
              </p:ext>
            </p:extLst>
          </p:nvPr>
        </p:nvGraphicFramePr>
        <p:xfrm>
          <a:off x="323528" y="188640"/>
          <a:ext cx="84352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3" descr="E:\Мои документы\Downloads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474"/>
            <a:ext cx="2041236" cy="13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Мои документы\Downloads\571f2bd0d5c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92" y="5514473"/>
            <a:ext cx="1773587" cy="13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Мои документы\Downloads\images (9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46" y="5514474"/>
            <a:ext cx="2050901" cy="1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 txBox="1">
            <a:spLocks/>
          </p:cNvSpPr>
          <p:nvPr/>
        </p:nvSpPr>
        <p:spPr>
          <a:xfrm>
            <a:off x="143519" y="1916832"/>
            <a:ext cx="8928992" cy="244827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CC"/>
              </a:buClr>
              <a:buSzPct val="90000"/>
              <a:buFont typeface="Wingdings" pitchFamily="2" charset="2"/>
              <a:buChar char="ü"/>
            </a:pPr>
            <a:endParaRPr lang="uk-UA" sz="2000" b="1" dirty="0">
              <a:solidFill>
                <a:srgbClr val="000000"/>
              </a:solidFill>
            </a:endParaRPr>
          </a:p>
          <a:p>
            <a:pPr algn="just">
              <a:buClr>
                <a:srgbClr val="0000CC"/>
              </a:buClr>
              <a:buSzPct val="90000"/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0000"/>
                </a:solidFill>
              </a:rPr>
              <a:t>Для реалізації </a:t>
            </a:r>
            <a:r>
              <a:rPr lang="uk-UA" sz="2000" b="1" u="sng" dirty="0" smtClean="0">
                <a:solidFill>
                  <a:srgbClr val="C00000"/>
                </a:solidFill>
              </a:rPr>
              <a:t>Комплексної програми </a:t>
            </a:r>
            <a:r>
              <a:rPr lang="uk-UA" sz="2000" b="1" u="sng" dirty="0">
                <a:solidFill>
                  <a:srgbClr val="C00000"/>
                </a:solidFill>
              </a:rPr>
              <a:t>підтримки учасників антитерористичної операції в східних областях України та членів їх сімей на 2017–2019 роки 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</a:rPr>
              <a:t>затвердженої рішенням </a:t>
            </a:r>
            <a:r>
              <a:rPr lang="uk-UA" sz="2000" b="1" dirty="0">
                <a:solidFill>
                  <a:srgbClr val="000000"/>
                </a:solidFill>
              </a:rPr>
              <a:t>Кіровоградської міської ради від 17 січня 2017 року № 759 </a:t>
            </a:r>
            <a:r>
              <a:rPr lang="uk-UA" sz="2000" b="1" dirty="0" smtClean="0">
                <a:solidFill>
                  <a:srgbClr val="000000"/>
                </a:solidFill>
              </a:rPr>
              <a:t>(</a:t>
            </a:r>
            <a:r>
              <a:rPr lang="uk-UA" sz="2000" b="1" dirty="0">
                <a:solidFill>
                  <a:srgbClr val="000000"/>
                </a:solidFill>
              </a:rPr>
              <a:t>зі змінами</a:t>
            </a:r>
            <a:r>
              <a:rPr lang="uk-UA" sz="2000" b="1" dirty="0" smtClean="0">
                <a:solidFill>
                  <a:srgbClr val="000000"/>
                </a:solidFill>
              </a:rPr>
              <a:t>). </a:t>
            </a:r>
            <a:r>
              <a:rPr lang="uk-UA" sz="2000" b="1" u="sng" dirty="0" smtClean="0">
                <a:solidFill>
                  <a:srgbClr val="000000"/>
                </a:solidFill>
              </a:rPr>
              <a:t>По галузі «Охорона здоров</a:t>
            </a:r>
            <a:r>
              <a:rPr lang="en-US" sz="2000" b="1" u="sng" dirty="0" smtClean="0">
                <a:solidFill>
                  <a:srgbClr val="000000"/>
                </a:solidFill>
              </a:rPr>
              <a:t>’</a:t>
            </a:r>
            <a:r>
              <a:rPr lang="uk-UA" sz="2000" b="1" u="sng" dirty="0" smtClean="0">
                <a:solidFill>
                  <a:srgbClr val="000000"/>
                </a:solidFill>
              </a:rPr>
              <a:t>я» на 2019 рік з загального фонду міського бюджету передбачені видатки у сумі </a:t>
            </a:r>
            <a:r>
              <a:rPr lang="uk-UA" sz="2400" b="1" u="sng" dirty="0" smtClean="0">
                <a:solidFill>
                  <a:srgbClr val="0000FF"/>
                </a:solidFill>
              </a:rPr>
              <a:t>1 185,4 </a:t>
            </a:r>
            <a:r>
              <a:rPr lang="uk-UA" sz="2000" b="1" u="sng" dirty="0" smtClean="0">
                <a:solidFill>
                  <a:srgbClr val="000000"/>
                </a:solidFill>
              </a:rPr>
              <a:t>тис.грн.</a:t>
            </a:r>
          </a:p>
        </p:txBody>
      </p:sp>
      <p:pic>
        <p:nvPicPr>
          <p:cNvPr id="1026" name="Picture 2" descr="E:\Мои документы\Downloads\lol1518777357-300x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9" y="4725144"/>
            <a:ext cx="3744415" cy="18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0"/>
          <p:cNvSpPr>
            <a:spLocks noGrp="1"/>
          </p:cNvSpPr>
          <p:nvPr>
            <p:ph type="body" sz="half" idx="3"/>
          </p:nvPr>
        </p:nvSpPr>
        <p:spPr>
          <a:xfrm>
            <a:off x="1835696" y="188640"/>
            <a:ext cx="6984776" cy="1584176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3200" b="1" dirty="0">
                <a:solidFill>
                  <a:srgbClr val="000099"/>
                </a:solidFill>
              </a:rPr>
              <a:t>Медична </a:t>
            </a:r>
            <a:r>
              <a:rPr lang="uk-UA" sz="3200" b="1" dirty="0" smtClean="0">
                <a:solidFill>
                  <a:srgbClr val="000099"/>
                </a:solidFill>
              </a:rPr>
              <a:t>допомога учасникам </a:t>
            </a:r>
            <a:r>
              <a:rPr lang="uk-UA" sz="3200" b="1" dirty="0">
                <a:solidFill>
                  <a:srgbClr val="000099"/>
                </a:solidFill>
              </a:rPr>
              <a:t>АТО та </a:t>
            </a:r>
            <a:r>
              <a:rPr lang="uk-UA" sz="3200" b="1" dirty="0" smtClean="0">
                <a:solidFill>
                  <a:srgbClr val="000099"/>
                </a:solidFill>
              </a:rPr>
              <a:t>членам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3200" b="1" dirty="0" smtClean="0">
                <a:solidFill>
                  <a:srgbClr val="000099"/>
                </a:solidFill>
              </a:rPr>
              <a:t>їх сімей</a:t>
            </a:r>
            <a:endParaRPr lang="uk-UA" sz="3200" b="1" i="1" u="sng" kern="0" cap="non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320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effectLst/>
              </a:rPr>
              <a:t>Станом на </a:t>
            </a:r>
            <a:r>
              <a:rPr lang="uk-UA" sz="2800" dirty="0">
                <a:solidFill>
                  <a:srgbClr val="000099"/>
                </a:solidFill>
                <a:effectLst/>
              </a:rPr>
              <a:t>2</a:t>
            </a:r>
            <a:r>
              <a:rPr lang="uk-UA" sz="2800" u="sng" dirty="0" smtClean="0">
                <a:solidFill>
                  <a:srgbClr val="0000FF"/>
                </a:solidFill>
                <a:effectLst/>
              </a:rPr>
              <a:t> жовтня 2019 року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для забезпечення соціального захисту учасників </a:t>
            </a:r>
            <a:r>
              <a:rPr lang="uk-UA" sz="2800" u="sng" dirty="0" smtClean="0">
                <a:solidFill>
                  <a:srgbClr val="0000CC"/>
                </a:solidFill>
                <a:effectLst/>
              </a:rPr>
              <a:t>АТО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 медичними закладами  використано коштів у сумі  </a:t>
            </a:r>
            <a:br>
              <a:rPr lang="uk-UA" sz="2800" dirty="0" smtClean="0">
                <a:solidFill>
                  <a:srgbClr val="C00000"/>
                </a:solidFill>
                <a:effectLst/>
              </a:rPr>
            </a:br>
            <a:r>
              <a:rPr lang="uk-UA" sz="2800" u="sng" dirty="0" smtClean="0">
                <a:solidFill>
                  <a:srgbClr val="0000CC"/>
                </a:solidFill>
                <a:effectLst/>
              </a:rPr>
              <a:t>643,8 тис.грн.</a:t>
            </a:r>
            <a:r>
              <a:rPr lang="uk-UA" sz="2800" dirty="0" smtClean="0">
                <a:solidFill>
                  <a:srgbClr val="0000CC"/>
                </a:solidFill>
                <a:effectLst/>
              </a:rPr>
              <a:t>, 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у тому числі на забезпечення: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3875" y="1700808"/>
            <a:ext cx="9144000" cy="493308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2400" y="1853208"/>
            <a:ext cx="9144000" cy="5157192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Tx/>
              <a:buNone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2274525"/>
            <a:ext cx="8524056" cy="4401205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100000" sy="100000" flip="none" algn="tl"/>
          </a:blipFill>
          <a:ln w="25400">
            <a:noFill/>
          </a:ln>
        </p:spPr>
        <p:txBody>
          <a:bodyPr wrap="square">
            <a:spAutoFit/>
          </a:bodyPr>
          <a:lstStyle/>
          <a:p>
            <a:pPr marL="416052" indent="-342900" algn="just">
              <a:buClrTx/>
              <a:buSzPct val="87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продуктами </a:t>
            </a:r>
            <a:r>
              <a:rPr lang="ru-RU" sz="2000" b="1" dirty="0">
                <a:solidFill>
                  <a:srgbClr val="000000"/>
                </a:solidFill>
              </a:rPr>
              <a:t>харчування, лікарськими засобами та  виробами медичного призначення у разі стаціонарного лікування на </a:t>
            </a:r>
            <a:r>
              <a:rPr lang="ru-RU" sz="2000" b="1" dirty="0" smtClean="0">
                <a:solidFill>
                  <a:srgbClr val="000000"/>
                </a:solidFill>
              </a:rPr>
              <a:t>суму  </a:t>
            </a:r>
            <a:r>
              <a:rPr lang="ru-RU" sz="2000" b="1" u="sng" dirty="0" smtClean="0">
                <a:solidFill>
                  <a:srgbClr val="FF0000"/>
                </a:solidFill>
              </a:rPr>
              <a:t>255,0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тис. грн</a:t>
            </a:r>
            <a:r>
              <a:rPr lang="ru-RU" sz="2000" b="1" dirty="0" smtClean="0">
                <a:solidFill>
                  <a:srgbClr val="000000"/>
                </a:solidFill>
              </a:rPr>
              <a:t>;</a:t>
            </a:r>
          </a:p>
          <a:p>
            <a:pPr marL="416052" indent="-342900" algn="just">
              <a:buClrTx/>
              <a:buSzPct val="87000"/>
              <a:buFont typeface="Wingdings" pitchFamily="2" charset="2"/>
              <a:buChar char="ü"/>
            </a:pPr>
            <a:r>
              <a:rPr lang="uk-UA" sz="2000" b="1" dirty="0">
                <a:solidFill>
                  <a:srgbClr val="000000"/>
                </a:solidFill>
              </a:rPr>
              <a:t>а</a:t>
            </a:r>
            <a:r>
              <a:rPr lang="uk-UA" sz="2000" b="1" dirty="0" smtClean="0">
                <a:solidFill>
                  <a:srgbClr val="000000"/>
                </a:solidFill>
              </a:rPr>
              <a:t>кушерської та гінекологічної допомоги на суму </a:t>
            </a:r>
            <a:r>
              <a:rPr lang="uk-UA" sz="2000" b="1" u="sng" dirty="0" smtClean="0">
                <a:solidFill>
                  <a:srgbClr val="FF0000"/>
                </a:solidFill>
              </a:rPr>
              <a:t>114,3</a:t>
            </a:r>
            <a:r>
              <a:rPr lang="uk-UA" sz="2000" b="1" dirty="0" smtClean="0">
                <a:solidFill>
                  <a:srgbClr val="000000"/>
                </a:solidFill>
              </a:rPr>
              <a:t>тис.грн.;</a:t>
            </a:r>
            <a:endParaRPr lang="ru-RU" sz="2000" b="1" dirty="0">
              <a:solidFill>
                <a:srgbClr val="000000"/>
              </a:solidFill>
            </a:endParaRPr>
          </a:p>
          <a:p>
            <a:pPr marL="416052" indent="-342900" algn="just">
              <a:buClrTx/>
              <a:buSzPct val="87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медичного обстеження </a:t>
            </a:r>
            <a:r>
              <a:rPr lang="ru-RU" sz="2000" b="1" dirty="0">
                <a:solidFill>
                  <a:srgbClr val="000000"/>
                </a:solidFill>
              </a:rPr>
              <a:t>і </a:t>
            </a:r>
            <a:r>
              <a:rPr lang="ru-RU" sz="2000" b="1" dirty="0" smtClean="0">
                <a:solidFill>
                  <a:srgbClr val="000000"/>
                </a:solidFill>
              </a:rPr>
              <a:t>диспансеризацію на </a:t>
            </a:r>
            <a:r>
              <a:rPr lang="ru-RU" sz="2000" b="1" dirty="0">
                <a:solidFill>
                  <a:srgbClr val="000000"/>
                </a:solidFill>
              </a:rPr>
              <a:t>суму  </a:t>
            </a:r>
            <a:r>
              <a:rPr lang="ru-RU" sz="2000" b="1" u="sng" dirty="0" smtClean="0">
                <a:solidFill>
                  <a:srgbClr val="FF0000"/>
                </a:solidFill>
              </a:rPr>
              <a:t>101,9 </a:t>
            </a:r>
            <a:r>
              <a:rPr lang="ru-RU" sz="2000" b="1" dirty="0" smtClean="0">
                <a:solidFill>
                  <a:srgbClr val="000000"/>
                </a:solidFill>
              </a:rPr>
              <a:t>тис</a:t>
            </a:r>
            <a:r>
              <a:rPr lang="ru-RU" sz="2000" b="1" dirty="0">
                <a:solidFill>
                  <a:srgbClr val="000000"/>
                </a:solidFill>
              </a:rPr>
              <a:t>. грн;</a:t>
            </a:r>
          </a:p>
          <a:p>
            <a:pPr marL="416052" indent="-342900" algn="just">
              <a:buClrTx/>
              <a:buSzPct val="87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0000"/>
                </a:solidFill>
              </a:rPr>
              <a:t>безкоштовного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зубопротезування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та </a:t>
            </a:r>
            <a:r>
              <a:rPr lang="ru-RU" sz="2000" b="1" dirty="0" err="1" smtClean="0">
                <a:solidFill>
                  <a:srgbClr val="000000"/>
                </a:solidFill>
              </a:rPr>
              <a:t>лікування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стоматологічних захворювань на суму  </a:t>
            </a:r>
            <a:r>
              <a:rPr lang="ru-RU" sz="2000" b="1" u="sng" dirty="0" smtClean="0">
                <a:solidFill>
                  <a:srgbClr val="FF0000"/>
                </a:solidFill>
              </a:rPr>
              <a:t>58,1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тис. грн;</a:t>
            </a:r>
          </a:p>
          <a:p>
            <a:pPr marL="416052" indent="-342900" algn="just">
              <a:buClrTx/>
              <a:buSzPct val="87000"/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0000"/>
                </a:solidFill>
              </a:rPr>
              <a:t>безоплатного </a:t>
            </a:r>
            <a:r>
              <a:rPr lang="uk-UA" sz="2000" b="1" dirty="0">
                <a:solidFill>
                  <a:srgbClr val="000000"/>
                </a:solidFill>
              </a:rPr>
              <a:t>відпуску лікарських засобів за рецептами лікарів у разі амбулаторного лікування на суму  </a:t>
            </a:r>
            <a:r>
              <a:rPr lang="uk-UA" sz="2000" b="1" u="sng" dirty="0" smtClean="0">
                <a:solidFill>
                  <a:srgbClr val="FF0000"/>
                </a:solidFill>
              </a:rPr>
              <a:t>109,6</a:t>
            </a:r>
            <a:r>
              <a:rPr lang="uk-UA" sz="2000" b="1" dirty="0" smtClean="0">
                <a:solidFill>
                  <a:srgbClr val="000000"/>
                </a:solidFill>
              </a:rPr>
              <a:t> </a:t>
            </a:r>
            <a:r>
              <a:rPr lang="uk-UA" sz="2000" b="1" dirty="0">
                <a:solidFill>
                  <a:srgbClr val="000000"/>
                </a:solidFill>
              </a:rPr>
              <a:t>тис. грн;</a:t>
            </a:r>
          </a:p>
          <a:p>
            <a:pPr marL="416052" indent="-342900" algn="just">
              <a:buClrTx/>
              <a:buSzPct val="87000"/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0000"/>
                </a:solidFill>
              </a:rPr>
              <a:t>дітей </a:t>
            </a:r>
            <a:r>
              <a:rPr lang="uk-UA" sz="2000" b="1" dirty="0">
                <a:solidFill>
                  <a:srgbClr val="000000"/>
                </a:solidFill>
              </a:rPr>
              <a:t>віком до 3-х років та від 3-х до 6 років лікарськими </a:t>
            </a:r>
            <a:r>
              <a:rPr lang="uk-UA" sz="2000" b="1" dirty="0" smtClean="0">
                <a:solidFill>
                  <a:srgbClr val="000000"/>
                </a:solidFill>
              </a:rPr>
              <a:t>засобам безкоштовно </a:t>
            </a:r>
            <a:r>
              <a:rPr lang="uk-UA" sz="2000" b="1" dirty="0">
                <a:solidFill>
                  <a:srgbClr val="000000"/>
                </a:solidFill>
              </a:rPr>
              <a:t>або на пільгових умовах у разі амбулаторного </a:t>
            </a:r>
            <a:r>
              <a:rPr lang="uk-UA" sz="2000" b="1" dirty="0" smtClean="0">
                <a:solidFill>
                  <a:srgbClr val="000000"/>
                </a:solidFill>
              </a:rPr>
              <a:t>лікування (</a:t>
            </a:r>
            <a:r>
              <a:rPr lang="uk-UA" sz="2000" b="1" dirty="0">
                <a:solidFill>
                  <a:srgbClr val="000000"/>
                </a:solidFill>
              </a:rPr>
              <a:t>батьки яких - учасники  бойових дій в АТО, інваліди внаслідок війни </a:t>
            </a:r>
            <a:r>
              <a:rPr lang="uk-UA" sz="2000" b="1" dirty="0" smtClean="0">
                <a:solidFill>
                  <a:srgbClr val="000000"/>
                </a:solidFill>
              </a:rPr>
              <a:t> та  загиблі </a:t>
            </a:r>
            <a:r>
              <a:rPr lang="uk-UA" sz="2000" b="1" dirty="0">
                <a:solidFill>
                  <a:srgbClr val="000000"/>
                </a:solidFill>
              </a:rPr>
              <a:t>учасники </a:t>
            </a:r>
            <a:r>
              <a:rPr lang="uk-UA" sz="2000" b="1" dirty="0" smtClean="0">
                <a:solidFill>
                  <a:srgbClr val="000000"/>
                </a:solidFill>
              </a:rPr>
              <a:t> бойових  дій  </a:t>
            </a:r>
            <a:r>
              <a:rPr lang="uk-UA" sz="2000" b="1" dirty="0">
                <a:solidFill>
                  <a:srgbClr val="000000"/>
                </a:solidFill>
              </a:rPr>
              <a:t>в АТО) на суму  </a:t>
            </a:r>
            <a:r>
              <a:rPr lang="uk-UA" sz="2000" b="1" u="sng" dirty="0" smtClean="0">
                <a:solidFill>
                  <a:srgbClr val="FF0000"/>
                </a:solidFill>
              </a:rPr>
              <a:t>4,9</a:t>
            </a:r>
            <a:r>
              <a:rPr lang="uk-UA" sz="2000" b="1" dirty="0" smtClean="0">
                <a:solidFill>
                  <a:srgbClr val="000000"/>
                </a:solidFill>
              </a:rPr>
              <a:t> </a:t>
            </a:r>
            <a:r>
              <a:rPr lang="uk-UA" sz="2000" b="1" dirty="0">
                <a:solidFill>
                  <a:srgbClr val="000000"/>
                </a:solidFill>
              </a:rPr>
              <a:t>тис. грн</a:t>
            </a:r>
            <a:r>
              <a:rPr lang="uk-UA" sz="2000" b="1" dirty="0" smtClean="0">
                <a:solidFill>
                  <a:srgbClr val="000000"/>
                </a:solidFill>
              </a:rPr>
              <a:t>.</a:t>
            </a:r>
            <a:endParaRPr lang="uk-UA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2" y="0"/>
            <a:ext cx="9144000" cy="1628800"/>
          </a:xfrm>
        </p:spPr>
        <p:txBody>
          <a:bodyPr>
            <a:normAutofit fontScale="90000"/>
          </a:bodyPr>
          <a:lstStyle/>
          <a:p>
            <a:pPr algn="l"/>
            <a:r>
              <a:rPr lang="uk-UA" sz="65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всіх працівників </a:t>
            </a:r>
            <a:r>
              <a:rPr lang="uk-UA" sz="24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– 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3 895,25,</a:t>
            </a:r>
            <a: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</a:t>
            </a:r>
            <a:r>
              <a:rPr lang="uk-UA" sz="2700" dirty="0">
                <a:solidFill>
                  <a:prstClr val="black">
                    <a:lumMod val="50000"/>
                  </a:prstClr>
                </a:solidFill>
                <a:effectLst/>
              </a:rPr>
              <a:t>в минулому </a:t>
            </a: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році за аналогічний період – </a:t>
            </a:r>
            <a:r>
              <a:rPr lang="uk-UA" sz="20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4 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126,25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7762" y="1484784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 10 </a:t>
            </a:r>
            <a:r>
              <a:rPr lang="uk-UA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51520" y="1700808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4645557"/>
              </p:ext>
            </p:extLst>
          </p:nvPr>
        </p:nvGraphicFramePr>
        <p:xfrm>
          <a:off x="4283968" y="2780928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636040"/>
              </p:ext>
            </p:extLst>
          </p:nvPr>
        </p:nvGraphicFramePr>
        <p:xfrm>
          <a:off x="0" y="2728202"/>
          <a:ext cx="4932040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3" y="0"/>
            <a:ext cx="9104547" cy="148478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Структура медичної допомоги </a:t>
            </a:r>
            <a:br>
              <a:rPr lang="uk-UA" sz="32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uk-UA" sz="3200" u="sng" dirty="0" smtClean="0">
                <a:solidFill>
                  <a:srgbClr val="660066"/>
                </a:solidFill>
                <a:effectLst/>
                <a:latin typeface="+mn-lt"/>
                <a:cs typeface="Times New Roman" pitchFamily="18" charset="0"/>
              </a:rPr>
              <a:t>учасникам АТО 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на </a:t>
            </a:r>
            <a:r>
              <a:rPr lang="uk-UA" sz="3200" dirty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сході 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України</a:t>
            </a:r>
            <a:endParaRPr lang="ru-RU" sz="3200" u="sng" dirty="0">
              <a:solidFill>
                <a:srgbClr val="660066"/>
              </a:solidFill>
              <a:latin typeface="+mn-lt"/>
            </a:endParaRPr>
          </a:p>
        </p:txBody>
      </p:sp>
      <p:graphicFrame>
        <p:nvGraphicFramePr>
          <p:cNvPr id="7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8483305"/>
              </p:ext>
            </p:extLst>
          </p:nvPr>
        </p:nvGraphicFramePr>
        <p:xfrm>
          <a:off x="323528" y="1484785"/>
          <a:ext cx="84249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" y="2564904"/>
            <a:ext cx="2279207" cy="14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10"/>
          <p:cNvSpPr>
            <a:spLocks noGrp="1"/>
          </p:cNvSpPr>
          <p:nvPr>
            <p:ph type="body" sz="half" idx="3"/>
          </p:nvPr>
        </p:nvSpPr>
        <p:spPr>
          <a:xfrm>
            <a:off x="971601" y="5301208"/>
            <a:ext cx="6912768" cy="1152128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Усім учасникам АТО надана медична допомога своєчасно та безоплатно відповідно до галузевих стандартів</a:t>
            </a:r>
            <a:endParaRPr lang="uk-UA" sz="2800" b="1" i="1" u="sng" kern="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29941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0000"/>
                </a:solidFill>
                <a:effectLst/>
              </a:rPr>
              <a:t>Амбулаторно-поліклінічні заклади міста провели </a:t>
            </a:r>
            <a:r>
              <a:rPr lang="uk-UA" sz="3200" dirty="0" smtClean="0">
                <a:solidFill>
                  <a:srgbClr val="C00000"/>
                </a:solidFill>
                <a:effectLst/>
              </a:rPr>
              <a:t>ПРОФОГЛЯДИ </a:t>
            </a:r>
            <a:r>
              <a:rPr lang="uk-UA" sz="3200" dirty="0" smtClean="0">
                <a:solidFill>
                  <a:srgbClr val="000000"/>
                </a:solidFill>
                <a:effectLst/>
              </a:rPr>
              <a:t>підлеглих контингентів населення на </a:t>
            </a:r>
            <a:r>
              <a:rPr lang="uk-UA" sz="3200" dirty="0" smtClean="0">
                <a:solidFill>
                  <a:srgbClr val="C00000"/>
                </a:solidFill>
                <a:effectLst/>
              </a:rPr>
              <a:t>100% </a:t>
            </a:r>
            <a:r>
              <a:rPr lang="uk-UA" sz="3200" dirty="0" smtClean="0">
                <a:solidFill>
                  <a:srgbClr val="000000"/>
                </a:solidFill>
                <a:effectLst/>
              </a:rPr>
              <a:t>згідно плану</a:t>
            </a:r>
            <a:endParaRPr lang="ru-RU" sz="32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Виявлено захворювань ( %)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2778561"/>
              </p:ext>
            </p:extLst>
          </p:nvPr>
        </p:nvGraphicFramePr>
        <p:xfrm>
          <a:off x="35772" y="2348880"/>
          <a:ext cx="47522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0"/>
          <p:cNvSpPr>
            <a:spLocks noGrp="1"/>
          </p:cNvSpPr>
          <p:nvPr>
            <p:ph type="body" sz="half" idx="3"/>
          </p:nvPr>
        </p:nvSpPr>
        <p:spPr>
          <a:xfrm>
            <a:off x="4932040" y="1988840"/>
            <a:ext cx="4032448" cy="4104456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Лікувально-профілактичні заклади  міста план </a:t>
            </a:r>
            <a:r>
              <a:rPr kumimoji="0" lang="uk-UA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профілактичних флюорографічних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оглядів за 9 місяців 2019 року виконали на </a:t>
            </a:r>
            <a:r>
              <a:rPr kumimoji="0" lang="uk-UA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62,5%</a:t>
            </a:r>
            <a:r>
              <a:rPr kumimoji="0" lang="uk-UA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(9м.2018р. на </a:t>
            </a:r>
            <a:r>
              <a:rPr kumimoji="0" lang="uk-UA" sz="2800" b="1" i="1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63,3%</a:t>
            </a:r>
            <a:r>
              <a:rPr kumimoji="0" lang="uk-UA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b="1" i="1" u="sng" kern="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1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59287" y="1700808"/>
            <a:ext cx="6041852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67" y="4874130"/>
            <a:ext cx="3096344" cy="18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8" y="4874130"/>
            <a:ext cx="2855812" cy="18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55" y="92583"/>
            <a:ext cx="2552463" cy="1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7634"/>
            <a:ext cx="1800199" cy="16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156046" y="1700808"/>
            <a:ext cx="8849564" cy="12961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Профінансовано  галузь охорони здоров'я м.Кропивницького за </a:t>
            </a: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uk-UA" sz="2000" u="sng" dirty="0" smtClean="0">
                <a:ln w="50800"/>
                <a:solidFill>
                  <a:srgbClr val="000099"/>
                </a:solidFill>
                <a:effectLst/>
                <a:latin typeface="Times New Roman" pitchFamily="18" charset="0"/>
              </a:rPr>
              <a:t>9 місяців 2019 р</a:t>
            </a:r>
            <a:r>
              <a:rPr lang="uk-UA" sz="2000" dirty="0">
                <a:ln w="50800"/>
                <a:solidFill>
                  <a:srgbClr val="000099"/>
                </a:solidFill>
                <a:effectLst/>
                <a:latin typeface="Times New Roman" pitchFamily="18" charset="0"/>
              </a:rPr>
              <a:t>. </a:t>
            </a:r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на загальну суму </a:t>
            </a:r>
            <a:r>
              <a:rPr lang="uk-UA" sz="2200" u="sng" dirty="0" smtClean="0">
                <a:ln w="50800"/>
                <a:solidFill>
                  <a:srgbClr val="000099"/>
                </a:solidFill>
                <a:effectLst/>
                <a:latin typeface="Times New Roman" pitchFamily="18" charset="0"/>
              </a:rPr>
              <a:t>200 656,2</a:t>
            </a:r>
            <a:r>
              <a:rPr lang="uk-UA" sz="2200" dirty="0" smtClean="0">
                <a:ln w="50800"/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тис</a:t>
            </a:r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. грн., що складає </a:t>
            </a:r>
            <a:r>
              <a:rPr lang="uk-UA" sz="2000" u="sng" dirty="0" smtClean="0">
                <a:ln w="50800"/>
                <a:solidFill>
                  <a:srgbClr val="000099"/>
                </a:solidFill>
                <a:effectLst/>
                <a:latin typeface="Times New Roman" pitchFamily="18" charset="0"/>
              </a:rPr>
              <a:t>100%</a:t>
            </a: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до плану на </a:t>
            </a:r>
            <a:r>
              <a:rPr lang="uk-UA" sz="2000" u="sng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січень-вересень2019 </a:t>
            </a:r>
            <a:r>
              <a:rPr lang="uk-UA" sz="2000" u="sng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р. </a:t>
            </a:r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та на </a:t>
            </a:r>
            <a:r>
              <a:rPr lang="uk-UA" sz="2000" u="sng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32 123,9 </a:t>
            </a: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менше, </a:t>
            </a:r>
            <a:b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ніж </a:t>
            </a:r>
            <a:r>
              <a:rPr lang="uk-UA" sz="2000" dirty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за аналогічний період </a:t>
            </a:r>
            <a:r>
              <a:rPr lang="uk-UA" sz="20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2018 року</a:t>
            </a:r>
            <a:endParaRPr lang="ru-RU" sz="2000" dirty="0">
              <a:ln w="50800"/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8828" y="3068960"/>
            <a:ext cx="9144000" cy="3480015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000000"/>
                </a:solidFill>
                <a:latin typeface="Times New Roman" pitchFamily="18" charset="0"/>
              </a:rPr>
              <a:t>оплату праці з нарахуванням – </a:t>
            </a:r>
            <a:r>
              <a:rPr lang="uk-UA" sz="1800" b="1" u="sng" dirty="0" smtClean="0">
                <a:solidFill>
                  <a:srgbClr val="C00000"/>
                </a:solidFill>
                <a:latin typeface="Times New Roman" pitchFamily="18" charset="0"/>
              </a:rPr>
              <a:t>163 956,9 </a:t>
            </a:r>
            <a:r>
              <a:rPr lang="uk-UA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т.грн</a:t>
            </a:r>
            <a:r>
              <a:rPr lang="uk-UA" sz="1800" b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uk-UA" sz="1800" b="1" u="sng" dirty="0" smtClean="0">
                <a:solidFill>
                  <a:srgbClr val="000000"/>
                </a:solidFill>
                <a:latin typeface="Times New Roman" pitchFamily="18" charset="0"/>
              </a:rPr>
              <a:t>(81,7%);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000000"/>
                </a:solidFill>
              </a:rPr>
              <a:t>придбання </a:t>
            </a:r>
            <a:r>
              <a:rPr lang="uk-UA" sz="1800" b="1" dirty="0">
                <a:solidFill>
                  <a:srgbClr val="000000"/>
                </a:solidFill>
              </a:rPr>
              <a:t>медикаментів та перев'язувальних матеріалів  – </a:t>
            </a:r>
            <a:r>
              <a:rPr lang="uk-UA" sz="1800" b="1" u="sng" dirty="0" smtClean="0">
                <a:solidFill>
                  <a:srgbClr val="C00000"/>
                </a:solidFill>
              </a:rPr>
              <a:t>7 465,4 </a:t>
            </a:r>
            <a:r>
              <a:rPr lang="uk-UA" sz="1800" b="1" dirty="0" smtClean="0">
                <a:solidFill>
                  <a:srgbClr val="000000"/>
                </a:solidFill>
              </a:rPr>
              <a:t>тис.грн. (3,8%);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000000"/>
                </a:solidFill>
              </a:rPr>
              <a:t>придбання </a:t>
            </a:r>
            <a:r>
              <a:rPr lang="uk-UA" sz="1800" b="1" dirty="0">
                <a:solidFill>
                  <a:srgbClr val="000000"/>
                </a:solidFill>
              </a:rPr>
              <a:t>продуктів харчування – </a:t>
            </a:r>
            <a:r>
              <a:rPr lang="uk-UA" sz="1800" b="1" u="sng" dirty="0" smtClean="0">
                <a:solidFill>
                  <a:srgbClr val="C00000"/>
                </a:solidFill>
              </a:rPr>
              <a:t>1009,7</a:t>
            </a:r>
            <a:r>
              <a:rPr lang="uk-UA" sz="1800" b="1" dirty="0" smtClean="0">
                <a:solidFill>
                  <a:srgbClr val="000000"/>
                </a:solidFill>
              </a:rPr>
              <a:t>тис.грн</a:t>
            </a:r>
            <a:r>
              <a:rPr lang="uk-UA" sz="1800" b="1" dirty="0">
                <a:solidFill>
                  <a:srgbClr val="000000"/>
                </a:solidFill>
              </a:rPr>
              <a:t>. </a:t>
            </a:r>
            <a:r>
              <a:rPr lang="uk-UA" sz="1800" b="1" dirty="0" smtClean="0">
                <a:solidFill>
                  <a:srgbClr val="000000"/>
                </a:solidFill>
              </a:rPr>
              <a:t>(0,5%);</a:t>
            </a:r>
            <a:endParaRPr lang="uk-UA" sz="1800" b="1" dirty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>
                <a:solidFill>
                  <a:srgbClr val="000000"/>
                </a:solidFill>
              </a:rPr>
              <a:t>оплата енергоносіїв та комунальних послуг – </a:t>
            </a:r>
            <a:r>
              <a:rPr lang="uk-UA" sz="1800" b="1" u="sng" dirty="0" smtClean="0">
                <a:solidFill>
                  <a:srgbClr val="C00000"/>
                </a:solidFill>
              </a:rPr>
              <a:t>16 978,9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smtClean="0">
                <a:solidFill>
                  <a:srgbClr val="000000"/>
                </a:solidFill>
              </a:rPr>
              <a:t>тис. </a:t>
            </a:r>
            <a:r>
              <a:rPr lang="uk-UA" sz="1800" b="1" dirty="0">
                <a:solidFill>
                  <a:srgbClr val="000000"/>
                </a:solidFill>
              </a:rPr>
              <a:t>грн. </a:t>
            </a:r>
            <a:r>
              <a:rPr lang="uk-UA" sz="1800" b="1" dirty="0" smtClean="0">
                <a:solidFill>
                  <a:srgbClr val="000000"/>
                </a:solidFill>
              </a:rPr>
              <a:t>(8,6%)</a:t>
            </a:r>
            <a:endParaRPr lang="uk-UA" sz="1800" b="1" dirty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>
                <a:solidFill>
                  <a:srgbClr val="000000"/>
                </a:solidFill>
              </a:rPr>
              <a:t>виплату пенсій і допомоги –  </a:t>
            </a:r>
            <a:r>
              <a:rPr lang="uk-UA" sz="1800" b="1" u="sng" dirty="0" smtClean="0">
                <a:solidFill>
                  <a:srgbClr val="C00000"/>
                </a:solidFill>
              </a:rPr>
              <a:t>465,2 </a:t>
            </a:r>
            <a:r>
              <a:rPr lang="uk-UA" sz="1800" b="1" dirty="0" smtClean="0">
                <a:solidFill>
                  <a:srgbClr val="000000"/>
                </a:solidFill>
              </a:rPr>
              <a:t>тис. </a:t>
            </a:r>
            <a:r>
              <a:rPr lang="uk-UA" sz="1800" b="1" dirty="0">
                <a:solidFill>
                  <a:srgbClr val="000000"/>
                </a:solidFill>
              </a:rPr>
              <a:t>г</a:t>
            </a:r>
            <a:r>
              <a:rPr lang="uk-UA" sz="1800" b="1" dirty="0" smtClean="0">
                <a:solidFill>
                  <a:srgbClr val="000000"/>
                </a:solidFill>
              </a:rPr>
              <a:t>рн. (0,2%);</a:t>
            </a:r>
            <a:endParaRPr lang="uk-UA" sz="1800" b="1" dirty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>
                <a:solidFill>
                  <a:srgbClr val="000000"/>
                </a:solidFill>
              </a:rPr>
              <a:t>відшкодування витрат, пов'язаних з відпуском лікарських засобів за рецептами лікарів безоплатно і на пільгових умовах –  </a:t>
            </a:r>
            <a:r>
              <a:rPr lang="uk-UA" sz="1800" b="1" u="sng" dirty="0" smtClean="0">
                <a:solidFill>
                  <a:srgbClr val="C00000"/>
                </a:solidFill>
              </a:rPr>
              <a:t>10 040,1 </a:t>
            </a:r>
            <a:r>
              <a:rPr lang="uk-UA" sz="1800" b="1" dirty="0" err="1" smtClean="0">
                <a:solidFill>
                  <a:srgbClr val="000000"/>
                </a:solidFill>
              </a:rPr>
              <a:t>т.грн</a:t>
            </a:r>
            <a:r>
              <a:rPr lang="uk-UA" sz="1800" b="1" dirty="0" smtClean="0">
                <a:solidFill>
                  <a:srgbClr val="000000"/>
                </a:solidFill>
              </a:rPr>
              <a:t>. (5,0%);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000000"/>
                </a:solidFill>
              </a:rPr>
              <a:t>предмети, матеріали,обладнання та інвентар – </a:t>
            </a:r>
            <a:r>
              <a:rPr lang="uk-UA" sz="1800" b="1" u="sng" dirty="0" smtClean="0">
                <a:solidFill>
                  <a:srgbClr val="C00000"/>
                </a:solidFill>
              </a:rPr>
              <a:t>466,9</a:t>
            </a:r>
            <a:r>
              <a:rPr lang="uk-UA" sz="1800" b="1" u="sng" dirty="0" smtClean="0">
                <a:solidFill>
                  <a:srgbClr val="000000"/>
                </a:solidFill>
              </a:rPr>
              <a:t> </a:t>
            </a:r>
            <a:r>
              <a:rPr lang="uk-UA" sz="1800" b="1" dirty="0" err="1" smtClean="0">
                <a:solidFill>
                  <a:srgbClr val="000000"/>
                </a:solidFill>
              </a:rPr>
              <a:t>т.грн</a:t>
            </a:r>
            <a:r>
              <a:rPr lang="uk-UA" sz="1800" b="1" dirty="0" smtClean="0">
                <a:solidFill>
                  <a:srgbClr val="000000"/>
                </a:solidFill>
              </a:rPr>
              <a:t>. (0,2%);</a:t>
            </a:r>
            <a:endParaRPr lang="uk-UA" sz="1800" b="1" dirty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uk-UA" sz="1800" b="1" dirty="0">
                <a:solidFill>
                  <a:srgbClr val="000000"/>
                </a:solidFill>
              </a:rPr>
              <a:t>оплата послуг (крім комунальних) – </a:t>
            </a:r>
            <a:r>
              <a:rPr lang="uk-UA" sz="1800" b="1" u="sng" dirty="0" smtClean="0">
                <a:solidFill>
                  <a:srgbClr val="C00000"/>
                </a:solidFill>
              </a:rPr>
              <a:t>245,7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000000"/>
                </a:solidFill>
              </a:rPr>
              <a:t>т.грн</a:t>
            </a:r>
            <a:r>
              <a:rPr lang="uk-UA" sz="1800" b="1" dirty="0" smtClean="0">
                <a:solidFill>
                  <a:srgbClr val="000000"/>
                </a:solidFill>
              </a:rPr>
              <a:t>. (0,2%);</a:t>
            </a:r>
            <a:endParaRPr lang="uk-UA" sz="1800" b="1" dirty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навчання лікарів у користуванні</a:t>
            </a:r>
            <a:r>
              <a:rPr kumimoji="0" lang="uk-UA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мед.інформ.системи</a:t>
            </a:r>
            <a:r>
              <a:rPr kumimoji="0" lang="uk-UA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Медстар</a:t>
            </a:r>
            <a:r>
              <a:rPr kumimoji="0" lang="uk-UA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– </a:t>
            </a: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27,4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т </a:t>
            </a:r>
            <a:r>
              <a:rPr kumimoji="0" lang="uk-UA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.грн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Текст 10"/>
          <p:cNvSpPr txBox="1">
            <a:spLocks/>
          </p:cNvSpPr>
          <p:nvPr/>
        </p:nvSpPr>
        <p:spPr>
          <a:xfrm>
            <a:off x="827584" y="260648"/>
            <a:ext cx="7209628" cy="1296144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000" b="1" dirty="0">
                <a:solidFill>
                  <a:sysClr val="windowText" lastClr="000000"/>
                </a:solidFill>
              </a:rPr>
              <a:t>Станом на </a:t>
            </a:r>
            <a:r>
              <a:rPr lang="uk-UA" sz="2000" b="1" u="sng" dirty="0" smtClean="0">
                <a:solidFill>
                  <a:srgbClr val="C00000"/>
                </a:solidFill>
              </a:rPr>
              <a:t>1 </a:t>
            </a:r>
            <a:r>
              <a:rPr lang="uk-UA" sz="2000" b="1" u="sng" dirty="0">
                <a:solidFill>
                  <a:srgbClr val="C00000"/>
                </a:solidFill>
              </a:rPr>
              <a:t>жовтня 2019 року </a:t>
            </a:r>
            <a:r>
              <a:rPr lang="uk-UA" sz="2000" b="1" dirty="0">
                <a:solidFill>
                  <a:sysClr val="windowText" lastClr="000000"/>
                </a:solidFill>
              </a:rPr>
              <a:t>на галузь «Охорона здоров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/>
              </a:rPr>
              <a:t>’</a:t>
            </a:r>
            <a:r>
              <a:rPr lang="uk-UA" sz="2000" b="1" dirty="0">
                <a:solidFill>
                  <a:sysClr val="windowText" lastClr="000000"/>
                </a:solidFill>
              </a:rPr>
              <a:t>я» м.Кропивницького на 2019 рік по загальному фонду затверджено з усіма уточненнями обсяг видатків у сумі </a:t>
            </a:r>
            <a:r>
              <a:rPr lang="uk-UA" sz="2000" b="1" u="sng" dirty="0">
                <a:solidFill>
                  <a:srgbClr val="C00000"/>
                </a:solidFill>
              </a:rPr>
              <a:t>249 682,3 </a:t>
            </a:r>
            <a:r>
              <a:rPr lang="uk-UA" sz="2000" b="1" dirty="0">
                <a:solidFill>
                  <a:sysClr val="windowText" lastClr="000000"/>
                </a:solidFill>
              </a:rPr>
              <a:t>тис.грн. .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125230" y="72975"/>
            <a:ext cx="6836615" cy="1446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2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По спеціальному фонду міського бюджету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200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на 2019 рік затверджено кошторисні призначення на загальну суму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36 023,0 </a:t>
            </a:r>
            <a:r>
              <a:rPr lang="uk-UA" sz="22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тис. грн. на аналогічний період минулого року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21 939,6</a:t>
            </a:r>
            <a:r>
              <a:rPr lang="uk-UA" sz="22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тис.грн.</a:t>
            </a:r>
            <a:endParaRPr lang="ru-RU" sz="2200" dirty="0">
              <a:ln w="50800"/>
              <a:solidFill>
                <a:srgbClr val="000000"/>
              </a:solidFill>
              <a:effectLst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230" y="1519525"/>
            <a:ext cx="8856984" cy="52347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 sz="2000" b="1" u="sng" dirty="0">
                <a:solidFill>
                  <a:srgbClr val="000000"/>
                </a:solidFill>
              </a:rPr>
              <a:t>на </a:t>
            </a:r>
            <a:r>
              <a:rPr lang="uk-UA" sz="2000" b="1" u="sng" dirty="0" smtClean="0">
                <a:solidFill>
                  <a:srgbClr val="000099"/>
                </a:solidFill>
              </a:rPr>
              <a:t>січень-вересень </a:t>
            </a:r>
            <a:r>
              <a:rPr lang="uk-UA" sz="2000" b="1" u="sng" dirty="0" smtClean="0">
                <a:solidFill>
                  <a:srgbClr val="000000"/>
                </a:solidFill>
              </a:rPr>
              <a:t>2019 </a:t>
            </a:r>
            <a:r>
              <a:rPr lang="uk-UA" sz="2000" b="1" u="sng" dirty="0">
                <a:solidFill>
                  <a:srgbClr val="000000"/>
                </a:solidFill>
              </a:rPr>
              <a:t>року затверджені планові  </a:t>
            </a:r>
            <a:r>
              <a:rPr lang="uk-UA" sz="2000" b="1" u="sng" dirty="0" smtClean="0">
                <a:solidFill>
                  <a:srgbClr val="000000"/>
                </a:solidFill>
              </a:rPr>
              <a:t>призначення </a:t>
            </a:r>
            <a:r>
              <a:rPr lang="uk-UA" sz="2000" b="1" u="sng" dirty="0">
                <a:solidFill>
                  <a:srgbClr val="000000"/>
                </a:solidFill>
              </a:rPr>
              <a:t>по бюджету розвитку у </a:t>
            </a:r>
            <a:r>
              <a:rPr lang="uk-UA" sz="2000" b="1" u="sng" dirty="0" smtClean="0">
                <a:solidFill>
                  <a:srgbClr val="000000"/>
                </a:solidFill>
              </a:rPr>
              <a:t>сумі  </a:t>
            </a:r>
            <a:r>
              <a:rPr lang="uk-UA" sz="1800" b="1" dirty="0" smtClean="0">
                <a:solidFill>
                  <a:srgbClr val="000000"/>
                </a:solidFill>
              </a:rPr>
              <a:t> </a:t>
            </a:r>
            <a:r>
              <a:rPr lang="uk-UA" sz="2000" b="1" u="sng" dirty="0" smtClean="0">
                <a:solidFill>
                  <a:srgbClr val="C00000"/>
                </a:solidFill>
              </a:rPr>
              <a:t>17 708,4</a:t>
            </a:r>
            <a:r>
              <a:rPr lang="uk-UA" sz="1800" b="1" dirty="0" smtClean="0">
                <a:solidFill>
                  <a:srgbClr val="000000"/>
                </a:solidFill>
              </a:rPr>
              <a:t>тис.грн.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800" b="1" dirty="0">
                <a:solidFill>
                  <a:srgbClr val="000000"/>
                </a:solidFill>
              </a:rPr>
              <a:t>профінансовано коштів у </a:t>
            </a:r>
            <a:r>
              <a:rPr lang="uk-UA" sz="1800" b="1" dirty="0" smtClean="0">
                <a:solidFill>
                  <a:srgbClr val="000000"/>
                </a:solidFill>
              </a:rPr>
              <a:t>сумі  </a:t>
            </a:r>
            <a:r>
              <a:rPr lang="uk-UA" sz="2000" b="1" u="sng" dirty="0" smtClean="0">
                <a:solidFill>
                  <a:srgbClr val="C00000"/>
                </a:solidFill>
              </a:rPr>
              <a:t>17 678,2 </a:t>
            </a:r>
            <a:r>
              <a:rPr lang="uk-UA" sz="1800" b="1" dirty="0" smtClean="0">
                <a:solidFill>
                  <a:srgbClr val="000000"/>
                </a:solidFill>
              </a:rPr>
              <a:t>тис</a:t>
            </a:r>
            <a:r>
              <a:rPr lang="uk-UA" sz="1800" b="1" dirty="0">
                <a:solidFill>
                  <a:srgbClr val="000000"/>
                </a:solidFill>
              </a:rPr>
              <a:t>. </a:t>
            </a:r>
            <a:r>
              <a:rPr lang="uk-UA" sz="1800" b="1" dirty="0" smtClean="0">
                <a:solidFill>
                  <a:srgbClr val="000000"/>
                </a:solidFill>
              </a:rPr>
              <a:t>грн., що </a:t>
            </a:r>
            <a:r>
              <a:rPr lang="uk-UA" sz="1800" b="1" u="sng" dirty="0" smtClean="0">
                <a:solidFill>
                  <a:srgbClr val="000000"/>
                </a:solidFill>
              </a:rPr>
              <a:t>99,8%  </a:t>
            </a:r>
            <a:r>
              <a:rPr lang="uk-UA" sz="1800" b="1" dirty="0" smtClean="0">
                <a:solidFill>
                  <a:srgbClr val="000000"/>
                </a:solidFill>
              </a:rPr>
              <a:t>від затверджених планових призначень на </a:t>
            </a:r>
            <a:r>
              <a:rPr lang="uk-UA" sz="1800" b="1" u="sng" dirty="0" smtClean="0">
                <a:solidFill>
                  <a:srgbClr val="000000"/>
                </a:solidFill>
              </a:rPr>
              <a:t>9 місяців 2019 року.</a:t>
            </a:r>
            <a:endParaRPr lang="ru-RU" sz="1800" b="1" u="sng" dirty="0">
              <a:solidFill>
                <a:srgbClr val="000000"/>
              </a:solidFill>
            </a:endParaRPr>
          </a:p>
          <a:p>
            <a:pPr lvl="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 sz="2000" b="1" u="sng" dirty="0">
                <a:solidFill>
                  <a:srgbClr val="000000"/>
                </a:solidFill>
              </a:rPr>
              <a:t>касові видатки по спеціальному фонду міського бюджету </a:t>
            </a:r>
            <a:endParaRPr lang="uk-UA" sz="2000" b="1" u="sng" dirty="0" smtClean="0">
              <a:solidFill>
                <a:srgbClr val="000000"/>
              </a:solidFill>
            </a:endParaRPr>
          </a:p>
          <a:p>
            <a:pPr marL="137160" lvl="0" indent="0">
              <a:buClr>
                <a:srgbClr val="C00000"/>
              </a:buClr>
              <a:buSzPct val="100000"/>
              <a:buNone/>
            </a:pPr>
            <a:r>
              <a:rPr lang="uk-UA" sz="2000" b="1" dirty="0">
                <a:solidFill>
                  <a:srgbClr val="000000"/>
                </a:solidFill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</a:rPr>
              <a:t>      </a:t>
            </a:r>
            <a:r>
              <a:rPr lang="uk-UA" sz="2000" b="1" u="sng" dirty="0" smtClean="0">
                <a:solidFill>
                  <a:srgbClr val="000000"/>
                </a:solidFill>
              </a:rPr>
              <a:t>(</a:t>
            </a:r>
            <a:r>
              <a:rPr lang="uk-UA" sz="2000" b="1" u="sng" dirty="0">
                <a:solidFill>
                  <a:srgbClr val="000000"/>
                </a:solidFill>
              </a:rPr>
              <a:t>бюджет розвитку) </a:t>
            </a:r>
            <a:r>
              <a:rPr lang="uk-UA" sz="2000" b="1" u="sng" dirty="0" smtClean="0">
                <a:solidFill>
                  <a:srgbClr val="000000"/>
                </a:solidFill>
              </a:rPr>
              <a:t>становлять – </a:t>
            </a:r>
            <a:r>
              <a:rPr lang="uk-UA" sz="2000" b="1" u="sng" dirty="0" smtClean="0">
                <a:solidFill>
                  <a:srgbClr val="C00000"/>
                </a:solidFill>
              </a:rPr>
              <a:t>10 495,6</a:t>
            </a:r>
            <a:r>
              <a:rPr lang="uk-UA" sz="2000" b="1" dirty="0" smtClean="0">
                <a:solidFill>
                  <a:srgbClr val="000000"/>
                </a:solidFill>
              </a:rPr>
              <a:t>тис.грн.: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800" b="1" u="sng" dirty="0" smtClean="0">
                <a:solidFill>
                  <a:srgbClr val="000000"/>
                </a:solidFill>
              </a:rPr>
              <a:t>придбано обладнання на суму – </a:t>
            </a:r>
            <a:r>
              <a:rPr lang="uk-UA" sz="1800" b="1" u="sng" dirty="0" smtClean="0">
                <a:solidFill>
                  <a:srgbClr val="000099"/>
                </a:solidFill>
              </a:rPr>
              <a:t>4 909,0</a:t>
            </a:r>
            <a:r>
              <a:rPr lang="uk-UA" sz="1800" b="1" u="sng" dirty="0" smtClean="0">
                <a:solidFill>
                  <a:srgbClr val="000000"/>
                </a:solidFill>
              </a:rPr>
              <a:t>тис.грн.: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 err="1" smtClean="0">
                <a:solidFill>
                  <a:srgbClr val="000000"/>
                </a:solidFill>
              </a:rPr>
              <a:t>комп.техніка</a:t>
            </a:r>
            <a:r>
              <a:rPr lang="uk-UA" sz="1600" b="1" dirty="0" smtClean="0">
                <a:solidFill>
                  <a:srgbClr val="000000"/>
                </a:solidFill>
              </a:rPr>
              <a:t> для  КНП «Клінічна дитяча міська поліклініка» Дитяча інноваційна медицина) – </a:t>
            </a:r>
            <a:r>
              <a:rPr lang="uk-UA" sz="1600" b="1" u="sng" dirty="0">
                <a:solidFill>
                  <a:srgbClr val="000000"/>
                </a:solidFill>
              </a:rPr>
              <a:t> </a:t>
            </a:r>
            <a:r>
              <a:rPr lang="uk-UA" sz="1600" b="1" u="sng" dirty="0" smtClean="0">
                <a:solidFill>
                  <a:srgbClr val="000099"/>
                </a:solidFill>
              </a:rPr>
              <a:t>315,1 </a:t>
            </a:r>
            <a:r>
              <a:rPr lang="uk-UA" sz="1600" b="1" dirty="0" smtClean="0">
                <a:solidFill>
                  <a:srgbClr val="000000"/>
                </a:solidFill>
              </a:rPr>
              <a:t>тис.грн.;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0000"/>
                </a:solidFill>
              </a:rPr>
              <a:t>реанімаційно-операційне та </a:t>
            </a:r>
            <a:r>
              <a:rPr lang="uk-UA" sz="1600" b="1" dirty="0" err="1" smtClean="0">
                <a:solidFill>
                  <a:srgbClr val="000000"/>
                </a:solidFill>
              </a:rPr>
              <a:t>діагност.облад</a:t>
            </a:r>
            <a:r>
              <a:rPr lang="uk-UA" sz="1600" b="1" dirty="0" smtClean="0">
                <a:solidFill>
                  <a:srgbClr val="000000"/>
                </a:solidFill>
              </a:rPr>
              <a:t>. </a:t>
            </a:r>
            <a:r>
              <a:rPr lang="uk-UA" sz="1600" b="1" dirty="0">
                <a:solidFill>
                  <a:srgbClr val="000000"/>
                </a:solidFill>
              </a:rPr>
              <a:t>д</a:t>
            </a:r>
            <a:r>
              <a:rPr lang="uk-UA" sz="1600" b="1" dirty="0" smtClean="0">
                <a:solidFill>
                  <a:srgbClr val="000000"/>
                </a:solidFill>
              </a:rPr>
              <a:t>ля КЗ «Міського полог. буд. з функціями </a:t>
            </a:r>
            <a:r>
              <a:rPr lang="uk-UA" sz="1600" b="1" dirty="0" err="1" smtClean="0">
                <a:solidFill>
                  <a:srgbClr val="000000"/>
                </a:solidFill>
              </a:rPr>
              <a:t>перинатального</a:t>
            </a:r>
            <a:r>
              <a:rPr lang="uk-UA" sz="1600" b="1" dirty="0" smtClean="0">
                <a:solidFill>
                  <a:srgbClr val="000000"/>
                </a:solidFill>
              </a:rPr>
              <a:t> центру ІІ рівня – </a:t>
            </a:r>
            <a:r>
              <a:rPr lang="uk-UA" sz="1600" b="1" u="sng" dirty="0" smtClean="0">
                <a:solidFill>
                  <a:srgbClr val="000099"/>
                </a:solidFill>
              </a:rPr>
              <a:t>3 889,5 </a:t>
            </a:r>
            <a:r>
              <a:rPr lang="uk-UA" sz="1600" b="1" dirty="0" err="1" smtClean="0">
                <a:solidFill>
                  <a:srgbClr val="000000"/>
                </a:solidFill>
              </a:rPr>
              <a:t>т.грн</a:t>
            </a:r>
            <a:r>
              <a:rPr lang="uk-UA" sz="1600" b="1" dirty="0" smtClean="0">
                <a:solidFill>
                  <a:srgbClr val="000000"/>
                </a:solidFill>
              </a:rPr>
              <a:t>.;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 err="1" smtClean="0">
                <a:solidFill>
                  <a:srgbClr val="000000"/>
                </a:solidFill>
              </a:rPr>
              <a:t>комп</a:t>
            </a:r>
            <a:r>
              <a:rPr lang="ru-RU" sz="1600" b="1" dirty="0" smtClean="0">
                <a:solidFill>
                  <a:srgbClr val="000000"/>
                </a:solidFill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</a:rPr>
              <a:t>техн</a:t>
            </a:r>
            <a:r>
              <a:rPr lang="uk-UA" sz="1600" b="1" dirty="0" err="1" smtClean="0">
                <a:solidFill>
                  <a:srgbClr val="000000"/>
                </a:solidFill>
              </a:rPr>
              <a:t>іка</a:t>
            </a:r>
            <a:r>
              <a:rPr lang="uk-UA" sz="1600" b="1" dirty="0" smtClean="0">
                <a:solidFill>
                  <a:srgbClr val="000000"/>
                </a:solidFill>
              </a:rPr>
              <a:t> для КЗ «</a:t>
            </a:r>
            <a:r>
              <a:rPr lang="uk-UA" sz="1600" b="1" dirty="0" err="1" smtClean="0">
                <a:solidFill>
                  <a:srgbClr val="000000"/>
                </a:solidFill>
              </a:rPr>
              <a:t>Поліклінчне</a:t>
            </a:r>
            <a:r>
              <a:rPr lang="uk-UA" sz="1600" b="1" dirty="0" smtClean="0">
                <a:solidFill>
                  <a:srgbClr val="000000"/>
                </a:solidFill>
              </a:rPr>
              <a:t> об</a:t>
            </a:r>
            <a:r>
              <a:rPr lang="en-US" sz="1600" b="1" dirty="0" smtClean="0">
                <a:solidFill>
                  <a:srgbClr val="000000"/>
                </a:solidFill>
              </a:rPr>
              <a:t>’</a:t>
            </a:r>
            <a:r>
              <a:rPr lang="uk-UA" sz="1600" b="1" dirty="0" smtClean="0">
                <a:solidFill>
                  <a:srgbClr val="000000"/>
                </a:solidFill>
              </a:rPr>
              <a:t>єднання </a:t>
            </a:r>
            <a:r>
              <a:rPr lang="uk-UA" sz="1600" b="1" dirty="0" err="1" smtClean="0">
                <a:solidFill>
                  <a:srgbClr val="000000"/>
                </a:solidFill>
              </a:rPr>
              <a:t>м.Кіровограда</a:t>
            </a:r>
            <a:r>
              <a:rPr lang="uk-UA" sz="1600" b="1" dirty="0" smtClean="0">
                <a:solidFill>
                  <a:srgbClr val="000000"/>
                </a:solidFill>
              </a:rPr>
              <a:t>»  50од. – </a:t>
            </a:r>
            <a:r>
              <a:rPr lang="uk-UA" sz="1600" b="1" u="sng" dirty="0" smtClean="0">
                <a:solidFill>
                  <a:srgbClr val="000099"/>
                </a:solidFill>
              </a:rPr>
              <a:t>704,4 </a:t>
            </a:r>
            <a:r>
              <a:rPr lang="uk-UA" sz="1600" b="1" dirty="0" smtClean="0">
                <a:solidFill>
                  <a:srgbClr val="000000"/>
                </a:solidFill>
              </a:rPr>
              <a:t>тис.грн.; 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800" b="1" u="sng" dirty="0">
                <a:solidFill>
                  <a:srgbClr val="000000"/>
                </a:solidFill>
              </a:rPr>
              <a:t>п</a:t>
            </a:r>
            <a:r>
              <a:rPr lang="uk-UA" sz="1800" b="1" u="sng" dirty="0" smtClean="0">
                <a:solidFill>
                  <a:srgbClr val="000000"/>
                </a:solidFill>
              </a:rPr>
              <a:t>роведено капітальний ремонт на суму – </a:t>
            </a:r>
            <a:r>
              <a:rPr lang="uk-UA" sz="1800" b="1" u="sng" dirty="0" smtClean="0">
                <a:solidFill>
                  <a:srgbClr val="000099"/>
                </a:solidFill>
              </a:rPr>
              <a:t>4 396,7 </a:t>
            </a:r>
            <a:r>
              <a:rPr lang="uk-UA" sz="1800" b="1" u="sng" dirty="0" smtClean="0">
                <a:solidFill>
                  <a:srgbClr val="000000"/>
                </a:solidFill>
              </a:rPr>
              <a:t>тис.грн.: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 err="1" smtClean="0">
                <a:solidFill>
                  <a:srgbClr val="000000"/>
                </a:solidFill>
              </a:rPr>
              <a:t>кап.ремонт</a:t>
            </a:r>
            <a:r>
              <a:rPr lang="uk-UA" sz="1600" b="1" dirty="0" smtClean="0">
                <a:solidFill>
                  <a:srgbClr val="000000"/>
                </a:solidFill>
              </a:rPr>
              <a:t> входу до </a:t>
            </a:r>
            <a:r>
              <a:rPr lang="uk-UA" sz="1600" b="1" dirty="0" err="1" smtClean="0">
                <a:solidFill>
                  <a:srgbClr val="000000"/>
                </a:solidFill>
              </a:rPr>
              <a:t>неврол.відділ</a:t>
            </a:r>
            <a:r>
              <a:rPr lang="uk-UA" sz="1600" b="1" dirty="0" smtClean="0">
                <a:solidFill>
                  <a:srgbClr val="000000"/>
                </a:solidFill>
              </a:rPr>
              <a:t>. КЗ «ЦМЛ </a:t>
            </a:r>
            <a:r>
              <a:rPr lang="uk-UA" sz="1600" b="1" dirty="0" err="1" smtClean="0">
                <a:solidFill>
                  <a:srgbClr val="000000"/>
                </a:solidFill>
              </a:rPr>
              <a:t>м.Кіровограда</a:t>
            </a:r>
            <a:r>
              <a:rPr lang="uk-UA" sz="1600" b="1" dirty="0" smtClean="0">
                <a:solidFill>
                  <a:srgbClr val="000000"/>
                </a:solidFill>
              </a:rPr>
              <a:t>» з облаштуванням пандусу –  </a:t>
            </a:r>
            <a:r>
              <a:rPr lang="uk-UA" sz="1600" b="1" u="sng" dirty="0" smtClean="0">
                <a:solidFill>
                  <a:srgbClr val="000099"/>
                </a:solidFill>
              </a:rPr>
              <a:t>110,5</a:t>
            </a:r>
            <a:r>
              <a:rPr lang="uk-UA" sz="1600" b="1" dirty="0" smtClean="0">
                <a:solidFill>
                  <a:srgbClr val="000099"/>
                </a:solidFill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</a:rPr>
              <a:t>тис.грн.;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 err="1">
                <a:solidFill>
                  <a:srgbClr val="000000"/>
                </a:solidFill>
              </a:rPr>
              <a:t>к</a:t>
            </a:r>
            <a:r>
              <a:rPr lang="uk-UA" sz="1600" b="1" dirty="0" err="1" smtClean="0">
                <a:solidFill>
                  <a:srgbClr val="000000"/>
                </a:solidFill>
              </a:rPr>
              <a:t>ап.ремонт</a:t>
            </a:r>
            <a:r>
              <a:rPr lang="uk-UA" sz="1600" b="1" dirty="0" smtClean="0">
                <a:solidFill>
                  <a:srgbClr val="000000"/>
                </a:solidFill>
              </a:rPr>
              <a:t> ЖК №1 з заміною системи опалення – </a:t>
            </a:r>
            <a:r>
              <a:rPr lang="uk-UA" sz="1600" b="1" u="sng" dirty="0" smtClean="0">
                <a:solidFill>
                  <a:srgbClr val="000099"/>
                </a:solidFill>
              </a:rPr>
              <a:t>3 708,8</a:t>
            </a:r>
            <a:r>
              <a:rPr lang="uk-UA" sz="1600" b="1" dirty="0" smtClean="0">
                <a:solidFill>
                  <a:srgbClr val="000000"/>
                </a:solidFill>
              </a:rPr>
              <a:t>тис.грн.;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 err="1" smtClean="0">
                <a:solidFill>
                  <a:srgbClr val="000000"/>
                </a:solidFill>
              </a:rPr>
              <a:t>кап.ремонт</a:t>
            </a:r>
            <a:r>
              <a:rPr lang="uk-UA" sz="1600" b="1" dirty="0" smtClean="0">
                <a:solidFill>
                  <a:srgbClr val="000000"/>
                </a:solidFill>
              </a:rPr>
              <a:t> покрівлі урологічного від. КЗ «КМЛШМД» – </a:t>
            </a:r>
            <a:r>
              <a:rPr lang="uk-UA" sz="1600" b="1" u="sng" dirty="0" smtClean="0">
                <a:solidFill>
                  <a:srgbClr val="000099"/>
                </a:solidFill>
              </a:rPr>
              <a:t>577,4 </a:t>
            </a:r>
            <a:r>
              <a:rPr lang="uk-UA" sz="1600" b="1" dirty="0" smtClean="0">
                <a:solidFill>
                  <a:srgbClr val="000000"/>
                </a:solidFill>
              </a:rPr>
              <a:t>тис.грн.</a:t>
            </a:r>
          </a:p>
          <a:p>
            <a:pPr lvl="1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800" b="1" u="sng" dirty="0">
                <a:solidFill>
                  <a:srgbClr val="000000"/>
                </a:solidFill>
              </a:rPr>
              <a:t>п</a:t>
            </a:r>
            <a:r>
              <a:rPr lang="uk-UA" sz="1800" b="1" u="sng" dirty="0" smtClean="0">
                <a:solidFill>
                  <a:srgbClr val="000000"/>
                </a:solidFill>
              </a:rPr>
              <a:t>роведено реставрацію на суму – </a:t>
            </a:r>
            <a:r>
              <a:rPr lang="uk-UA" sz="2200" b="1" u="sng" dirty="0" smtClean="0">
                <a:solidFill>
                  <a:srgbClr val="C00000"/>
                </a:solidFill>
              </a:rPr>
              <a:t>1 189,9 </a:t>
            </a:r>
            <a:r>
              <a:rPr lang="uk-UA" sz="1800" b="1" u="sng" dirty="0" smtClean="0">
                <a:solidFill>
                  <a:srgbClr val="000000"/>
                </a:solidFill>
              </a:rPr>
              <a:t>тис.грн.:</a:t>
            </a:r>
          </a:p>
          <a:p>
            <a:pPr lvl="2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р</a:t>
            </a:r>
            <a:r>
              <a:rPr lang="uk-UA" sz="1600" b="1" dirty="0" smtClean="0">
                <a:solidFill>
                  <a:srgbClr val="000000"/>
                </a:solidFill>
              </a:rPr>
              <a:t>емонт приймального від.  стаціонару №1 КЗ «ЦМЛ </a:t>
            </a:r>
            <a:r>
              <a:rPr lang="uk-UA" sz="1600" b="1" dirty="0" err="1" smtClean="0">
                <a:solidFill>
                  <a:srgbClr val="000000"/>
                </a:solidFill>
              </a:rPr>
              <a:t>м.Кіровограда</a:t>
            </a:r>
            <a:r>
              <a:rPr lang="uk-UA" sz="1600" b="1" dirty="0" smtClean="0">
                <a:solidFill>
                  <a:srgbClr val="000000"/>
                </a:solidFill>
              </a:rPr>
              <a:t>»  – </a:t>
            </a:r>
            <a:r>
              <a:rPr lang="uk-UA" sz="1900" b="1" u="sng" dirty="0" smtClean="0">
                <a:solidFill>
                  <a:srgbClr val="000099"/>
                </a:solidFill>
              </a:rPr>
              <a:t>1 189,9</a:t>
            </a:r>
            <a:r>
              <a:rPr lang="uk-UA" sz="1900" b="1" dirty="0" smtClean="0">
                <a:solidFill>
                  <a:srgbClr val="000099"/>
                </a:solidFill>
              </a:rPr>
              <a:t> </a:t>
            </a:r>
            <a:r>
              <a:rPr lang="uk-UA" sz="1600" b="1" dirty="0" err="1" smtClean="0">
                <a:solidFill>
                  <a:srgbClr val="000000"/>
                </a:solidFill>
              </a:rPr>
              <a:t>т.грн</a:t>
            </a:r>
            <a:r>
              <a:rPr lang="uk-UA" sz="1600" b="1" dirty="0" smtClean="0">
                <a:solidFill>
                  <a:srgbClr val="000000"/>
                </a:solidFill>
              </a:rPr>
              <a:t>..</a:t>
            </a:r>
          </a:p>
          <a:p>
            <a:pPr marL="928116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uk-UA" sz="1800" b="1" u="sng" dirty="0" smtClean="0">
              <a:solidFill>
                <a:srgbClr val="000000"/>
              </a:solidFill>
            </a:endParaRPr>
          </a:p>
          <a:p>
            <a:pPr marL="585216" lvl="1" indent="0">
              <a:buClr>
                <a:srgbClr val="C00000"/>
              </a:buClr>
              <a:buSzPct val="100000"/>
              <a:buNone/>
            </a:pPr>
            <a:endParaRPr lang="uk-UA" sz="1600" b="1" u="sng" dirty="0" smtClean="0">
              <a:solidFill>
                <a:srgbClr val="000000"/>
              </a:solidFill>
            </a:endParaRPr>
          </a:p>
          <a:p>
            <a:pPr marL="928116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127" descr="Картинки по запросу середньомісячна заробітна пла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0761" y="72976"/>
            <a:ext cx="20517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3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39755" y="5433029"/>
            <a:ext cx="8856984" cy="1158225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0">
              <a:buNone/>
            </a:pP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9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17359"/>
            <a:ext cx="2494620" cy="16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26664" y="557972"/>
            <a:ext cx="8870578" cy="1569660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За 9 місяців 2019 року закладами охорони здоров'я міста, що надають вторинну медичну допомогу, залучено </a:t>
            </a:r>
          </a:p>
          <a:p>
            <a:r>
              <a:rPr lang="uk-UA" sz="2400" u="sng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власних надходжень </a:t>
            </a:r>
            <a:r>
              <a:rPr lang="uk-UA" sz="24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до спеціального фонду міського бюджету у сумі </a:t>
            </a:r>
            <a:r>
              <a:rPr lang="uk-UA" sz="2400" u="sng" dirty="0" smtClean="0">
                <a:ln w="50800"/>
                <a:solidFill>
                  <a:srgbClr val="000099"/>
                </a:solidFill>
                <a:effectLst/>
                <a:latin typeface="Times New Roman" pitchFamily="18" charset="0"/>
              </a:rPr>
              <a:t>12 022,6 </a:t>
            </a:r>
            <a:r>
              <a:rPr lang="uk-UA" sz="2400" dirty="0" smtClean="0">
                <a:ln w="50800"/>
                <a:solidFill>
                  <a:srgbClr val="000000"/>
                </a:solidFill>
                <a:effectLst/>
                <a:latin typeface="Times New Roman" pitchFamily="18" charset="0"/>
              </a:rPr>
              <a:t>тис. грн..</a:t>
            </a:r>
            <a:endParaRPr lang="ru-RU" sz="2400" dirty="0">
              <a:ln w="50800"/>
              <a:solidFill>
                <a:srgbClr val="000000"/>
              </a:solidFill>
              <a:effectLst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0258" y="2636912"/>
            <a:ext cx="8856984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rgbClr val="000000"/>
                </a:solidFill>
              </a:rPr>
              <a:t>з</a:t>
            </a:r>
            <a:r>
              <a:rPr lang="uk-UA" sz="2000" b="1" dirty="0" smtClean="0">
                <a:solidFill>
                  <a:srgbClr val="000000"/>
                </a:solidFill>
              </a:rPr>
              <a:t>а рахунок інших джерел власних надходжень </a:t>
            </a:r>
            <a:r>
              <a:rPr lang="uk-UA" sz="2000" b="1" u="sng" dirty="0" smtClean="0">
                <a:solidFill>
                  <a:srgbClr val="C00000"/>
                </a:solidFill>
              </a:rPr>
              <a:t>(благодійні внески) </a:t>
            </a:r>
          </a:p>
          <a:p>
            <a:pPr marL="137160" indent="0">
              <a:buClrTx/>
              <a:buNone/>
            </a:pPr>
            <a:r>
              <a:rPr lang="uk-UA" sz="2000" b="1" dirty="0">
                <a:solidFill>
                  <a:srgbClr val="000000"/>
                </a:solidFill>
              </a:rPr>
              <a:t>	</a:t>
            </a:r>
            <a:r>
              <a:rPr lang="uk-UA" sz="2000" b="1" dirty="0" smtClean="0">
                <a:solidFill>
                  <a:srgbClr val="000000"/>
                </a:solidFill>
              </a:rPr>
              <a:t>– </a:t>
            </a:r>
            <a:r>
              <a:rPr lang="uk-UA" sz="2000" b="1" u="sng" dirty="0" smtClean="0">
                <a:solidFill>
                  <a:srgbClr val="000099"/>
                </a:solidFill>
              </a:rPr>
              <a:t>9 462,5 </a:t>
            </a:r>
            <a:r>
              <a:rPr lang="uk-UA" sz="2000" b="1" dirty="0" smtClean="0">
                <a:solidFill>
                  <a:srgbClr val="000000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rgbClr val="000000"/>
                </a:solidFill>
              </a:rPr>
              <a:t>в</a:t>
            </a:r>
            <a:r>
              <a:rPr lang="uk-UA" sz="2000" b="1" dirty="0" smtClean="0">
                <a:solidFill>
                  <a:srgbClr val="000000"/>
                </a:solidFill>
              </a:rPr>
              <a:t>ід здачі в оренду майна </a:t>
            </a:r>
          </a:p>
          <a:p>
            <a:pPr marL="137160" indent="0">
              <a:buClrTx/>
              <a:buNone/>
            </a:pPr>
            <a:r>
              <a:rPr lang="uk-UA" sz="2000" b="1" dirty="0">
                <a:solidFill>
                  <a:srgbClr val="000000"/>
                </a:solidFill>
              </a:rPr>
              <a:t>	</a:t>
            </a:r>
            <a:r>
              <a:rPr lang="uk-UA" sz="2000" b="1" dirty="0" smtClean="0">
                <a:solidFill>
                  <a:srgbClr val="000000"/>
                </a:solidFill>
              </a:rPr>
              <a:t>– </a:t>
            </a:r>
            <a:r>
              <a:rPr lang="uk-UA" sz="2000" b="1" u="sng" dirty="0" smtClean="0">
                <a:solidFill>
                  <a:srgbClr val="000099"/>
                </a:solidFill>
              </a:rPr>
              <a:t>1 347,2 </a:t>
            </a:r>
            <a:r>
              <a:rPr lang="uk-UA" sz="2000" b="1" dirty="0" smtClean="0">
                <a:solidFill>
                  <a:srgbClr val="000000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rgbClr val="000000"/>
                </a:solidFill>
              </a:rPr>
              <a:t>в</a:t>
            </a:r>
            <a:r>
              <a:rPr lang="uk-UA" sz="2000" b="1" dirty="0" smtClean="0">
                <a:solidFill>
                  <a:srgbClr val="000000"/>
                </a:solidFill>
              </a:rPr>
              <a:t>ід послуг, що надаються бюджетними установами </a:t>
            </a:r>
            <a:r>
              <a:rPr lang="uk-UA" sz="2000" b="1" u="sng" dirty="0" smtClean="0">
                <a:solidFill>
                  <a:srgbClr val="C00000"/>
                </a:solidFill>
              </a:rPr>
              <a:t>(медичні огляди) </a:t>
            </a:r>
          </a:p>
          <a:p>
            <a:pPr marL="137160" indent="0">
              <a:buClrTx/>
              <a:buNone/>
            </a:pPr>
            <a:r>
              <a:rPr lang="uk-UA" sz="2000" b="1" dirty="0">
                <a:solidFill>
                  <a:srgbClr val="000000"/>
                </a:solidFill>
              </a:rPr>
              <a:t>	</a:t>
            </a:r>
            <a:r>
              <a:rPr lang="uk-UA" sz="2000" b="1" dirty="0" smtClean="0">
                <a:solidFill>
                  <a:srgbClr val="000000"/>
                </a:solidFill>
              </a:rPr>
              <a:t>– </a:t>
            </a:r>
            <a:r>
              <a:rPr lang="uk-UA" sz="2000" b="1" u="sng" dirty="0" smtClean="0">
                <a:solidFill>
                  <a:srgbClr val="000099"/>
                </a:solidFill>
              </a:rPr>
              <a:t>1 171,6 </a:t>
            </a:r>
            <a:r>
              <a:rPr lang="uk-UA" sz="2000" b="1" dirty="0" smtClean="0">
                <a:solidFill>
                  <a:srgbClr val="000000"/>
                </a:solidFill>
              </a:rPr>
              <a:t>тис.грн.;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rgbClr val="000000"/>
                </a:solidFill>
              </a:rPr>
              <a:t>в</a:t>
            </a:r>
            <a:r>
              <a:rPr lang="uk-UA" sz="2000" b="1" dirty="0" smtClean="0">
                <a:solidFill>
                  <a:srgbClr val="000000"/>
                </a:solidFill>
              </a:rPr>
              <a:t>ід реалізації в установленому порядку майна </a:t>
            </a:r>
          </a:p>
          <a:p>
            <a:pPr marL="137160" indent="0">
              <a:buClrTx/>
              <a:buNone/>
            </a:pPr>
            <a:r>
              <a:rPr lang="uk-UA" sz="2000" b="1" dirty="0" smtClean="0">
                <a:solidFill>
                  <a:srgbClr val="000000"/>
                </a:solidFill>
              </a:rPr>
              <a:t>	– </a:t>
            </a:r>
            <a:r>
              <a:rPr lang="uk-UA" sz="2000" b="1" u="sng" dirty="0" smtClean="0">
                <a:solidFill>
                  <a:srgbClr val="000099"/>
                </a:solidFill>
              </a:rPr>
              <a:t>41,3 </a:t>
            </a:r>
            <a:r>
              <a:rPr lang="uk-UA" sz="2000" b="1" dirty="0" smtClean="0">
                <a:solidFill>
                  <a:srgbClr val="000000"/>
                </a:solidFill>
              </a:rPr>
              <a:t>тис.грн..</a:t>
            </a:r>
          </a:p>
        </p:txBody>
      </p:sp>
    </p:spTree>
    <p:extLst>
      <p:ext uri="{BB962C8B-B14F-4D97-AF65-F5344CB8AC3E}">
        <p14:creationId xmlns:p14="http://schemas.microsoft.com/office/powerpoint/2010/main" val="3415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55903"/>
              </p:ext>
            </p:extLst>
          </p:nvPr>
        </p:nvGraphicFramePr>
        <p:xfrm>
          <a:off x="107504" y="0"/>
          <a:ext cx="8931881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14" y="1988840"/>
            <a:ext cx="9144000" cy="4710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роведення безкоштовних профілактичних медичних оглядів 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465,7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б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езоплатного та пільгового відпуску лікарських засобів </a:t>
            </a:r>
          </a:p>
          <a:p>
            <a:pPr marL="137160" indent="0">
              <a:lnSpc>
                <a:spcPct val="80000"/>
              </a:lnSpc>
              <a:buClrTx/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 за рецептами лікарів – 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2 573,3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л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ікувальним харчуваннями хворих на </a:t>
            </a: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фенілкетонурію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13 ,3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технічними засобами (підгузки, кало-сечоприймачі)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228,1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 т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безкоштовними лікарськими засобами та продуктами харчування ветеранів війни при стаціонарному лікування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180,8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 err="1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томат.захворювань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пільговим та незахищеним категоріям населення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2,5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алежної стаціонарної допомоги (харчування, невідкладна </a:t>
            </a: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мед.допомога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) 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2110,9 </a:t>
            </a:r>
            <a:r>
              <a:rPr lang="uk-UA" sz="1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т</a:t>
            </a: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.грн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рофілактики та діагностики інфекційних захворювань –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40,8 т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адання паліативної допомоги (знеболювальні наркотичні </a:t>
            </a: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лік.засоби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)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148,9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витратними матеріалами для лікування хворих з нирковою недостатністю методом гемодіалізу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7 901,2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утримання 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КНП (у т.ч. оплата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енергоносіїв) за 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рахунок </a:t>
            </a:r>
            <a:endParaRPr lang="uk-UA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7160" indent="0">
              <a:lnSpc>
                <a:spcPct val="80000"/>
              </a:lnSpc>
              <a:buClrTx/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коштів міського 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бюджету – </a:t>
            </a:r>
            <a:r>
              <a:rPr lang="uk-UA" sz="1600" b="1" u="sng" dirty="0">
                <a:solidFill>
                  <a:srgbClr val="000099"/>
                </a:solidFill>
                <a:latin typeface="Times New Roman" pitchFamily="18" charset="0"/>
              </a:rPr>
              <a:t>1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988,7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  <a:endParaRPr lang="uk-UA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з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міцнення  матеріально-технічної  бази  закладів  охорони </a:t>
            </a:r>
          </a:p>
          <a:p>
            <a:pPr marL="137160" indent="0">
              <a:lnSpc>
                <a:spcPct val="80000"/>
              </a:lnSpc>
              <a:buClrTx/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здоров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я 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11 485,0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впровадження протипожежних та </a:t>
            </a:r>
          </a:p>
          <a:p>
            <a:pPr marL="137160" indent="0">
              <a:lnSpc>
                <a:spcPct val="80000"/>
              </a:lnSpc>
              <a:buClrTx/>
              <a:buNone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енергозберігаючих заходів – </a:t>
            </a:r>
            <a:r>
              <a:rPr lang="uk-UA" sz="1600" b="1" u="sng" dirty="0" smtClean="0">
                <a:solidFill>
                  <a:srgbClr val="000099"/>
                </a:solidFill>
                <a:latin typeface="Times New Roman" pitchFamily="18" charset="0"/>
              </a:rPr>
              <a:t>352 ,8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тис.грн..</a:t>
            </a:r>
            <a:endParaRPr lang="uk-UA" sz="1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2" descr="E:\Мои документы\Downloads\1481916060_byudzhet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89" y="5661248"/>
            <a:ext cx="2483318" cy="13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0768" y="144016"/>
            <a:ext cx="8389440" cy="37170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marL="13716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b="1" kern="0" dirty="0" smtClean="0">
                <a:solidFill>
                  <a:srgbClr val="0000FF"/>
                </a:solidFill>
                <a:latin typeface="Times New Roman" pitchFamily="18" charset="0"/>
              </a:rPr>
              <a:t>Середньомісячна заробітна плата працівників вторинної ланки галузі охорони здоров'я </a:t>
            </a:r>
          </a:p>
          <a:p>
            <a:pPr marL="13716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b="1" kern="0" dirty="0" err="1" smtClean="0">
                <a:solidFill>
                  <a:srgbClr val="0000FF"/>
                </a:solidFill>
                <a:latin typeface="Times New Roman" pitchFamily="18" charset="0"/>
              </a:rPr>
              <a:t>міста</a:t>
            </a:r>
            <a:r>
              <a:rPr lang="ru-RU" b="1" kern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b="1" kern="0" dirty="0" err="1" smtClean="0">
                <a:solidFill>
                  <a:srgbClr val="0000FF"/>
                </a:solidFill>
                <a:latin typeface="Times New Roman" pitchFamily="18" charset="0"/>
              </a:rPr>
              <a:t>Кропивницько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</a:rPr>
              <a:t>го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за 9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</a:rPr>
              <a:t>місяців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 2019 року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становить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4 982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грн., що більше ніж за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аналогічний період  2018  року на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804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грн.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b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Мои документы\Downloads\zarplata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2" y="4005064"/>
            <a:ext cx="3015703" cy="22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92" y="5445224"/>
            <a:ext cx="2112318" cy="13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ои документы\Downloads\images (7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2693608" cy="19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</a:t>
            </a:r>
            <a:r>
              <a:rPr lang="uk-UA" sz="4000" smtClean="0">
                <a:solidFill>
                  <a:srgbClr val="0000FF"/>
                </a:solidFill>
                <a:effectLst/>
                <a:latin typeface="+mn-lt"/>
              </a:rPr>
              <a:t>роботи зі </a:t>
            </a: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764704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FF0000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" name="Group 1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437346"/>
              </p:ext>
            </p:extLst>
          </p:nvPr>
        </p:nvGraphicFramePr>
        <p:xfrm>
          <a:off x="107503" y="764707"/>
          <a:ext cx="8856985" cy="5863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64697"/>
                <a:gridCol w="1296144"/>
                <a:gridCol w="1296144"/>
              </a:tblGrid>
              <a:tr h="64806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Характер звернень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 місяців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2019 р.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 місяців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2018 р.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незадовільне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медобслуговування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у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стаціонарі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Про незадовільне медобслуговування в амбулаторно-поліклінічних закладах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У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зв’язку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смертю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хворих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грубе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формальне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відношення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хворих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неправильні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дії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медпрацівників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органів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охорони здоров’я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надання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медичної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допомоги з них: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надання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матеріальної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допомоги на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лікування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сан-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кур.лікування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Про направлення на МСЕК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забезпечення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ліками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виробами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мед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призначення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228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</a:rPr>
                        <a:t>Про забезпечення медобладнанням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забезпечення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слуховими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апаратами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, окулярами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59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Питання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застосування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трудового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законодавства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призначення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та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переміщення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кадрів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Подяки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працівникам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охорони здоров'я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Надання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медичної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допомоги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дітям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Питання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що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не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входять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компетенції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органів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охорони здоров’я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Повернуто за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належністю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Інші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питання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</a:rPr>
                        <a:t>108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234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153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517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470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1189"/>
            <a:ext cx="1800201" cy="12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3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296144"/>
          </a:xfrm>
          <a:noFill/>
        </p:spPr>
        <p:txBody>
          <a:bodyPr>
            <a:noAutofit/>
          </a:bodyPr>
          <a:lstStyle/>
          <a:p>
            <a:pPr algn="l"/>
            <a:r>
              <a:rPr lang="uk-UA" sz="4400" u="sng" dirty="0">
                <a:solidFill>
                  <a:srgbClr val="000099"/>
                </a:solidFill>
                <a:effectLst/>
                <a:latin typeface="Times New Roman"/>
              </a:rPr>
              <a:t>Забезпеченість населення сімейними лікарями</a:t>
            </a:r>
            <a:endParaRPr lang="ru-RU" sz="4400" u="sng" dirty="0">
              <a:solidFill>
                <a:srgbClr val="000099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45476777"/>
              </p:ext>
            </p:extLst>
          </p:nvPr>
        </p:nvGraphicFramePr>
        <p:xfrm>
          <a:off x="251520" y="1700808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420556"/>
              </p:ext>
            </p:extLst>
          </p:nvPr>
        </p:nvGraphicFramePr>
        <p:xfrm>
          <a:off x="5076056" y="1340768"/>
          <a:ext cx="38884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107928"/>
              </p:ext>
            </p:extLst>
          </p:nvPr>
        </p:nvGraphicFramePr>
        <p:xfrm>
          <a:off x="4572000" y="4149080"/>
          <a:ext cx="439248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59"/>
            <a:ext cx="2987825" cy="1887091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997" y="46824"/>
            <a:ext cx="6732240" cy="856283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dirty="0">
                <a:solidFill>
                  <a:srgbClr val="FF0000"/>
                </a:solidFill>
                <a:effectLst/>
                <a:latin typeface="Times New Roman"/>
              </a:rPr>
              <a:t>Розподіл звернень по </a:t>
            </a:r>
            <a:r>
              <a:rPr lang="uk-UA" sz="3100" dirty="0" smtClean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3100" dirty="0" smtClean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3100" dirty="0" smtClean="0">
                <a:solidFill>
                  <a:srgbClr val="FF0000"/>
                </a:solidFill>
                <a:effectLst/>
                <a:latin typeface="Times New Roman"/>
              </a:rPr>
              <a:t>лікувально-профілактичних закладах:</a:t>
            </a:r>
            <a:endParaRPr lang="ru-RU" sz="31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800786"/>
              </p:ext>
            </p:extLst>
          </p:nvPr>
        </p:nvGraphicFramePr>
        <p:xfrm>
          <a:off x="144936" y="1052736"/>
          <a:ext cx="8976900" cy="52869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02121"/>
                <a:gridCol w="1225664"/>
                <a:gridCol w="1249115"/>
              </a:tblGrid>
              <a:tr h="6758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Заклади</a:t>
                      </a:r>
                      <a:endParaRPr kumimoji="0" lang="uk-UA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 місяців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 місяців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kumimoji="0" lang="uk-UA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КЗ «</a:t>
                      </a:r>
                      <a:r>
                        <a:rPr kumimoji="0" lang="ru-RU" sz="1400" b="1" i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Поліклінічне</a:t>
                      </a:r>
                      <a:r>
                        <a:rPr kumimoji="0"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об’єднання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м.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Кіровограда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КЗ «Центральна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міська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лікарня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м.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Кіровограда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103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КЗ «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Кіровоградська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міська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лікарня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швидкої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медичної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допомоги»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КЗ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Міський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пологовий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будинок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з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функціями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перинатального центру ІІ </a:t>
                      </a: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</a:rPr>
                        <a:t>рівня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»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КЗ «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Міська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лікарня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№ 2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ім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Святої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Анни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міста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Кропивницького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КЗ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Кіровоградська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міська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дитяча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лікарня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КНП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Клінічна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дитяча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міська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поліклініка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МР м.Кропивницького»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КЗ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Міська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стоматполіклініка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№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1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міста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Кіровограда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КЗ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Стоматологічна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поліклініка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2»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34856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КЗ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Дитяча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стоматологічна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поліклініка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КНП 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Амбулаторія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загальної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практики –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сімейної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медицини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ДЗ «СМСЧ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МОЗ </a:t>
                      </a: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</a:rPr>
                        <a:t>України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Передано в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інші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777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КНП "Центр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первинної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медико-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санітарної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допомоги № 1 м.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Кіровограда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"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124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78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7197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КНП "Центр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первинної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медико-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санітарної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 допомоги № 2 м.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Кіровограда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"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91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Повернуто за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</a:rPr>
                        <a:t>належністю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462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Без закладу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93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9964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Всього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517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528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6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1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4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132856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6696744" cy="1143000"/>
          </a:xfrm>
        </p:spPr>
        <p:txBody>
          <a:bodyPr>
            <a:normAutofit/>
          </a:bodyPr>
          <a:lstStyle/>
          <a:p>
            <a:pPr algn="l"/>
            <a:r>
              <a:rPr lang="uk-UA" sz="6000" dirty="0" smtClean="0">
                <a:solidFill>
                  <a:srgbClr val="FF0000"/>
                </a:solidFill>
              </a:rPr>
              <a:t>Дякуємо за увагу!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9699822"/>
              </p:ext>
            </p:extLst>
          </p:nvPr>
        </p:nvGraphicFramePr>
        <p:xfrm>
          <a:off x="179512" y="116445"/>
          <a:ext cx="8641011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95" y="756"/>
            <a:ext cx="9144000" cy="105198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60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7"/>
            <a:ext cx="5436096" cy="144015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</a:t>
            </a:r>
            <a:r>
              <a:rPr lang="uk-UA" sz="2400" b="1" cap="none" dirty="0" smtClean="0">
                <a:solidFill>
                  <a:srgbClr val="002060"/>
                </a:solidFill>
              </a:rPr>
              <a:t>Кропивницького 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становить </a:t>
            </a:r>
            <a:r>
              <a:rPr lang="uk-UA" sz="2400" b="1" u="sng" cap="none" dirty="0" smtClean="0">
                <a:solidFill>
                  <a:srgbClr val="FF0000"/>
                </a:solidFill>
              </a:rPr>
              <a:t>233 509</a:t>
            </a:r>
            <a:r>
              <a:rPr lang="uk-UA" sz="2400" b="1" cap="none" dirty="0" smtClean="0">
                <a:solidFill>
                  <a:srgbClr val="FF0000"/>
                </a:solidFill>
              </a:rPr>
              <a:t>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5093722"/>
              </p:ext>
            </p:extLst>
          </p:nvPr>
        </p:nvGraphicFramePr>
        <p:xfrm>
          <a:off x="2195737" y="2348880"/>
          <a:ext cx="6971873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17132"/>
            <a:ext cx="2195736" cy="1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40" y="81609"/>
            <a:ext cx="7610204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uk-UA" sz="4400" dirty="0">
                <a:ln>
                  <a:noFill/>
                </a:ln>
                <a:solidFill>
                  <a:srgbClr val="000000"/>
                </a:solidFill>
                <a:effectLst/>
              </a:rPr>
              <a:t>Структура смертності дорослого населення </a:t>
            </a:r>
            <a:endParaRPr lang="ru-RU" sz="4400" dirty="0">
              <a:solidFill>
                <a:srgbClr val="000000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52334416"/>
              </p:ext>
            </p:extLst>
          </p:nvPr>
        </p:nvGraphicFramePr>
        <p:xfrm>
          <a:off x="179512" y="1196752"/>
          <a:ext cx="61206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6" y="548680"/>
            <a:ext cx="2396044" cy="145592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3"/>
            <a:ext cx="2232248" cy="1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269890" cy="147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38658"/>
              </p:ext>
            </p:extLst>
          </p:nvPr>
        </p:nvGraphicFramePr>
        <p:xfrm>
          <a:off x="349350" y="1108257"/>
          <a:ext cx="8353425" cy="1720147"/>
        </p:xfrm>
        <a:graphic>
          <a:graphicData uri="http://schemas.openxmlformats.org/drawingml/2006/table">
            <a:tbl>
              <a:tblPr/>
              <a:tblGrid>
                <a:gridCol w="372665"/>
                <a:gridCol w="1787575"/>
                <a:gridCol w="1006823"/>
                <a:gridCol w="865584"/>
                <a:gridCol w="1945481"/>
                <a:gridCol w="1466850"/>
                <a:gridCol w="908447"/>
              </a:tblGrid>
              <a:tr h="6929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АЗПСМ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Чисельність постійного населення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лікарів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зареєстрованих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декларацій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пацієнтом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декларацій від закріпленого  населення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одного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лікаря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</a:tr>
              <a:tr h="249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 "ЦПМСД №1"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102665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333,3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</a:tr>
              <a:tr h="2329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 "ЦПМСД №2"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72753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uk-UA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1322,8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</a:tr>
              <a:tr h="2329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 "АЗПСМ"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8568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uk-UA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9,8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1428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0E8"/>
                    </a:solidFill>
                  </a:tcPr>
                </a:tc>
              </a:tr>
              <a:tr h="2329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233509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183986</a:t>
                      </a:r>
                      <a:endParaRPr lang="ru-RU" sz="1600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78,8</a:t>
                      </a:r>
                      <a:endParaRPr lang="ru-RU" sz="1600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1333,2</a:t>
                      </a:r>
                      <a:endParaRPr lang="ru-RU" sz="1600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4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F4"/>
                    </a:solidFill>
                  </a:tcPr>
                </a:tc>
              </a:tr>
            </a:tbl>
          </a:graphicData>
        </a:graphic>
      </p:graphicFrame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4394" y="0"/>
            <a:ext cx="1664307" cy="11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37731" y="143332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/>
              </a:rPr>
              <a:t>Кількість зареєстрованих декларацій з пацієнтами </a:t>
            </a:r>
            <a:r>
              <a:rPr lang="uk-UA" sz="2200" u="sng" dirty="0" smtClean="0">
                <a:ln w="50800"/>
                <a:solidFill>
                  <a:srgbClr val="0000FF"/>
                </a:solidFill>
                <a:effectLst/>
                <a:latin typeface="Times New Roman"/>
              </a:rPr>
              <a:t>на  1.10.2019</a:t>
            </a:r>
            <a:endParaRPr lang="ru-RU" sz="2200" u="sng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1970" cy="11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10"/>
          <p:cNvSpPr txBox="1">
            <a:spLocks/>
          </p:cNvSpPr>
          <p:nvPr/>
        </p:nvSpPr>
        <p:spPr>
          <a:xfrm>
            <a:off x="107504" y="2996952"/>
            <a:ext cx="9036496" cy="3768392"/>
          </a:xfrm>
          <a:prstGeom prst="roundRect">
            <a:avLst/>
          </a:prstGeom>
          <a:solidFill>
            <a:srgbClr val="FFFF99"/>
          </a:solidFill>
          <a:ln w="381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uk-UA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Продовжується ІІ етап медичної реформи – процес реорганізації закладів вторинної ланки, а саме:</a:t>
            </a:r>
          </a:p>
          <a:p>
            <a:pPr marL="137160" indent="0" algn="ctr">
              <a:spcBef>
                <a:spcPts val="0"/>
              </a:spcBef>
              <a:buClrTx/>
              <a:buSzTx/>
              <a:buNone/>
              <a:defRPr/>
            </a:pPr>
            <a:endParaRPr lang="uk-UA" sz="2000" b="1" i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1800" b="1" i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Прийнято рішення Міської ради щодо перетворення всіх ЛПЗ ІІ рівня у КНП;</a:t>
            </a:r>
          </a:p>
          <a:p>
            <a:pPr marL="13716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18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 даний час внесено до Єдиного державного реєстру юридичних осіб, фізичних осіб-підприємців та громадських формувань інформацію щодо перебування закладів у стані припинення, як бюджетних установ;</a:t>
            </a:r>
          </a:p>
          <a:p>
            <a:pPr marL="13716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1800" b="1" i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Затверджено рішення Міської ради міста Кропивницького Статути комунальних некомерційних </a:t>
            </a:r>
            <a:r>
              <a:rPr lang="uk-UA" sz="1800" b="1" i="1" u="sng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підприємтв</a:t>
            </a:r>
            <a:r>
              <a:rPr lang="uk-UA" sz="1800" b="1" i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передавальні акти;</a:t>
            </a:r>
          </a:p>
          <a:p>
            <a:pPr marL="13716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18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Зареєстровано перше КНП «Клінічна міська дитяча поліклініка» Міської ради міста Кропивницького».</a:t>
            </a:r>
          </a:p>
          <a:p>
            <a:pPr>
              <a:spcBef>
                <a:spcPts val="0"/>
              </a:spcBef>
              <a:buClrTx/>
              <a:buSzTx/>
              <a:buFontTx/>
              <a:buChar char="-"/>
              <a:defRPr/>
            </a:pPr>
            <a:endParaRPr lang="uk-UA" sz="2000" b="1" i="1" u="sng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								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ФІНАНСОВЕ ЗАБЕЗПЕЧЕННЯ ПЕРВИННОЇ ЛАНКИ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rgbClr val="000000"/>
                </a:solidFill>
              </a:rPr>
              <a:t>Протягом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січня-жовтня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2019 року </a:t>
            </a:r>
            <a:r>
              <a:rPr lang="ru-RU" dirty="0" err="1">
                <a:solidFill>
                  <a:srgbClr val="000000"/>
                </a:solidFill>
              </a:rPr>
              <a:t>заклади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отримали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кошти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Національної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служби</a:t>
            </a:r>
            <a:r>
              <a:rPr lang="ru-RU" dirty="0">
                <a:solidFill>
                  <a:srgbClr val="000000"/>
                </a:solidFill>
              </a:rPr>
              <a:t> здоров'я </a:t>
            </a:r>
            <a:r>
              <a:rPr lang="ru-RU" dirty="0" err="1">
                <a:solidFill>
                  <a:srgbClr val="000000"/>
                </a:solidFill>
              </a:rPr>
              <a:t>України</a:t>
            </a:r>
            <a:r>
              <a:rPr lang="ru-RU" dirty="0">
                <a:solidFill>
                  <a:srgbClr val="000000"/>
                </a:solidFill>
              </a:rPr>
              <a:t> у </a:t>
            </a:r>
            <a:r>
              <a:rPr lang="ru-RU" dirty="0" err="1">
                <a:solidFill>
                  <a:srgbClr val="000000"/>
                </a:solidFill>
              </a:rPr>
              <a:t>сумі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81 821,0 </a:t>
            </a:r>
            <a:r>
              <a:rPr lang="ru-RU" b="1" dirty="0" smtClean="0">
                <a:solidFill>
                  <a:srgbClr val="FF0000"/>
                </a:solidFill>
              </a:rPr>
              <a:t>тис</a:t>
            </a:r>
            <a:r>
              <a:rPr lang="ru-RU" b="1" dirty="0">
                <a:solidFill>
                  <a:srgbClr val="FF0000"/>
                </a:solidFill>
              </a:rPr>
              <a:t>. грн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що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1,9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рази </a:t>
            </a:r>
            <a:r>
              <a:rPr lang="ru-RU" b="1" dirty="0" err="1">
                <a:solidFill>
                  <a:srgbClr val="FF0000"/>
                </a:solidFill>
              </a:rPr>
              <a:t>більше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у </a:t>
            </a:r>
            <a:r>
              <a:rPr lang="ru-RU" dirty="0" err="1">
                <a:solidFill>
                  <a:srgbClr val="000000"/>
                </a:solidFill>
              </a:rPr>
              <a:t>порівнянні</a:t>
            </a:r>
            <a:r>
              <a:rPr lang="ru-RU" dirty="0">
                <a:solidFill>
                  <a:srgbClr val="000000"/>
                </a:solidFill>
              </a:rPr>
              <a:t> з </a:t>
            </a:r>
            <a:r>
              <a:rPr lang="ru-RU" dirty="0" err="1">
                <a:solidFill>
                  <a:srgbClr val="000000"/>
                </a:solidFill>
              </a:rPr>
              <a:t>аналогічним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періодом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минулого</a:t>
            </a:r>
            <a:r>
              <a:rPr lang="ru-RU" dirty="0">
                <a:solidFill>
                  <a:srgbClr val="000000"/>
                </a:solidFill>
              </a:rPr>
              <a:t> року (</a:t>
            </a:r>
            <a:r>
              <a:rPr lang="ru-RU" dirty="0" err="1">
                <a:solidFill>
                  <a:srgbClr val="000000"/>
                </a:solidFill>
              </a:rPr>
              <a:t>медична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субвенція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– </a:t>
            </a:r>
            <a:r>
              <a:rPr lang="ru-RU" b="1" u="sng" dirty="0" smtClean="0">
                <a:solidFill>
                  <a:srgbClr val="FF0000"/>
                </a:solidFill>
              </a:rPr>
              <a:t>43 199,3</a:t>
            </a:r>
            <a:r>
              <a:rPr lang="ru-RU" dirty="0" smtClean="0">
                <a:solidFill>
                  <a:srgbClr val="000000"/>
                </a:solidFill>
              </a:rPr>
              <a:t>тис</a:t>
            </a:r>
            <a:r>
              <a:rPr lang="ru-RU" dirty="0">
                <a:solidFill>
                  <a:srgbClr val="000000"/>
                </a:solidFill>
              </a:rPr>
              <a:t>. грн), у тому </a:t>
            </a:r>
            <a:r>
              <a:rPr lang="ru-RU" dirty="0" err="1">
                <a:solidFill>
                  <a:srgbClr val="000000"/>
                </a:solidFill>
              </a:rPr>
              <a:t>числі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	КНП </a:t>
            </a:r>
            <a:r>
              <a:rPr lang="ru-RU" dirty="0">
                <a:solidFill>
                  <a:srgbClr val="000000"/>
                </a:solidFill>
              </a:rPr>
              <a:t>«Центр первинної медико-</a:t>
            </a:r>
            <a:r>
              <a:rPr lang="ru-RU" dirty="0" err="1">
                <a:solidFill>
                  <a:srgbClr val="000000"/>
                </a:solidFill>
              </a:rPr>
              <a:t>санітарної</a:t>
            </a:r>
            <a:r>
              <a:rPr lang="ru-RU" dirty="0">
                <a:solidFill>
                  <a:srgbClr val="000000"/>
                </a:solidFill>
              </a:rPr>
              <a:t> допомоги № 1 м. Кропивницького» Міської ради міста Кропивницького» - </a:t>
            </a:r>
            <a:r>
              <a:rPr lang="ru-RU" b="1" u="sng" dirty="0" smtClean="0">
                <a:solidFill>
                  <a:srgbClr val="FF0000"/>
                </a:solidFill>
              </a:rPr>
              <a:t>44 954,9</a:t>
            </a:r>
            <a:r>
              <a:rPr lang="ru-RU" dirty="0" smtClean="0">
                <a:solidFill>
                  <a:srgbClr val="000000"/>
                </a:solidFill>
              </a:rPr>
              <a:t>тис</a:t>
            </a:r>
            <a:r>
              <a:rPr lang="ru-RU" dirty="0">
                <a:solidFill>
                  <a:srgbClr val="000000"/>
                </a:solidFill>
              </a:rPr>
              <a:t>. грн;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	КНП </a:t>
            </a:r>
            <a:r>
              <a:rPr lang="ru-RU" dirty="0">
                <a:solidFill>
                  <a:srgbClr val="000000"/>
                </a:solidFill>
              </a:rPr>
              <a:t>«Центр первинної медико-</a:t>
            </a:r>
            <a:r>
              <a:rPr lang="ru-RU" dirty="0" err="1">
                <a:solidFill>
                  <a:srgbClr val="000000"/>
                </a:solidFill>
              </a:rPr>
              <a:t>санітарної</a:t>
            </a:r>
            <a:r>
              <a:rPr lang="ru-RU" dirty="0">
                <a:solidFill>
                  <a:srgbClr val="000000"/>
                </a:solidFill>
              </a:rPr>
              <a:t> допомоги № 2 м. Кропивницького» - Міської ради міста Кропивницького» </a:t>
            </a:r>
            <a:r>
              <a:rPr lang="ru-RU" dirty="0" smtClean="0">
                <a:solidFill>
                  <a:srgbClr val="000000"/>
                </a:solidFill>
              </a:rPr>
              <a:t> - </a:t>
            </a:r>
            <a:r>
              <a:rPr lang="ru-RU" b="1" u="sng" dirty="0" smtClean="0">
                <a:solidFill>
                  <a:srgbClr val="FF0000"/>
                </a:solidFill>
              </a:rPr>
              <a:t>33 168,9</a:t>
            </a:r>
            <a:r>
              <a:rPr lang="ru-RU" dirty="0" smtClean="0">
                <a:solidFill>
                  <a:srgbClr val="000000"/>
                </a:solidFill>
              </a:rPr>
              <a:t>тис</a:t>
            </a:r>
            <a:r>
              <a:rPr lang="ru-RU" dirty="0">
                <a:solidFill>
                  <a:srgbClr val="000000"/>
                </a:solidFill>
              </a:rPr>
              <a:t>. грн;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	КНП </a:t>
            </a:r>
            <a:r>
              <a:rPr lang="ru-RU" dirty="0">
                <a:solidFill>
                  <a:srgbClr val="000000"/>
                </a:solidFill>
              </a:rPr>
              <a:t>«Амбулаторія загальної практики – сімейної медицини» Міської ради </a:t>
            </a:r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міста </a:t>
            </a:r>
            <a:r>
              <a:rPr lang="ru-RU" dirty="0">
                <a:solidFill>
                  <a:srgbClr val="000000"/>
                </a:solidFill>
              </a:rPr>
              <a:t>Кропивницького» - </a:t>
            </a:r>
            <a:r>
              <a:rPr lang="ru-RU" b="1" u="sng" dirty="0" smtClean="0">
                <a:solidFill>
                  <a:srgbClr val="FF0000"/>
                </a:solidFill>
              </a:rPr>
              <a:t>3 697,2</a:t>
            </a:r>
            <a:r>
              <a:rPr lang="ru-RU" dirty="0" smtClean="0">
                <a:solidFill>
                  <a:srgbClr val="000000"/>
                </a:solidFill>
              </a:rPr>
              <a:t>тис</a:t>
            </a:r>
            <a:r>
              <a:rPr lang="ru-RU" dirty="0">
                <a:solidFill>
                  <a:srgbClr val="000000"/>
                </a:solidFill>
              </a:rPr>
              <a:t>. грн</a:t>
            </a:r>
            <a:r>
              <a:rPr lang="ru-RU" dirty="0" smtClean="0">
                <a:solidFill>
                  <a:srgbClr val="000000"/>
                </a:solidFill>
              </a:rPr>
              <a:t>..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5" name="Picture 3" descr="E:\Мои документы\КОЛЕГІЇ\АНАЛІЗ 2019\120520172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57" y="4469397"/>
            <a:ext cx="4824536" cy="21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542378"/>
      </a:dk1>
      <a:lt1>
        <a:sysClr val="window" lastClr="FFFFFF"/>
      </a:lt1>
      <a:dk2>
        <a:srgbClr val="E07B7C"/>
      </a:dk2>
      <a:lt2>
        <a:srgbClr val="FFFF00"/>
      </a:lt2>
      <a:accent1>
        <a:srgbClr val="3891A7"/>
      </a:accent1>
      <a:accent2>
        <a:srgbClr val="FEB80A"/>
      </a:accent2>
      <a:accent3>
        <a:srgbClr val="7030A0"/>
      </a:accent3>
      <a:accent4>
        <a:srgbClr val="84AA33"/>
      </a:accent4>
      <a:accent5>
        <a:srgbClr val="964305"/>
      </a:accent5>
      <a:accent6>
        <a:srgbClr val="475A8D"/>
      </a:accent6>
      <a:hlink>
        <a:srgbClr val="381750"/>
      </a:hlink>
      <a:folHlink>
        <a:srgbClr val="FF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10996</TotalTime>
  <Words>2286</Words>
  <Application>Microsoft Office PowerPoint</Application>
  <PresentationFormat>Экран (4:3)</PresentationFormat>
  <Paragraphs>596</Paragraphs>
  <Slides>41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Підсумки роботи  лікувально-профілактичних закладів комунальної  власності міста Кропивницького за 9 місяців 2019 р.</vt:lpstr>
      <vt:lpstr>Презентация PowerPoint</vt:lpstr>
      <vt:lpstr>Кадрова ситуація Число штатних посад всіх працівників – 3 895,25, в минулому році за аналогічний період –  4 126,25 </vt:lpstr>
      <vt:lpstr>Забезпеченість населення сімейними лікарями</vt:lpstr>
      <vt:lpstr>Презентация PowerPoint</vt:lpstr>
      <vt:lpstr>Показники демографії</vt:lpstr>
      <vt:lpstr>Структура смертності дорослого населення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Група:     «Профілактична робота» 2019 рік – 15 місце, 2018 – 17.</vt:lpstr>
      <vt:lpstr>Група:  «Доступність та якість  медичної допомоги»   2019 рік – 11 місце, 2018 – 13.</vt:lpstr>
      <vt:lpstr>Група:  «Впровадження пріоритетних форм забезпечення медичної допомоги»  2019 рік – 4 місце,  2018 – 5.</vt:lpstr>
      <vt:lpstr>Показники поширеності та захворюваності серед  дорослого населення  (на 10 тис. відповідного населення)</vt:lpstr>
      <vt:lpstr>Серед підлітків показники поширеності  та захворюваності  (на 10 тис. відповідного населення)</vt:lpstr>
      <vt:lpstr>Презентация PowerPoint</vt:lpstr>
      <vt:lpstr>Показники   онкологічної служби</vt:lpstr>
      <vt:lpstr>Презентация PowerPoint</vt:lpstr>
      <vt:lpstr>Імунізація населення профщеплення проти:</vt:lpstr>
      <vt:lpstr>Стаціонарна допомога</vt:lpstr>
      <vt:lpstr>За 9 місяців 2019 року в хірургічних стаціонарах було прооперовано  6 118 хворих (минулий рік 6 416)</vt:lpstr>
      <vt:lpstr>Робота акушерсько-гінекологічної  та педіатричної служб</vt:lpstr>
      <vt:lpstr>Презентация PowerPoint</vt:lpstr>
      <vt:lpstr>Презентация PowerPoint</vt:lpstr>
      <vt:lpstr>Презентация PowerPoint</vt:lpstr>
      <vt:lpstr>Станом на 2 жовтня 2019 року для забезпечення соціального захисту учасників АТО медичними закладами  використано коштів у сумі   643,8 тис.грн.,  у тому числі на забезпечення:</vt:lpstr>
      <vt:lpstr>Структура медичної допомоги  учасникам АТО на сході України</vt:lpstr>
      <vt:lpstr>Амбулаторно-поліклінічні заклади міста провели ПРОФОГЛЯДИ підлеглих контингентів населення на 100% згідно плану</vt:lpstr>
      <vt:lpstr>Презентация PowerPoint</vt:lpstr>
      <vt:lpstr>Профінансовано  галузь охорони здоров'я м.Кропивницького за  9 місяців 2019 р. на загальну суму 200 656,2 тис. грн., що складає 100% до плану на січень-вересень2019 р. та на 32 123,9 тис.грн. менше,  ніж за аналогічний період 2018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по характеру звернень:</vt:lpstr>
      <vt:lpstr>Розподіл звернень по  лікувально-профілактичних закладах: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здоров</cp:lastModifiedBy>
  <cp:revision>641</cp:revision>
  <dcterms:created xsi:type="dcterms:W3CDTF">2018-04-12T09:56:02Z</dcterms:created>
  <dcterms:modified xsi:type="dcterms:W3CDTF">2019-10-25T09:02:58Z</dcterms:modified>
</cp:coreProperties>
</file>